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315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82" r:id="rId12"/>
    <p:sldId id="284" r:id="rId13"/>
    <p:sldId id="296" r:id="rId14"/>
    <p:sldId id="260" r:id="rId15"/>
    <p:sldId id="268" r:id="rId16"/>
    <p:sldId id="269" r:id="rId17"/>
    <p:sldId id="302" r:id="rId18"/>
    <p:sldId id="270" r:id="rId19"/>
    <p:sldId id="271" r:id="rId20"/>
    <p:sldId id="272" r:id="rId21"/>
    <p:sldId id="297" r:id="rId22"/>
    <p:sldId id="266" r:id="rId23"/>
    <p:sldId id="267" r:id="rId24"/>
    <p:sldId id="311" r:id="rId25"/>
    <p:sldId id="319" r:id="rId26"/>
    <p:sldId id="318" r:id="rId27"/>
    <p:sldId id="316" r:id="rId28"/>
    <p:sldId id="320" r:id="rId29"/>
    <p:sldId id="273" r:id="rId30"/>
    <p:sldId id="276" r:id="rId31"/>
    <p:sldId id="299" r:id="rId32"/>
    <p:sldId id="277" r:id="rId33"/>
    <p:sldId id="278" r:id="rId34"/>
    <p:sldId id="300" r:id="rId35"/>
    <p:sldId id="281" r:id="rId36"/>
  </p:sldIdLst>
  <p:sldSz cx="12192000" cy="6858000"/>
  <p:notesSz cx="6858000" cy="9144000"/>
  <p:embeddedFontLst>
    <p:embeddedFont>
      <p:font typeface="Calibri Light" panose="020F0302020204030204" pitchFamily="34" charset="0"/>
      <p:regular r:id="rId38"/>
      <p:italic r:id="rId39"/>
    </p:embeddedFont>
    <p:embeddedFont>
      <p:font typeface="Constantia" panose="02030602050306030303" pitchFamily="18" charset="0"/>
      <p:regular r:id="rId40"/>
      <p:bold r:id="rId41"/>
      <p:italic r:id="rId42"/>
      <p:boldItalic r:id="rId43"/>
    </p:embeddedFont>
    <p:embeddedFont>
      <p:font typeface="Corbel" panose="020B0503020204020204" pitchFamily="3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ICLAWCjZD+hcN+p+90vtFezL9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58" autoAdjust="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3.xml"/><Relationship Id="rId61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E1E0E-618A-40CB-897C-9E4D4CE874D3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 phldr="1"/>
      <dgm:spPr/>
    </dgm:pt>
    <dgm:pt modelId="{A7252C7D-A70C-40C1-A4EB-53B9B34C39CA}">
      <dgm:prSet phldrT="[Metin]"/>
      <dgm:spPr/>
      <dgm:t>
        <a:bodyPr/>
        <a:lstStyle/>
        <a:p>
          <a:r>
            <a:rPr lang="tr-TR" dirty="0"/>
            <a:t>Duygu</a:t>
          </a:r>
        </a:p>
      </dgm:t>
    </dgm:pt>
    <dgm:pt modelId="{E5F2C094-A55A-47BC-85E2-A51E059CA2CD}" type="parTrans" cxnId="{10CA9E32-B51F-4DA1-8A43-F543B626E516}">
      <dgm:prSet/>
      <dgm:spPr/>
      <dgm:t>
        <a:bodyPr/>
        <a:lstStyle/>
        <a:p>
          <a:endParaRPr lang="tr-TR"/>
        </a:p>
      </dgm:t>
    </dgm:pt>
    <dgm:pt modelId="{D96C3801-9027-4A4A-A112-F7F1A2EB863A}" type="sibTrans" cxnId="{10CA9E32-B51F-4DA1-8A43-F543B626E516}">
      <dgm:prSet/>
      <dgm:spPr/>
      <dgm:t>
        <a:bodyPr/>
        <a:lstStyle/>
        <a:p>
          <a:endParaRPr lang="tr-TR"/>
        </a:p>
      </dgm:t>
    </dgm:pt>
    <dgm:pt modelId="{0C0892EA-44CB-41B2-9A04-B83A06E34199}">
      <dgm:prSet phldrT="[Metin]"/>
      <dgm:spPr/>
      <dgm:t>
        <a:bodyPr/>
        <a:lstStyle/>
        <a:p>
          <a:r>
            <a:rPr lang="tr-TR" dirty="0"/>
            <a:t>Biliş</a:t>
          </a:r>
        </a:p>
      </dgm:t>
    </dgm:pt>
    <dgm:pt modelId="{2BE782FE-7AA3-4F38-9D8C-AAC69D14960F}" type="parTrans" cxnId="{68345F21-A7B8-4608-9C9D-058998932206}">
      <dgm:prSet/>
      <dgm:spPr/>
      <dgm:t>
        <a:bodyPr/>
        <a:lstStyle/>
        <a:p>
          <a:endParaRPr lang="tr-TR"/>
        </a:p>
      </dgm:t>
    </dgm:pt>
    <dgm:pt modelId="{9FC9A68A-CA67-455E-BCA4-0099DCC6E682}" type="sibTrans" cxnId="{68345F21-A7B8-4608-9C9D-058998932206}">
      <dgm:prSet/>
      <dgm:spPr/>
      <dgm:t>
        <a:bodyPr/>
        <a:lstStyle/>
        <a:p>
          <a:endParaRPr lang="tr-TR"/>
        </a:p>
      </dgm:t>
    </dgm:pt>
    <dgm:pt modelId="{5C6F2F76-9C1F-4481-873C-007A7109139F}">
      <dgm:prSet phldrT="[Metin]"/>
      <dgm:spPr/>
      <dgm:t>
        <a:bodyPr/>
        <a:lstStyle/>
        <a:p>
          <a:r>
            <a:rPr lang="tr-TR" dirty="0"/>
            <a:t>Davranış</a:t>
          </a:r>
        </a:p>
      </dgm:t>
    </dgm:pt>
    <dgm:pt modelId="{4B68CC95-D46B-407D-987E-615B086FF009}" type="parTrans" cxnId="{D6F63A6D-6CDD-4C00-91C1-D55D64C3E798}">
      <dgm:prSet/>
      <dgm:spPr/>
      <dgm:t>
        <a:bodyPr/>
        <a:lstStyle/>
        <a:p>
          <a:endParaRPr lang="tr-TR"/>
        </a:p>
      </dgm:t>
    </dgm:pt>
    <dgm:pt modelId="{1B28075F-FC34-4326-A84F-D50EC319F927}" type="sibTrans" cxnId="{D6F63A6D-6CDD-4C00-91C1-D55D64C3E798}">
      <dgm:prSet/>
      <dgm:spPr/>
      <dgm:t>
        <a:bodyPr/>
        <a:lstStyle/>
        <a:p>
          <a:endParaRPr lang="tr-TR"/>
        </a:p>
      </dgm:t>
    </dgm:pt>
    <dgm:pt modelId="{46D5C448-39E2-4F32-8119-1FA3A07336B0}" type="pres">
      <dgm:prSet presAssocID="{5DEE1E0E-618A-40CB-897C-9E4D4CE874D3}" presName="compositeShape" presStyleCnt="0">
        <dgm:presLayoutVars>
          <dgm:chMax val="7"/>
          <dgm:dir/>
          <dgm:resizeHandles val="exact"/>
        </dgm:presLayoutVars>
      </dgm:prSet>
      <dgm:spPr/>
    </dgm:pt>
    <dgm:pt modelId="{3A37E1C1-C5F8-444C-9CDE-098B516F45A5}" type="pres">
      <dgm:prSet presAssocID="{A7252C7D-A70C-40C1-A4EB-53B9B34C39CA}" presName="circ1" presStyleLbl="vennNode1" presStyleIdx="0" presStyleCnt="3" custLinFactNeighborX="0" custLinFactNeighborY="-1147"/>
      <dgm:spPr/>
      <dgm:t>
        <a:bodyPr/>
        <a:lstStyle/>
        <a:p>
          <a:endParaRPr lang="tr-TR"/>
        </a:p>
      </dgm:t>
    </dgm:pt>
    <dgm:pt modelId="{FF4CB814-5DAF-4713-9311-AE81C9F75577}" type="pres">
      <dgm:prSet presAssocID="{A7252C7D-A70C-40C1-A4EB-53B9B34C39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99679B-204D-4BC1-9957-40CE3931E485}" type="pres">
      <dgm:prSet presAssocID="{0C0892EA-44CB-41B2-9A04-B83A06E34199}" presName="circ2" presStyleLbl="vennNode1" presStyleIdx="1" presStyleCnt="3"/>
      <dgm:spPr/>
      <dgm:t>
        <a:bodyPr/>
        <a:lstStyle/>
        <a:p>
          <a:endParaRPr lang="tr-TR"/>
        </a:p>
      </dgm:t>
    </dgm:pt>
    <dgm:pt modelId="{6661D6BD-03F7-4FA8-8445-12D0891B0B56}" type="pres">
      <dgm:prSet presAssocID="{0C0892EA-44CB-41B2-9A04-B83A06E341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6F8585-23ED-4B59-AA00-EABCC4C49BE9}" type="pres">
      <dgm:prSet presAssocID="{5C6F2F76-9C1F-4481-873C-007A7109139F}" presName="circ3" presStyleLbl="vennNode1" presStyleIdx="2" presStyleCnt="3"/>
      <dgm:spPr/>
      <dgm:t>
        <a:bodyPr/>
        <a:lstStyle/>
        <a:p>
          <a:endParaRPr lang="tr-TR"/>
        </a:p>
      </dgm:t>
    </dgm:pt>
    <dgm:pt modelId="{251A7DFA-F490-4AE7-9F2F-12A368703638}" type="pres">
      <dgm:prSet presAssocID="{5C6F2F76-9C1F-4481-873C-007A710913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8F3BD1A-D965-4B7A-A402-ADD0C9B0B85C}" type="presOf" srcId="{A7252C7D-A70C-40C1-A4EB-53B9B34C39CA}" destId="{FF4CB814-5DAF-4713-9311-AE81C9F75577}" srcOrd="1" destOrd="0" presId="urn:microsoft.com/office/officeart/2005/8/layout/venn1"/>
    <dgm:cxn modelId="{AC214E19-7F70-40A7-AA06-5E455D0B4DD9}" type="presOf" srcId="{0C0892EA-44CB-41B2-9A04-B83A06E34199}" destId="{0599679B-204D-4BC1-9957-40CE3931E485}" srcOrd="0" destOrd="0" presId="urn:microsoft.com/office/officeart/2005/8/layout/venn1"/>
    <dgm:cxn modelId="{6DC1232B-E9E8-43D9-8016-C8A4E61FC6FE}" type="presOf" srcId="{0C0892EA-44CB-41B2-9A04-B83A06E34199}" destId="{6661D6BD-03F7-4FA8-8445-12D0891B0B56}" srcOrd="1" destOrd="0" presId="urn:microsoft.com/office/officeart/2005/8/layout/venn1"/>
    <dgm:cxn modelId="{6840F0CD-B7A7-4B04-A711-A88F15AE8681}" type="presOf" srcId="{5C6F2F76-9C1F-4481-873C-007A7109139F}" destId="{251A7DFA-F490-4AE7-9F2F-12A368703638}" srcOrd="1" destOrd="0" presId="urn:microsoft.com/office/officeart/2005/8/layout/venn1"/>
    <dgm:cxn modelId="{F08C3539-6EB2-49DF-9C1A-FB753C9253ED}" type="presOf" srcId="{5C6F2F76-9C1F-4481-873C-007A7109139F}" destId="{856F8585-23ED-4B59-AA00-EABCC4C49BE9}" srcOrd="0" destOrd="0" presId="urn:microsoft.com/office/officeart/2005/8/layout/venn1"/>
    <dgm:cxn modelId="{63A1FE21-B33C-4A46-ADC2-695F1FA1D937}" type="presOf" srcId="{5DEE1E0E-618A-40CB-897C-9E4D4CE874D3}" destId="{46D5C448-39E2-4F32-8119-1FA3A07336B0}" srcOrd="0" destOrd="0" presId="urn:microsoft.com/office/officeart/2005/8/layout/venn1"/>
    <dgm:cxn modelId="{10CA9E32-B51F-4DA1-8A43-F543B626E516}" srcId="{5DEE1E0E-618A-40CB-897C-9E4D4CE874D3}" destId="{A7252C7D-A70C-40C1-A4EB-53B9B34C39CA}" srcOrd="0" destOrd="0" parTransId="{E5F2C094-A55A-47BC-85E2-A51E059CA2CD}" sibTransId="{D96C3801-9027-4A4A-A112-F7F1A2EB863A}"/>
    <dgm:cxn modelId="{18E7600A-56B8-4084-BDF8-4D53521BFD84}" type="presOf" srcId="{A7252C7D-A70C-40C1-A4EB-53B9B34C39CA}" destId="{3A37E1C1-C5F8-444C-9CDE-098B516F45A5}" srcOrd="0" destOrd="0" presId="urn:microsoft.com/office/officeart/2005/8/layout/venn1"/>
    <dgm:cxn modelId="{68345F21-A7B8-4608-9C9D-058998932206}" srcId="{5DEE1E0E-618A-40CB-897C-9E4D4CE874D3}" destId="{0C0892EA-44CB-41B2-9A04-B83A06E34199}" srcOrd="1" destOrd="0" parTransId="{2BE782FE-7AA3-4F38-9D8C-AAC69D14960F}" sibTransId="{9FC9A68A-CA67-455E-BCA4-0099DCC6E682}"/>
    <dgm:cxn modelId="{D6F63A6D-6CDD-4C00-91C1-D55D64C3E798}" srcId="{5DEE1E0E-618A-40CB-897C-9E4D4CE874D3}" destId="{5C6F2F76-9C1F-4481-873C-007A7109139F}" srcOrd="2" destOrd="0" parTransId="{4B68CC95-D46B-407D-987E-615B086FF009}" sibTransId="{1B28075F-FC34-4326-A84F-D50EC319F927}"/>
    <dgm:cxn modelId="{9CA70732-9E6F-4A84-AF57-270E21CA7304}" type="presParOf" srcId="{46D5C448-39E2-4F32-8119-1FA3A07336B0}" destId="{3A37E1C1-C5F8-444C-9CDE-098B516F45A5}" srcOrd="0" destOrd="0" presId="urn:microsoft.com/office/officeart/2005/8/layout/venn1"/>
    <dgm:cxn modelId="{8898A85B-D79C-4503-A1A6-61B74CFE731D}" type="presParOf" srcId="{46D5C448-39E2-4F32-8119-1FA3A07336B0}" destId="{FF4CB814-5DAF-4713-9311-AE81C9F75577}" srcOrd="1" destOrd="0" presId="urn:microsoft.com/office/officeart/2005/8/layout/venn1"/>
    <dgm:cxn modelId="{AE57CCB4-2A12-44CC-86E8-192D4BB01BB5}" type="presParOf" srcId="{46D5C448-39E2-4F32-8119-1FA3A07336B0}" destId="{0599679B-204D-4BC1-9957-40CE3931E485}" srcOrd="2" destOrd="0" presId="urn:microsoft.com/office/officeart/2005/8/layout/venn1"/>
    <dgm:cxn modelId="{125D2E19-CC00-45C0-984A-1122D3AD0349}" type="presParOf" srcId="{46D5C448-39E2-4F32-8119-1FA3A07336B0}" destId="{6661D6BD-03F7-4FA8-8445-12D0891B0B56}" srcOrd="3" destOrd="0" presId="urn:microsoft.com/office/officeart/2005/8/layout/venn1"/>
    <dgm:cxn modelId="{D017D85D-1C7D-4B6B-B082-A64308B37971}" type="presParOf" srcId="{46D5C448-39E2-4F32-8119-1FA3A07336B0}" destId="{856F8585-23ED-4B59-AA00-EABCC4C49BE9}" srcOrd="4" destOrd="0" presId="urn:microsoft.com/office/officeart/2005/8/layout/venn1"/>
    <dgm:cxn modelId="{60979986-C1A4-453B-A40F-872E81D1D409}" type="presParOf" srcId="{46D5C448-39E2-4F32-8119-1FA3A07336B0}" destId="{251A7DFA-F490-4AE7-9F2F-12A36870363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C706B3-542F-4B24-AC70-E22831002DB6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67402C-1984-4AE0-A106-8F1E32DE767A}">
      <dgm:prSet custT="1"/>
      <dgm:spPr/>
      <dgm:t>
        <a:bodyPr/>
        <a:lstStyle/>
        <a:p>
          <a:r>
            <a:rPr lang="tr-TR" sz="2400" b="0" i="0" baseline="0" dirty="0"/>
            <a:t>Veriler  güçlü fikirler karşısında sınırlı bir etkiye sahip </a:t>
          </a:r>
        </a:p>
        <a:p>
          <a:endParaRPr lang="tr-TR" sz="1600" b="0" i="0" baseline="0" dirty="0"/>
        </a:p>
        <a:p>
          <a:r>
            <a:rPr lang="tr-TR" sz="1600" b="0" i="0" baseline="0" dirty="0"/>
            <a:t>YENİ</a:t>
          </a:r>
          <a:endParaRPr lang="en-US" sz="1600" dirty="0"/>
        </a:p>
      </dgm:t>
    </dgm:pt>
    <dgm:pt modelId="{500EF5DA-CA9C-4E53-81A3-A639A4269E1B}" type="parTrans" cxnId="{B0276E07-0DB5-47C9-A0FC-3C40CEB10942}">
      <dgm:prSet/>
      <dgm:spPr/>
      <dgm:t>
        <a:bodyPr/>
        <a:lstStyle/>
        <a:p>
          <a:endParaRPr lang="en-US"/>
        </a:p>
      </dgm:t>
    </dgm:pt>
    <dgm:pt modelId="{38CEB053-4234-45AC-943C-B862A08561A9}" type="sibTrans" cxnId="{B0276E07-0DB5-47C9-A0FC-3C40CEB10942}">
      <dgm:prSet/>
      <dgm:spPr/>
      <dgm:t>
        <a:bodyPr/>
        <a:lstStyle/>
        <a:p>
          <a:endParaRPr lang="en-US"/>
        </a:p>
      </dgm:t>
    </dgm:pt>
    <dgm:pt modelId="{86C18962-79A4-497C-90C7-CC27EE1C17A5}">
      <dgm:prSet custT="1"/>
      <dgm:spPr/>
      <dgm:t>
        <a:bodyPr/>
        <a:lstStyle/>
        <a:p>
          <a:r>
            <a:rPr lang="tr-TR" sz="2400" b="0" i="0" baseline="0" dirty="0"/>
            <a:t>Yıllar içinde inşa edilmiş inançlar, bilimsel gerçekler karşısında bile son derece dirençli olabilir</a:t>
          </a:r>
        </a:p>
        <a:p>
          <a:endParaRPr lang="tr-TR" sz="2400" b="0" i="0" baseline="0" dirty="0"/>
        </a:p>
        <a:p>
          <a:r>
            <a:rPr lang="tr-TR" sz="1600" b="0" i="0" baseline="0" dirty="0"/>
            <a:t>ESKİ</a:t>
          </a:r>
          <a:endParaRPr lang="en-US" sz="1600" dirty="0"/>
        </a:p>
      </dgm:t>
    </dgm:pt>
    <dgm:pt modelId="{E1CBAB52-4CFE-4FF9-ABBD-B63BFAEAD2AB}" type="parTrans" cxnId="{E64EC1EB-BE21-420A-9009-2D5A05540C94}">
      <dgm:prSet/>
      <dgm:spPr/>
      <dgm:t>
        <a:bodyPr/>
        <a:lstStyle/>
        <a:p>
          <a:endParaRPr lang="en-US"/>
        </a:p>
      </dgm:t>
    </dgm:pt>
    <dgm:pt modelId="{2A6BB6C5-5B3B-4B21-826E-5A51CF199102}" type="sibTrans" cxnId="{E64EC1EB-BE21-420A-9009-2D5A05540C94}">
      <dgm:prSet/>
      <dgm:spPr/>
      <dgm:t>
        <a:bodyPr/>
        <a:lstStyle/>
        <a:p>
          <a:endParaRPr lang="en-US"/>
        </a:p>
      </dgm:t>
    </dgm:pt>
    <dgm:pt modelId="{DE4706AC-460B-49BF-985D-5E2320D59979}" type="pres">
      <dgm:prSet presAssocID="{A4C706B3-542F-4B24-AC70-E22831002DB6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4F590D5F-C7CA-458D-8D8E-AE4E150E2629}" type="pres">
      <dgm:prSet presAssocID="{4B67402C-1984-4AE0-A106-8F1E32DE767A}" presName="firstNode" presStyleLbl="node1" presStyleIdx="0" presStyleCnt="2" custScaleX="159042" custScaleY="2447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1762B2-D6AD-4614-BC53-92FC7BB35F26}" type="pres">
      <dgm:prSet presAssocID="{38CEB053-4234-45AC-943C-B862A08561A9}" presName="sibTrans" presStyleLbl="sibTrans2D1" presStyleIdx="0" presStyleCnt="1"/>
      <dgm:spPr/>
      <dgm:t>
        <a:bodyPr/>
        <a:lstStyle/>
        <a:p>
          <a:endParaRPr lang="tr-TR"/>
        </a:p>
      </dgm:t>
    </dgm:pt>
    <dgm:pt modelId="{C122002A-9C8B-4944-9373-F9D82E3BA78F}" type="pres">
      <dgm:prSet presAssocID="{86C18962-79A4-497C-90C7-CC27EE1C17A5}" presName="lastNode" presStyleLbl="node1" presStyleIdx="1" presStyleCnt="2" custScaleX="162260" custScaleY="2447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7C07AE-CC9D-475E-872B-21FABFC2584D}" type="presOf" srcId="{4B67402C-1984-4AE0-A106-8F1E32DE767A}" destId="{4F590D5F-C7CA-458D-8D8E-AE4E150E2629}" srcOrd="0" destOrd="0" presId="urn:microsoft.com/office/officeart/2005/8/layout/bProcess2"/>
    <dgm:cxn modelId="{E64EC1EB-BE21-420A-9009-2D5A05540C94}" srcId="{A4C706B3-542F-4B24-AC70-E22831002DB6}" destId="{86C18962-79A4-497C-90C7-CC27EE1C17A5}" srcOrd="1" destOrd="0" parTransId="{E1CBAB52-4CFE-4FF9-ABBD-B63BFAEAD2AB}" sibTransId="{2A6BB6C5-5B3B-4B21-826E-5A51CF199102}"/>
    <dgm:cxn modelId="{B0276E07-0DB5-47C9-A0FC-3C40CEB10942}" srcId="{A4C706B3-542F-4B24-AC70-E22831002DB6}" destId="{4B67402C-1984-4AE0-A106-8F1E32DE767A}" srcOrd="0" destOrd="0" parTransId="{500EF5DA-CA9C-4E53-81A3-A639A4269E1B}" sibTransId="{38CEB053-4234-45AC-943C-B862A08561A9}"/>
    <dgm:cxn modelId="{3848EFAF-58ED-40B5-A1CD-A88DD43FE92C}" type="presOf" srcId="{86C18962-79A4-497C-90C7-CC27EE1C17A5}" destId="{C122002A-9C8B-4944-9373-F9D82E3BA78F}" srcOrd="0" destOrd="0" presId="urn:microsoft.com/office/officeart/2005/8/layout/bProcess2"/>
    <dgm:cxn modelId="{7E528DCD-A6B0-416C-A13C-FD3FD1AA1CC0}" type="presOf" srcId="{A4C706B3-542F-4B24-AC70-E22831002DB6}" destId="{DE4706AC-460B-49BF-985D-5E2320D59979}" srcOrd="0" destOrd="0" presId="urn:microsoft.com/office/officeart/2005/8/layout/bProcess2"/>
    <dgm:cxn modelId="{4E121820-CEF4-4BF3-86E6-3AB8E9560CFB}" type="presOf" srcId="{38CEB053-4234-45AC-943C-B862A08561A9}" destId="{BF1762B2-D6AD-4614-BC53-92FC7BB35F26}" srcOrd="0" destOrd="0" presId="urn:microsoft.com/office/officeart/2005/8/layout/bProcess2"/>
    <dgm:cxn modelId="{4C08845D-88A6-45C8-9F5E-3D913DDBB06B}" type="presParOf" srcId="{DE4706AC-460B-49BF-985D-5E2320D59979}" destId="{4F590D5F-C7CA-458D-8D8E-AE4E150E2629}" srcOrd="0" destOrd="0" presId="urn:microsoft.com/office/officeart/2005/8/layout/bProcess2"/>
    <dgm:cxn modelId="{8A5C5F4D-2466-4CA0-8402-11D9ABE9E3F9}" type="presParOf" srcId="{DE4706AC-460B-49BF-985D-5E2320D59979}" destId="{BF1762B2-D6AD-4614-BC53-92FC7BB35F26}" srcOrd="1" destOrd="0" presId="urn:microsoft.com/office/officeart/2005/8/layout/bProcess2"/>
    <dgm:cxn modelId="{78EC5C82-A6EB-49E0-955F-7505FFF68397}" type="presParOf" srcId="{DE4706AC-460B-49BF-985D-5E2320D59979}" destId="{C122002A-9C8B-4944-9373-F9D82E3BA78F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65435-814F-431B-860C-D330023A2FB8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C8A7E0-9E9B-4432-AA02-EF20141B31AA}">
      <dgm:prSet/>
      <dgm:spPr/>
      <dgm:t>
        <a:bodyPr/>
        <a:lstStyle/>
        <a:p>
          <a:r>
            <a:rPr lang="tr-TR" b="0" i="0" baseline="0" dirty="0"/>
            <a:t>başkalarının sizinle aynı bakış açısını paylaşmalarını</a:t>
          </a:r>
          <a:endParaRPr lang="en-US" dirty="0"/>
        </a:p>
      </dgm:t>
    </dgm:pt>
    <dgm:pt modelId="{4A4B7FF6-DEC8-4628-8497-0B98143EC547}" type="parTrans" cxnId="{08301B5E-65FF-4E83-B133-80CD28E21897}">
      <dgm:prSet/>
      <dgm:spPr/>
      <dgm:t>
        <a:bodyPr/>
        <a:lstStyle/>
        <a:p>
          <a:endParaRPr lang="en-US"/>
        </a:p>
      </dgm:t>
    </dgm:pt>
    <dgm:pt modelId="{F4ABA9B8-CC43-4072-9DC5-F619D5B10E1B}" type="sibTrans" cxnId="{08301B5E-65FF-4E83-B133-80CD28E21897}">
      <dgm:prSet/>
      <dgm:spPr/>
      <dgm:t>
        <a:bodyPr/>
        <a:lstStyle/>
        <a:p>
          <a:endParaRPr lang="en-US"/>
        </a:p>
      </dgm:t>
    </dgm:pt>
    <dgm:pt modelId="{89E850E9-5468-4EC9-A73D-6B184EE79AC4}">
      <dgm:prSet/>
      <dgm:spPr/>
      <dgm:t>
        <a:bodyPr/>
        <a:lstStyle/>
        <a:p>
          <a:r>
            <a:rPr lang="tr-TR" b="0" i="0" baseline="0" dirty="0"/>
            <a:t>ve bu sayede iletmek istediğiniz mesajı doğru algılamalarını sağlar.</a:t>
          </a:r>
          <a:endParaRPr lang="en-US" dirty="0"/>
        </a:p>
      </dgm:t>
    </dgm:pt>
    <dgm:pt modelId="{09CCB122-BA44-49A7-AD2F-BFA261167C5D}" type="parTrans" cxnId="{2A1CE9D8-6856-4D44-9E30-B8F65CF3B80C}">
      <dgm:prSet/>
      <dgm:spPr/>
      <dgm:t>
        <a:bodyPr/>
        <a:lstStyle/>
        <a:p>
          <a:endParaRPr lang="en-US"/>
        </a:p>
      </dgm:t>
    </dgm:pt>
    <dgm:pt modelId="{B765CD12-891A-47E8-A444-A6FC7CD504F3}" type="sibTrans" cxnId="{2A1CE9D8-6856-4D44-9E30-B8F65CF3B80C}">
      <dgm:prSet/>
      <dgm:spPr/>
      <dgm:t>
        <a:bodyPr/>
        <a:lstStyle/>
        <a:p>
          <a:endParaRPr lang="en-US"/>
        </a:p>
      </dgm:t>
    </dgm:pt>
    <dgm:pt modelId="{B0DC8FD5-2033-4F95-A218-D5D6858CC4FD}">
      <dgm:prSet/>
      <dgm:spPr/>
      <dgm:t>
        <a:bodyPr/>
        <a:lstStyle/>
        <a:p>
          <a:endParaRPr lang="en-US" dirty="0"/>
        </a:p>
      </dgm:t>
    </dgm:pt>
    <dgm:pt modelId="{19E9CB2A-BBC1-40E5-B2DD-8A6A848C4C09}" type="parTrans" cxnId="{9CC6634A-D2BC-49CB-8ECC-BADDDA322935}">
      <dgm:prSet/>
      <dgm:spPr/>
      <dgm:t>
        <a:bodyPr/>
        <a:lstStyle/>
        <a:p>
          <a:endParaRPr lang="en-US"/>
        </a:p>
      </dgm:t>
    </dgm:pt>
    <dgm:pt modelId="{7E911329-6672-4172-BD5A-4649D01DAC95}" type="sibTrans" cxnId="{9CC6634A-D2BC-49CB-8ECC-BADDDA322935}">
      <dgm:prSet/>
      <dgm:spPr/>
      <dgm:t>
        <a:bodyPr/>
        <a:lstStyle/>
        <a:p>
          <a:endParaRPr lang="en-US"/>
        </a:p>
      </dgm:t>
    </dgm:pt>
    <dgm:pt modelId="{DFCF014A-671F-4AAC-A3ED-6330666D6486}">
      <dgm:prSet custT="1"/>
      <dgm:spPr/>
      <dgm:t>
        <a:bodyPr/>
        <a:lstStyle/>
        <a:p>
          <a:endParaRPr lang="tr-TR" sz="4400" dirty="0">
            <a:solidFill>
              <a:schemeClr val="tx1"/>
            </a:solidFill>
          </a:endParaRPr>
        </a:p>
        <a:p>
          <a:r>
            <a:rPr lang="tr-TR" sz="4400" dirty="0">
              <a:solidFill>
                <a:schemeClr val="tx1"/>
              </a:solidFill>
            </a:rPr>
            <a:t>Nasıl?</a:t>
          </a:r>
        </a:p>
        <a:p>
          <a:endParaRPr lang="tr-TR" sz="4400" dirty="0">
            <a:solidFill>
              <a:schemeClr val="tx1"/>
            </a:solidFill>
          </a:endParaRPr>
        </a:p>
      </dgm:t>
    </dgm:pt>
    <dgm:pt modelId="{3A092739-FF70-476F-BEBF-8729C5393269}" type="parTrans" cxnId="{2DD03BE9-0B2B-41E0-BFFF-1A7CFDA53C50}">
      <dgm:prSet/>
      <dgm:spPr/>
      <dgm:t>
        <a:bodyPr/>
        <a:lstStyle/>
        <a:p>
          <a:endParaRPr lang="tr-TR"/>
        </a:p>
      </dgm:t>
    </dgm:pt>
    <dgm:pt modelId="{F82E4821-1339-4F8D-A3DD-D3F0D2F60C75}" type="sibTrans" cxnId="{2DD03BE9-0B2B-41E0-BFFF-1A7CFDA53C50}">
      <dgm:prSet/>
      <dgm:spPr/>
      <dgm:t>
        <a:bodyPr/>
        <a:lstStyle/>
        <a:p>
          <a:endParaRPr lang="tr-TR"/>
        </a:p>
      </dgm:t>
    </dgm:pt>
    <dgm:pt modelId="{4660854A-9DB3-4DC9-A11E-8D4192E6DBFD}" type="pres">
      <dgm:prSet presAssocID="{FA465435-814F-431B-860C-D330023A2FB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8EE19A9-C75F-4C47-BF01-68552E9DC75E}" type="pres">
      <dgm:prSet presAssocID="{FA465435-814F-431B-860C-D330023A2FB8}" presName="diamond" presStyleLbl="bgShp" presStyleIdx="0" presStyleCnt="1"/>
      <dgm:spPr/>
    </dgm:pt>
    <dgm:pt modelId="{682DC73A-1ED6-423C-B06C-50E31422F979}" type="pres">
      <dgm:prSet presAssocID="{FA465435-814F-431B-860C-D330023A2FB8}" presName="quad1" presStyleLbl="node1" presStyleIdx="0" presStyleCnt="4" custScaleX="154176" custScaleY="105058" custLinFactNeighborX="-31457" custLinFactNeighborY="-12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A06DAD-C27F-477F-BA57-D8689D044E0B}" type="pres">
      <dgm:prSet presAssocID="{FA465435-814F-431B-860C-D330023A2FB8}" presName="quad2" presStyleLbl="node1" presStyleIdx="1" presStyleCnt="4" custScaleX="161795" custScaleY="101280" custLinFactNeighborX="41737" custLinFactNeighborY="-4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323D2A-4B7E-4DC6-BDB8-C652A9C647BE}" type="pres">
      <dgm:prSet presAssocID="{FA465435-814F-431B-860C-D330023A2FB8}" presName="quad3" presStyleLbl="node1" presStyleIdx="2" presStyleCnt="4" custFlipVert="1" custFlipHor="1" custScaleX="6238" custScaleY="6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1FA0B8-B673-49BD-86AD-522FADC3251C}" type="pres">
      <dgm:prSet presAssocID="{FA465435-814F-431B-860C-D330023A2FB8}" presName="quad4" presStyleLbl="node1" presStyleIdx="3" presStyleCnt="4" custScaleX="125422" custScaleY="109013" custLinFactNeighborX="-52779" custLinFactNeighborY="-4766">
        <dgm:presLayoutVars>
          <dgm:chMax val="0"/>
          <dgm:chPref val="0"/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tr-TR"/>
        </a:p>
      </dgm:t>
    </dgm:pt>
  </dgm:ptLst>
  <dgm:cxnLst>
    <dgm:cxn modelId="{EBF2ABAB-AAA1-4BCC-909E-F69BF7B901E8}" type="presOf" srcId="{89E850E9-5468-4EC9-A73D-6B184EE79AC4}" destId="{56A06DAD-C27F-477F-BA57-D8689D044E0B}" srcOrd="0" destOrd="0" presId="urn:microsoft.com/office/officeart/2005/8/layout/matrix3"/>
    <dgm:cxn modelId="{5861DFEF-9EA9-49ED-81EF-E8971A1AC4B0}" type="presOf" srcId="{7DC8A7E0-9E9B-4432-AA02-EF20141B31AA}" destId="{682DC73A-1ED6-423C-B06C-50E31422F979}" srcOrd="0" destOrd="0" presId="urn:microsoft.com/office/officeart/2005/8/layout/matrix3"/>
    <dgm:cxn modelId="{2DD03BE9-0B2B-41E0-BFFF-1A7CFDA53C50}" srcId="{FA465435-814F-431B-860C-D330023A2FB8}" destId="{DFCF014A-671F-4AAC-A3ED-6330666D6486}" srcOrd="3" destOrd="0" parTransId="{3A092739-FF70-476F-BEBF-8729C5393269}" sibTransId="{F82E4821-1339-4F8D-A3DD-D3F0D2F60C75}"/>
    <dgm:cxn modelId="{2A1CE9D8-6856-4D44-9E30-B8F65CF3B80C}" srcId="{FA465435-814F-431B-860C-D330023A2FB8}" destId="{89E850E9-5468-4EC9-A73D-6B184EE79AC4}" srcOrd="1" destOrd="0" parTransId="{09CCB122-BA44-49A7-AD2F-BFA261167C5D}" sibTransId="{B765CD12-891A-47E8-A444-A6FC7CD504F3}"/>
    <dgm:cxn modelId="{EC2981DC-13A2-48A2-AEAD-4AFFF1A46AD5}" type="presOf" srcId="{B0DC8FD5-2033-4F95-A218-D5D6858CC4FD}" destId="{2D323D2A-4B7E-4DC6-BDB8-C652A9C647BE}" srcOrd="0" destOrd="0" presId="urn:microsoft.com/office/officeart/2005/8/layout/matrix3"/>
    <dgm:cxn modelId="{08301B5E-65FF-4E83-B133-80CD28E21897}" srcId="{FA465435-814F-431B-860C-D330023A2FB8}" destId="{7DC8A7E0-9E9B-4432-AA02-EF20141B31AA}" srcOrd="0" destOrd="0" parTransId="{4A4B7FF6-DEC8-4628-8497-0B98143EC547}" sibTransId="{F4ABA9B8-CC43-4072-9DC5-F619D5B10E1B}"/>
    <dgm:cxn modelId="{6C631D6D-D424-475E-AF10-4C08741347F7}" type="presOf" srcId="{FA465435-814F-431B-860C-D330023A2FB8}" destId="{4660854A-9DB3-4DC9-A11E-8D4192E6DBFD}" srcOrd="0" destOrd="0" presId="urn:microsoft.com/office/officeart/2005/8/layout/matrix3"/>
    <dgm:cxn modelId="{8C8BA899-3D77-49A2-A263-90866223C716}" type="presOf" srcId="{DFCF014A-671F-4AAC-A3ED-6330666D6486}" destId="{A51FA0B8-B673-49BD-86AD-522FADC3251C}" srcOrd="0" destOrd="0" presId="urn:microsoft.com/office/officeart/2005/8/layout/matrix3"/>
    <dgm:cxn modelId="{9CC6634A-D2BC-49CB-8ECC-BADDDA322935}" srcId="{FA465435-814F-431B-860C-D330023A2FB8}" destId="{B0DC8FD5-2033-4F95-A218-D5D6858CC4FD}" srcOrd="2" destOrd="0" parTransId="{19E9CB2A-BBC1-40E5-B2DD-8A6A848C4C09}" sibTransId="{7E911329-6672-4172-BD5A-4649D01DAC95}"/>
    <dgm:cxn modelId="{FBDDE0A1-7DAA-45C3-94C5-462CFDCB4567}" type="presParOf" srcId="{4660854A-9DB3-4DC9-A11E-8D4192E6DBFD}" destId="{48EE19A9-C75F-4C47-BF01-68552E9DC75E}" srcOrd="0" destOrd="0" presId="urn:microsoft.com/office/officeart/2005/8/layout/matrix3"/>
    <dgm:cxn modelId="{E9457037-2CCF-427E-8D23-937FF4FE042A}" type="presParOf" srcId="{4660854A-9DB3-4DC9-A11E-8D4192E6DBFD}" destId="{682DC73A-1ED6-423C-B06C-50E31422F979}" srcOrd="1" destOrd="0" presId="urn:microsoft.com/office/officeart/2005/8/layout/matrix3"/>
    <dgm:cxn modelId="{613EAFD0-61B0-4ABD-B648-5A4F4F510F6B}" type="presParOf" srcId="{4660854A-9DB3-4DC9-A11E-8D4192E6DBFD}" destId="{56A06DAD-C27F-477F-BA57-D8689D044E0B}" srcOrd="2" destOrd="0" presId="urn:microsoft.com/office/officeart/2005/8/layout/matrix3"/>
    <dgm:cxn modelId="{8045C15C-37D1-4DD7-8DEF-8B7D54BC4B19}" type="presParOf" srcId="{4660854A-9DB3-4DC9-A11E-8D4192E6DBFD}" destId="{2D323D2A-4B7E-4DC6-BDB8-C652A9C647BE}" srcOrd="3" destOrd="0" presId="urn:microsoft.com/office/officeart/2005/8/layout/matrix3"/>
    <dgm:cxn modelId="{4F000B42-56B2-4E58-B0C8-ECED49F9E125}" type="presParOf" srcId="{4660854A-9DB3-4DC9-A11E-8D4192E6DBFD}" destId="{A51FA0B8-B673-49BD-86AD-522FADC3251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99891-E42E-49D9-94EF-96F23ABAD919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2DF8D2-0655-43D4-AD2C-614801B14E94}">
      <dgm:prSet custT="1"/>
      <dgm:spPr/>
      <dgm:t>
        <a:bodyPr/>
        <a:lstStyle/>
        <a:p>
          <a:r>
            <a:rPr lang="tr-TR" sz="3600" b="1" i="0" baseline="0" dirty="0"/>
            <a:t>«iyi» </a:t>
          </a:r>
          <a:r>
            <a:rPr lang="tr-TR" sz="2400" b="0" i="0" baseline="0" dirty="0"/>
            <a:t>karşısında eyleme geçerken, </a:t>
          </a:r>
          <a:endParaRPr lang="en-US" sz="2400" dirty="0"/>
        </a:p>
      </dgm:t>
    </dgm:pt>
    <dgm:pt modelId="{4E7D48C3-4E4D-41CD-BE53-E910D0B4EC8D}" type="parTrans" cxnId="{6418165A-A3E8-4EFC-82AB-CCB728492E1C}">
      <dgm:prSet/>
      <dgm:spPr/>
      <dgm:t>
        <a:bodyPr/>
        <a:lstStyle/>
        <a:p>
          <a:endParaRPr lang="en-US"/>
        </a:p>
      </dgm:t>
    </dgm:pt>
    <dgm:pt modelId="{9008645F-7289-4259-8FAA-6B0EDABFAC44}" type="sibTrans" cxnId="{6418165A-A3E8-4EFC-82AB-CCB728492E1C}">
      <dgm:prSet/>
      <dgm:spPr/>
      <dgm:t>
        <a:bodyPr/>
        <a:lstStyle/>
        <a:p>
          <a:endParaRPr lang="en-US"/>
        </a:p>
      </dgm:t>
    </dgm:pt>
    <dgm:pt modelId="{B30B586E-69DF-4B25-B9D4-5DA8CBDE8ACE}">
      <dgm:prSet custT="1"/>
      <dgm:spPr/>
      <dgm:t>
        <a:bodyPr/>
        <a:lstStyle/>
        <a:p>
          <a:r>
            <a:rPr lang="tr-TR" sz="2700" b="1" i="0" baseline="0" dirty="0">
              <a:solidFill>
                <a:schemeClr val="tx1"/>
              </a:solidFill>
            </a:rPr>
            <a:t>«kötü» </a:t>
          </a:r>
          <a:r>
            <a:rPr lang="tr-TR" sz="2400" b="0" i="0" baseline="0" dirty="0">
              <a:solidFill>
                <a:schemeClr val="tx1"/>
              </a:solidFill>
            </a:rPr>
            <a:t>karşısında, eylemsizlik üretiriz.</a:t>
          </a:r>
          <a:endParaRPr lang="en-US" sz="2400" dirty="0">
            <a:solidFill>
              <a:schemeClr val="tx1"/>
            </a:solidFill>
          </a:endParaRPr>
        </a:p>
      </dgm:t>
    </dgm:pt>
    <dgm:pt modelId="{17E2A018-F059-4AE2-A47E-2C40A55E0220}" type="parTrans" cxnId="{95C92ED9-EB89-446B-A69D-E5F9D757FBA5}">
      <dgm:prSet/>
      <dgm:spPr/>
      <dgm:t>
        <a:bodyPr/>
        <a:lstStyle/>
        <a:p>
          <a:endParaRPr lang="en-US"/>
        </a:p>
      </dgm:t>
    </dgm:pt>
    <dgm:pt modelId="{5CEED015-4663-4B4D-9F5E-FB1978FC3F84}" type="sibTrans" cxnId="{95C92ED9-EB89-446B-A69D-E5F9D757FBA5}">
      <dgm:prSet/>
      <dgm:spPr/>
      <dgm:t>
        <a:bodyPr/>
        <a:lstStyle/>
        <a:p>
          <a:endParaRPr lang="en-US"/>
        </a:p>
      </dgm:t>
    </dgm:pt>
    <dgm:pt modelId="{C25219C6-BD3B-4D87-810C-F318FDBD737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tr-TR" b="0" i="0" baseline="0" dirty="0"/>
            <a:t>beyinde "YAP" yanıtı üretmek birilerinin çabucak harekete geçmesini sağlar</a:t>
          </a:r>
          <a:endParaRPr lang="en-US" dirty="0"/>
        </a:p>
      </dgm:t>
    </dgm:pt>
    <dgm:pt modelId="{270D0492-F191-43EB-9585-9BA41AA30FD0}" type="parTrans" cxnId="{6E5D63EA-CBE3-4196-BCE4-CFF7784213C3}">
      <dgm:prSet/>
      <dgm:spPr/>
      <dgm:t>
        <a:bodyPr/>
        <a:lstStyle/>
        <a:p>
          <a:endParaRPr lang="en-US"/>
        </a:p>
      </dgm:t>
    </dgm:pt>
    <dgm:pt modelId="{07A91D6B-B903-4C1A-B9E8-CC3D5F24D3A1}" type="sibTrans" cxnId="{6E5D63EA-CBE3-4196-BCE4-CFF7784213C3}">
      <dgm:prSet/>
      <dgm:spPr/>
      <dgm:t>
        <a:bodyPr/>
        <a:lstStyle/>
        <a:p>
          <a:endParaRPr lang="en-US"/>
        </a:p>
      </dgm:t>
    </dgm:pt>
    <dgm:pt modelId="{118D796B-A362-4DAE-83F5-614102E366AB}" type="pres">
      <dgm:prSet presAssocID="{2E999891-E42E-49D9-94EF-96F23ABAD9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80C55B9-29BB-447F-8B9A-B52AA0D8DBD9}" type="pres">
      <dgm:prSet presAssocID="{A32DF8D2-0655-43D4-AD2C-614801B14E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AC6CC1-AB6D-4FF2-8217-EAAF41BBB571}" type="pres">
      <dgm:prSet presAssocID="{9008645F-7289-4259-8FAA-6B0EDABFAC44}" presName="sibTrans" presStyleLbl="sibTrans2D1" presStyleIdx="0" presStyleCnt="2"/>
      <dgm:spPr/>
      <dgm:t>
        <a:bodyPr/>
        <a:lstStyle/>
        <a:p>
          <a:endParaRPr lang="tr-TR"/>
        </a:p>
      </dgm:t>
    </dgm:pt>
    <dgm:pt modelId="{7B422F0C-494C-4F2C-9483-703AB2AE82BC}" type="pres">
      <dgm:prSet presAssocID="{9008645F-7289-4259-8FAA-6B0EDABFAC44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331C1FB6-B252-4E7C-971D-F6E7EC67E2B9}" type="pres">
      <dgm:prSet presAssocID="{B30B586E-69DF-4B25-B9D4-5DA8CBDE8A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1A9D68-7546-4C36-AF7D-29A1D9DF049D}" type="pres">
      <dgm:prSet presAssocID="{5CEED015-4663-4B4D-9F5E-FB1978FC3F84}" presName="sibTrans" presStyleLbl="sibTrans2D1" presStyleIdx="1" presStyleCnt="2"/>
      <dgm:spPr/>
      <dgm:t>
        <a:bodyPr/>
        <a:lstStyle/>
        <a:p>
          <a:endParaRPr lang="tr-TR"/>
        </a:p>
      </dgm:t>
    </dgm:pt>
    <dgm:pt modelId="{CB54F848-B9E7-4BEE-AA8F-8D5ACD3F4FDB}" type="pres">
      <dgm:prSet presAssocID="{5CEED015-4663-4B4D-9F5E-FB1978FC3F84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2EC5D849-5148-4766-BA36-0D1F6EA5B678}" type="pres">
      <dgm:prSet presAssocID="{C25219C6-BD3B-4D87-810C-F318FDBD737C}" presName="node" presStyleLbl="node1" presStyleIdx="2" presStyleCnt="3" custScaleX="1894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5D63EA-CBE3-4196-BCE4-CFF7784213C3}" srcId="{2E999891-E42E-49D9-94EF-96F23ABAD919}" destId="{C25219C6-BD3B-4D87-810C-F318FDBD737C}" srcOrd="2" destOrd="0" parTransId="{270D0492-F191-43EB-9585-9BA41AA30FD0}" sibTransId="{07A91D6B-B903-4C1A-B9E8-CC3D5F24D3A1}"/>
    <dgm:cxn modelId="{7CA0B6CD-8261-4E9D-A4E2-B68B9442DE3F}" type="presOf" srcId="{9008645F-7289-4259-8FAA-6B0EDABFAC44}" destId="{8EAC6CC1-AB6D-4FF2-8217-EAAF41BBB571}" srcOrd="0" destOrd="0" presId="urn:microsoft.com/office/officeart/2005/8/layout/process5"/>
    <dgm:cxn modelId="{22D99490-9B5A-4114-A0F2-4EC90B854998}" type="presOf" srcId="{9008645F-7289-4259-8FAA-6B0EDABFAC44}" destId="{7B422F0C-494C-4F2C-9483-703AB2AE82BC}" srcOrd="1" destOrd="0" presId="urn:microsoft.com/office/officeart/2005/8/layout/process5"/>
    <dgm:cxn modelId="{64588DE5-A2B9-4CDE-A081-888866FD9078}" type="presOf" srcId="{B30B586E-69DF-4B25-B9D4-5DA8CBDE8ACE}" destId="{331C1FB6-B252-4E7C-971D-F6E7EC67E2B9}" srcOrd="0" destOrd="0" presId="urn:microsoft.com/office/officeart/2005/8/layout/process5"/>
    <dgm:cxn modelId="{DF07889B-CFE5-40FB-9430-8A675D392B86}" type="presOf" srcId="{5CEED015-4663-4B4D-9F5E-FB1978FC3F84}" destId="{501A9D68-7546-4C36-AF7D-29A1D9DF049D}" srcOrd="0" destOrd="0" presId="urn:microsoft.com/office/officeart/2005/8/layout/process5"/>
    <dgm:cxn modelId="{C9CE03FB-760F-4B5A-A4B9-7025C8776B8D}" type="presOf" srcId="{A32DF8D2-0655-43D4-AD2C-614801B14E94}" destId="{180C55B9-29BB-447F-8B9A-B52AA0D8DBD9}" srcOrd="0" destOrd="0" presId="urn:microsoft.com/office/officeart/2005/8/layout/process5"/>
    <dgm:cxn modelId="{455268F3-594A-4BBD-AB7D-F3986316CF74}" type="presOf" srcId="{C25219C6-BD3B-4D87-810C-F318FDBD737C}" destId="{2EC5D849-5148-4766-BA36-0D1F6EA5B678}" srcOrd="0" destOrd="0" presId="urn:microsoft.com/office/officeart/2005/8/layout/process5"/>
    <dgm:cxn modelId="{2A4BB2F9-B9CD-4458-B44C-7E09D739E482}" type="presOf" srcId="{2E999891-E42E-49D9-94EF-96F23ABAD919}" destId="{118D796B-A362-4DAE-83F5-614102E366AB}" srcOrd="0" destOrd="0" presId="urn:microsoft.com/office/officeart/2005/8/layout/process5"/>
    <dgm:cxn modelId="{6418165A-A3E8-4EFC-82AB-CCB728492E1C}" srcId="{2E999891-E42E-49D9-94EF-96F23ABAD919}" destId="{A32DF8D2-0655-43D4-AD2C-614801B14E94}" srcOrd="0" destOrd="0" parTransId="{4E7D48C3-4E4D-41CD-BE53-E910D0B4EC8D}" sibTransId="{9008645F-7289-4259-8FAA-6B0EDABFAC44}"/>
    <dgm:cxn modelId="{95C92ED9-EB89-446B-A69D-E5F9D757FBA5}" srcId="{2E999891-E42E-49D9-94EF-96F23ABAD919}" destId="{B30B586E-69DF-4B25-B9D4-5DA8CBDE8ACE}" srcOrd="1" destOrd="0" parTransId="{17E2A018-F059-4AE2-A47E-2C40A55E0220}" sibTransId="{5CEED015-4663-4B4D-9F5E-FB1978FC3F84}"/>
    <dgm:cxn modelId="{83941CD1-A2A7-458A-B796-236F80C156CC}" type="presOf" srcId="{5CEED015-4663-4B4D-9F5E-FB1978FC3F84}" destId="{CB54F848-B9E7-4BEE-AA8F-8D5ACD3F4FDB}" srcOrd="1" destOrd="0" presId="urn:microsoft.com/office/officeart/2005/8/layout/process5"/>
    <dgm:cxn modelId="{FCEC3068-F653-40F4-9598-5C67F1A75456}" type="presParOf" srcId="{118D796B-A362-4DAE-83F5-614102E366AB}" destId="{180C55B9-29BB-447F-8B9A-B52AA0D8DBD9}" srcOrd="0" destOrd="0" presId="urn:microsoft.com/office/officeart/2005/8/layout/process5"/>
    <dgm:cxn modelId="{3538DBD0-BB94-4AA5-8C83-E2CD2AB0777E}" type="presParOf" srcId="{118D796B-A362-4DAE-83F5-614102E366AB}" destId="{8EAC6CC1-AB6D-4FF2-8217-EAAF41BBB571}" srcOrd="1" destOrd="0" presId="urn:microsoft.com/office/officeart/2005/8/layout/process5"/>
    <dgm:cxn modelId="{6274D208-9AAB-439A-87A8-72C4DA9912A7}" type="presParOf" srcId="{8EAC6CC1-AB6D-4FF2-8217-EAAF41BBB571}" destId="{7B422F0C-494C-4F2C-9483-703AB2AE82BC}" srcOrd="0" destOrd="0" presId="urn:microsoft.com/office/officeart/2005/8/layout/process5"/>
    <dgm:cxn modelId="{73ECEE88-F5EC-4ADD-A949-6601B44F4F43}" type="presParOf" srcId="{118D796B-A362-4DAE-83F5-614102E366AB}" destId="{331C1FB6-B252-4E7C-971D-F6E7EC67E2B9}" srcOrd="2" destOrd="0" presId="urn:microsoft.com/office/officeart/2005/8/layout/process5"/>
    <dgm:cxn modelId="{D8BA0751-7052-4BE5-B949-8A485A522246}" type="presParOf" srcId="{118D796B-A362-4DAE-83F5-614102E366AB}" destId="{501A9D68-7546-4C36-AF7D-29A1D9DF049D}" srcOrd="3" destOrd="0" presId="urn:microsoft.com/office/officeart/2005/8/layout/process5"/>
    <dgm:cxn modelId="{0FF1BD5B-5C8C-43AE-A07A-6E4DD1D96274}" type="presParOf" srcId="{501A9D68-7546-4C36-AF7D-29A1D9DF049D}" destId="{CB54F848-B9E7-4BEE-AA8F-8D5ACD3F4FDB}" srcOrd="0" destOrd="0" presId="urn:microsoft.com/office/officeart/2005/8/layout/process5"/>
    <dgm:cxn modelId="{DCC4B198-A01A-491D-8E34-4DDF22A17DBB}" type="presParOf" srcId="{118D796B-A362-4DAE-83F5-614102E366AB}" destId="{2EC5D849-5148-4766-BA36-0D1F6EA5B678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7E1C1-C5F8-444C-9CDE-098B516F45A5}">
      <dsp:nvSpPr>
        <dsp:cNvPr id="0" name=""/>
        <dsp:cNvSpPr/>
      </dsp:nvSpPr>
      <dsp:spPr>
        <a:xfrm>
          <a:off x="560962" y="875385"/>
          <a:ext cx="1554629" cy="155462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Duygu</a:t>
          </a:r>
        </a:p>
      </dsp:txBody>
      <dsp:txXfrm>
        <a:off x="768246" y="1147446"/>
        <a:ext cx="1140061" cy="699583"/>
      </dsp:txXfrm>
    </dsp:sp>
    <dsp:sp modelId="{0599679B-204D-4BC1-9957-40CE3931E485}">
      <dsp:nvSpPr>
        <dsp:cNvPr id="0" name=""/>
        <dsp:cNvSpPr/>
      </dsp:nvSpPr>
      <dsp:spPr>
        <a:xfrm>
          <a:off x="1121924" y="1864860"/>
          <a:ext cx="1554629" cy="155462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900445"/>
                <a:satOff val="-20388"/>
                <a:lumOff val="4804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4900445"/>
                <a:satOff val="-20388"/>
                <a:lumOff val="4804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4900445"/>
                <a:satOff val="-20388"/>
                <a:lumOff val="48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Biliş</a:t>
          </a:r>
        </a:p>
      </dsp:txBody>
      <dsp:txXfrm>
        <a:off x="1597381" y="2266473"/>
        <a:ext cx="932777" cy="855046"/>
      </dsp:txXfrm>
    </dsp:sp>
    <dsp:sp modelId="{856F8585-23ED-4B59-AA00-EABCC4C49BE9}">
      <dsp:nvSpPr>
        <dsp:cNvPr id="0" name=""/>
        <dsp:cNvSpPr/>
      </dsp:nvSpPr>
      <dsp:spPr>
        <a:xfrm>
          <a:off x="0" y="1864860"/>
          <a:ext cx="1554629" cy="155462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9800891"/>
                <a:satOff val="-40777"/>
                <a:lumOff val="9608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Davranış</a:t>
          </a:r>
        </a:p>
      </dsp:txBody>
      <dsp:txXfrm>
        <a:off x="146394" y="2266473"/>
        <a:ext cx="932777" cy="855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90D5F-C7CA-458D-8D8E-AE4E150E2629}">
      <dsp:nvSpPr>
        <dsp:cNvPr id="0" name=""/>
        <dsp:cNvSpPr/>
      </dsp:nvSpPr>
      <dsp:spPr>
        <a:xfrm>
          <a:off x="3581" y="496591"/>
          <a:ext cx="2952669" cy="45429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i="0" kern="1200" baseline="0" dirty="0"/>
            <a:t>Veriler  güçlü fikirler karşısında sınırlı bir etkiye sahip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0" i="0" kern="1200" baseline="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i="0" kern="1200" baseline="0" dirty="0"/>
            <a:t>YENİ</a:t>
          </a:r>
          <a:endParaRPr lang="en-US" sz="1600" kern="1200" dirty="0"/>
        </a:p>
      </dsp:txBody>
      <dsp:txXfrm>
        <a:off x="435989" y="1161892"/>
        <a:ext cx="2087853" cy="3212355"/>
      </dsp:txXfrm>
    </dsp:sp>
    <dsp:sp modelId="{BF1762B2-D6AD-4614-BC53-92FC7BB35F26}">
      <dsp:nvSpPr>
        <dsp:cNvPr id="0" name=""/>
        <dsp:cNvSpPr/>
      </dsp:nvSpPr>
      <dsp:spPr>
        <a:xfrm rot="5400008">
          <a:off x="3109414" y="2522084"/>
          <a:ext cx="649786" cy="49198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2002A-9C8B-4944-9373-F9D82E3BA78F}">
      <dsp:nvSpPr>
        <dsp:cNvPr id="0" name=""/>
        <dsp:cNvSpPr/>
      </dsp:nvSpPr>
      <dsp:spPr>
        <a:xfrm>
          <a:off x="3884517" y="496610"/>
          <a:ext cx="3012412" cy="454293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i="0" kern="1200" baseline="0" dirty="0"/>
            <a:t>Yıllar içinde inşa edilmiş inançlar, bilimsel gerçekler karşısında bile son derece dirençli olabilir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i="0" kern="1200" baseline="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i="0" kern="1200" baseline="0" dirty="0"/>
            <a:t>ESKİ</a:t>
          </a:r>
          <a:endParaRPr lang="en-US" sz="1600" kern="1200" dirty="0"/>
        </a:p>
      </dsp:txBody>
      <dsp:txXfrm>
        <a:off x="4325675" y="1161908"/>
        <a:ext cx="2130096" cy="3212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E19A9-C75F-4C47-BF01-68552E9DC75E}">
      <dsp:nvSpPr>
        <dsp:cNvPr id="0" name=""/>
        <dsp:cNvSpPr/>
      </dsp:nvSpPr>
      <dsp:spPr>
        <a:xfrm>
          <a:off x="641060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DC73A-1ED6-423C-B06C-50E31422F979}">
      <dsp:nvSpPr>
        <dsp:cNvPr id="0" name=""/>
        <dsp:cNvSpPr/>
      </dsp:nvSpPr>
      <dsp:spPr>
        <a:xfrm>
          <a:off x="0" y="444492"/>
          <a:ext cx="3328806" cy="22683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0" i="0" kern="1200" baseline="0" dirty="0"/>
            <a:t>başkalarının sizinle aynı bakış açısını paylaşmalarını</a:t>
          </a:r>
          <a:endParaRPr lang="en-US" sz="2500" kern="1200" dirty="0"/>
        </a:p>
      </dsp:txBody>
      <dsp:txXfrm>
        <a:off x="110729" y="555221"/>
        <a:ext cx="3107348" cy="2046844"/>
      </dsp:txXfrm>
    </dsp:sp>
    <dsp:sp modelId="{56A06DAD-C27F-477F-BA57-D8689D044E0B}">
      <dsp:nvSpPr>
        <dsp:cNvPr id="0" name=""/>
        <dsp:cNvSpPr/>
      </dsp:nvSpPr>
      <dsp:spPr>
        <a:xfrm>
          <a:off x="3407204" y="406103"/>
          <a:ext cx="3493307" cy="2186731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0" i="0" kern="1200" baseline="0" dirty="0"/>
            <a:t>ve bu sayede iletmek istediğiniz mesajı doğru algılamalarını sağlar.</a:t>
          </a:r>
          <a:endParaRPr lang="en-US" sz="2500" kern="1200" dirty="0"/>
        </a:p>
      </dsp:txBody>
      <dsp:txXfrm>
        <a:off x="3513951" y="512850"/>
        <a:ext cx="3279813" cy="1973237"/>
      </dsp:txXfrm>
    </dsp:sp>
    <dsp:sp modelId="{2D323D2A-4B7E-4DC6-BDB8-C652A9C647BE}">
      <dsp:nvSpPr>
        <dsp:cNvPr id="0" name=""/>
        <dsp:cNvSpPr/>
      </dsp:nvSpPr>
      <dsp:spPr>
        <a:xfrm flipH="1" flipV="1">
          <a:off x="1230134" y="2913762"/>
          <a:ext cx="8401" cy="826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230537" y="2914165"/>
        <a:ext cx="7595" cy="7456"/>
      </dsp:txXfrm>
    </dsp:sp>
    <dsp:sp modelId="{A51FA0B8-B673-49BD-86AD-522FADC3251C}">
      <dsp:nvSpPr>
        <dsp:cNvPr id="0" name=""/>
        <dsp:cNvSpPr/>
      </dsp:nvSpPr>
      <dsp:spPr>
        <a:xfrm>
          <a:off x="2078181" y="2650910"/>
          <a:ext cx="2707980" cy="2353694"/>
        </a:xfrm>
        <a:prstGeom prst="cloud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400" kern="1200" dirty="0">
            <a:solidFill>
              <a:schemeClr val="tx1"/>
            </a:solidFill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>
              <a:solidFill>
                <a:schemeClr val="tx1"/>
              </a:solidFill>
            </a:rPr>
            <a:t>Nasıl?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400" kern="1200" dirty="0">
            <a:solidFill>
              <a:schemeClr val="tx1"/>
            </a:solidFill>
          </a:endParaRPr>
        </a:p>
      </dsp:txBody>
      <dsp:txXfrm>
        <a:off x="2451406" y="3006361"/>
        <a:ext cx="1768963" cy="1533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C55B9-29BB-447F-8B9A-B52AA0D8DBD9}">
      <dsp:nvSpPr>
        <dsp:cNvPr id="0" name=""/>
        <dsp:cNvSpPr/>
      </dsp:nvSpPr>
      <dsp:spPr>
        <a:xfrm>
          <a:off x="1347" y="468798"/>
          <a:ext cx="2874090" cy="1724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i="0" kern="1200" baseline="0" dirty="0"/>
            <a:t>«iyi» </a:t>
          </a:r>
          <a:r>
            <a:rPr lang="tr-TR" sz="2400" b="0" i="0" kern="1200" baseline="0" dirty="0"/>
            <a:t>karşısında eyleme geçerken, </a:t>
          </a:r>
          <a:endParaRPr lang="en-US" sz="2400" kern="1200" dirty="0"/>
        </a:p>
      </dsp:txBody>
      <dsp:txXfrm>
        <a:off x="51855" y="519306"/>
        <a:ext cx="2773074" cy="1623438"/>
      </dsp:txXfrm>
    </dsp:sp>
    <dsp:sp modelId="{8EAC6CC1-AB6D-4FF2-8217-EAAF41BBB571}">
      <dsp:nvSpPr>
        <dsp:cNvPr id="0" name=""/>
        <dsp:cNvSpPr/>
      </dsp:nvSpPr>
      <dsp:spPr>
        <a:xfrm>
          <a:off x="3128357" y="974638"/>
          <a:ext cx="609307" cy="712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128357" y="1117193"/>
        <a:ext cx="426515" cy="427664"/>
      </dsp:txXfrm>
    </dsp:sp>
    <dsp:sp modelId="{331C1FB6-B252-4E7C-971D-F6E7EC67E2B9}">
      <dsp:nvSpPr>
        <dsp:cNvPr id="0" name=""/>
        <dsp:cNvSpPr/>
      </dsp:nvSpPr>
      <dsp:spPr>
        <a:xfrm>
          <a:off x="4025074" y="468798"/>
          <a:ext cx="2874090" cy="17244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i="0" kern="1200" baseline="0" dirty="0">
              <a:solidFill>
                <a:schemeClr val="tx1"/>
              </a:solidFill>
            </a:rPr>
            <a:t>«kötü» </a:t>
          </a:r>
          <a:r>
            <a:rPr lang="tr-TR" sz="2400" b="0" i="0" kern="1200" baseline="0" dirty="0">
              <a:solidFill>
                <a:schemeClr val="tx1"/>
              </a:solidFill>
            </a:rPr>
            <a:t>karşısında, eylemsizlik üretiriz.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075582" y="519306"/>
        <a:ext cx="2773074" cy="1623438"/>
      </dsp:txXfrm>
    </dsp:sp>
    <dsp:sp modelId="{501A9D68-7546-4C36-AF7D-29A1D9DF049D}">
      <dsp:nvSpPr>
        <dsp:cNvPr id="0" name=""/>
        <dsp:cNvSpPr/>
      </dsp:nvSpPr>
      <dsp:spPr>
        <a:xfrm rot="6845823">
          <a:off x="4493362" y="2394438"/>
          <a:ext cx="667474" cy="712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4654145" y="2425813"/>
        <a:ext cx="427664" cy="467232"/>
      </dsp:txXfrm>
    </dsp:sp>
    <dsp:sp modelId="{2EC5D849-5148-4766-BA36-0D1F6EA5B678}">
      <dsp:nvSpPr>
        <dsp:cNvPr id="0" name=""/>
        <dsp:cNvSpPr/>
      </dsp:nvSpPr>
      <dsp:spPr>
        <a:xfrm>
          <a:off x="1454142" y="3342888"/>
          <a:ext cx="5445021" cy="172445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0" i="0" kern="1200" baseline="0" dirty="0"/>
            <a:t>beyinde "YAP" yanıtı üretmek birilerinin çabucak harekete geçmesini sağlar</a:t>
          </a:r>
          <a:endParaRPr lang="en-US" sz="3200" kern="1200" dirty="0"/>
        </a:p>
      </dsp:txBody>
      <dsp:txXfrm>
        <a:off x="1504650" y="3393396"/>
        <a:ext cx="5344005" cy="1623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2972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25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eğitim, iktidarın hizmetinde görünmektedir. İktidarın hizmetinde olan bir alanın bilim olarak ‘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ne’liği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ciddi bir şüphe uyandırmaktadır elbette.  Ancak bunun şüphe uyandırması eğitim alanında bilimsel çalışma yapılamayacağı anlamında değil; tersine,  daha fazla gayret ve özenin gerekli olduğu anlamında yorumlanmaktadır.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3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yanda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değişim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ilişkisi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konusunda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determinist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enstrümentalist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bakış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açıları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öte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yanda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iktidarın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aracı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konumunda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alanı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ikisinin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ilişkisi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ilgili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ortaya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çok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fazla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savın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ileri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sürülmesini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beraberinde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getirebilir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Buradan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hareketle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ilişkisi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üzerine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kısa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açıklama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ihtiyacı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doğmuştur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66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alanında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yapılan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araştırmalarda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daha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çok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performansın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artırılması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öğrenmenin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kolaylaştırılması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ilgili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değişkenler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üzerinden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çalışılmaktadır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Bu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daha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çok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işlevinin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yerine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getirilmesi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çabasının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uzantısı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olarak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yorumlanmaktadır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  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644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Elbette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işlevini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yerine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getirmesi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sektörün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gereksinim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duyduğu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gücünün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yetiştirilmesi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anlamında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önemlidir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göz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ardı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edilmesi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azından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şimdiki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dünya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düzeninde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mümkün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görünmemektedir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Ancak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işlevin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kadar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plana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alınması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bireyin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kendisini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özgürleştirmesi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güçlü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kılması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kendini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ifade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edebilmesi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anlamında</a:t>
            </a: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sınırlayıcı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oynuyor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mudur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sorusunu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akla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getirmektedir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dirty="0"/>
          </a:p>
        </p:txBody>
      </p:sp>
      <p:sp>
        <p:nvSpPr>
          <p:cNvPr id="221" name="Google Shape;2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658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Elbette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işlevini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yerine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getirmesi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sektörün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gereksinim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duyduğu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gücünün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yetiştirilmesi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anlamında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önemlidir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göz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ardı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edilmesi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azından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şimdiki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dünya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düzeninde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mümkün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görünmemektedir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Ancak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işlevin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kadar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plana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alınması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bireyin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kendisini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özgürleştirmesi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güçlü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kılması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kendini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ifade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edebilmesi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anlamında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oynuyor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mudur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sorusunu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akla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getirmektedir</a:t>
            </a:r>
            <a:endParaRPr dirty="0"/>
          </a:p>
        </p:txBody>
      </p:sp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89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tr-TR" sz="1200" dirty="0"/>
              <a:t>Öğrenme sürecindeki biliş, motivasyon ve duygu bileşenlerinin birbirine çok bağlı yapılar olmasına rağmen,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05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tr-TR" sz="1200" dirty="0"/>
              <a:t>Öğrenme sürecindeki biliş, motivasyon ve duygu bileşenlerinin birbirine çok bağlı yapılar olmasına rağmen,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149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teknoloji zengin öğrenme ortamlarında duygular öğrenmeyi etkileyen önemli güç olarak vurgulanmakta ve öğrenenlerin duygusal deneyimlerinin bu ortamların özellikleri tarafından şekillendirilebileceği ifade edilmektedir </a:t>
            </a:r>
            <a:endParaRPr dirty="0"/>
          </a:p>
        </p:txBody>
      </p:sp>
      <p:sp>
        <p:nvSpPr>
          <p:cNvPr id="318" name="Google Shape;3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931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Ve duygu bağlamında   öğrenen duygularının yanı sıra; öğretmen duygularının da öğretimin merkezinde yer almasına rağmen   önemli görülerek duygularının göz ardı edildiği dile getirilmektedir ( </a:t>
            </a:r>
            <a:r>
              <a:rPr lang="tr-TR" dirty="0" err="1"/>
              <a:t>Crawford</a:t>
            </a:r>
            <a:r>
              <a:rPr lang="tr-TR" dirty="0"/>
              <a:t>, 2011 , Gün, 2011 , </a:t>
            </a:r>
            <a:r>
              <a:rPr lang="tr-TR" dirty="0" err="1"/>
              <a:t>Hargreaves</a:t>
            </a:r>
            <a:r>
              <a:rPr lang="tr-TR" dirty="0"/>
              <a:t>, 2001 , </a:t>
            </a:r>
            <a:r>
              <a:rPr lang="tr-TR" dirty="0" err="1"/>
              <a:t>Sutton</a:t>
            </a:r>
            <a:r>
              <a:rPr lang="tr-TR" dirty="0"/>
              <a:t> ve </a:t>
            </a:r>
            <a:r>
              <a:rPr lang="tr-TR" dirty="0" err="1"/>
              <a:t>Wheatley</a:t>
            </a:r>
            <a:r>
              <a:rPr lang="tr-TR" dirty="0"/>
              <a:t>, </a:t>
            </a:r>
            <a:endParaRPr dirty="0"/>
          </a:p>
        </p:txBody>
      </p:sp>
      <p:sp>
        <p:nvSpPr>
          <p:cNvPr id="327" name="Google Shape;3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769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29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Aslında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sorulara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yanıtlarımız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elbette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vardır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Ancak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teknolojinin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genelde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toplumsal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özelde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eğitsel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değişimdeki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rolünün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perspektiften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alındığı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görülmektedir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223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alanında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yapılan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araştırmalarda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daha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çok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performansın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artırılması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öğrenmenin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kolaylaştırılması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ilgili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değişkenler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üzerinden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çalışılmaktadır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Bu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daha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çok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işlevinin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yerine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getirilmesi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çabasının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uzantısı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olarak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yorumlanmaktadır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  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551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Eğitsel robotiklerin,, motivasyon, başarı ve bağlılıklarını olumlu yönde etkilediği, eğlenceli bir öğrenme ortamı sağladığı ileri sürülmekte,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233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yandan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bulgular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öte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yandan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teknolojinin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giderek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akıllanması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büyük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verilerin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analiz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edilebilmesi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olanağı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analizler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sonucunda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ortaya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çıkabilecek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davranışların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kestirilmesinin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olanaklı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hale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gelmesi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 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ilişkisinde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dengenin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lehine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doğru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değişmesini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beraberinde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getirebilir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202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Aslında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sorulara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yanıtlarımız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elbette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vardır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Ancak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teknolojinin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genelde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toplumsal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özelde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eğitsel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değişimdeki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rolünün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perspektiften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alındığı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görülmektedir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363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8C27D-EAF2-4A3B-A732-F91EA367FC3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98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200" b="0" i="0" u="none" strike="noStrike" baseline="0" dirty="0">
                <a:latin typeface="Constantia" panose="02030602050306030303" pitchFamily="18" charset="0"/>
              </a:rPr>
              <a:t>Eğer birilerinin çabucak harekete geçmesini istiyorsanız acı</a:t>
            </a:r>
          </a:p>
          <a:p>
            <a:pPr algn="l"/>
            <a:r>
              <a:rPr lang="nb-NO" sz="1200" b="0" i="0" u="none" strike="noStrike" baseline="0" dirty="0">
                <a:latin typeface="Constantia" panose="02030602050306030303" pitchFamily="18" charset="0"/>
              </a:rPr>
              <a:t>beklentisine girmelerine neden olan bir cezayla tehdit etmek yerine, haz</a:t>
            </a:r>
          </a:p>
          <a:p>
            <a:pPr algn="l"/>
            <a:r>
              <a:rPr lang="tr-TR" sz="1200" b="0" i="0" u="none" strike="noStrike" baseline="0" dirty="0">
                <a:latin typeface="Constantia" panose="02030602050306030303" pitchFamily="18" charset="0"/>
              </a:rPr>
              <a:t>beklentisi yaratan bir ödül vaadi sunmak daha yerinde olabilir.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BC8A8-7746-4DEE-B6F5-302A2BC29C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53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758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r-TR" sz="2800"/>
              <a:t>Similarly, we can state that there is a need for policies to ensure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996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SzPts val="2800"/>
              <a:buNone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Aslında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sorulara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yanıtlarımız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elbette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vardır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Ancak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teknolojinin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genelde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toplumsal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özelde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eğitsel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değişimdeki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rolünün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perspektiften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alındığı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görülmektedir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ilişkisinin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kurulduğu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yenileşme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süreçlerinde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yeniliğe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yüklenen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şu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soruların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yanıtları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ortaya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konmalıdır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tr-T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9745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Sözlerimi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Bilgi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nasıl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ilişki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kurulduğu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kurulması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gerektiğine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yönelik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olarak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İnam’ın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(2001),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bilgi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ahlakı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üzerine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yazısından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alıntıyla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İnam’ın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sorduğu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soruları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hepimizin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sıklıkla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sorup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farkındalıklı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çalışmalar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yapmamız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dileğiyle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sonlandırıyorum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 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3" name="Google Shape;3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8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Aslında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sorulara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yanıtlarımız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elbette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vardır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Ancak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teknolojinin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genelde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toplumsal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özelde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eğitsel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değişimdeki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rolünün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perspektiften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alındığı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görülmektedir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0215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7497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522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72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3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Eğitim sisteminde teknoloji ile ilgili uygulamalar determinist veya  </a:t>
            </a:r>
            <a:r>
              <a:rPr lang="tr-TR" dirty="0" err="1"/>
              <a:t>enstrümantalist</a:t>
            </a:r>
            <a:r>
              <a:rPr lang="tr-TR" dirty="0"/>
              <a:t> perspektiften ele alınabilir. </a:t>
            </a:r>
            <a:endParaRPr dirty="0"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7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39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99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Gerçeğin önemini yitirdiği hakikat sonrası (</a:t>
            </a:r>
            <a:r>
              <a:rPr lang="tr-TR" dirty="0" err="1"/>
              <a:t>posttruth</a:t>
            </a:r>
            <a:r>
              <a:rPr lang="tr-TR" dirty="0"/>
              <a:t>) olarak adlandırılan bu dönem için, kötümser deterministlerin   doğrulandığı gibi bir izlenim oluşsa da, eğitim alanında çalışmaya devam edebilmenin </a:t>
            </a:r>
            <a:r>
              <a:rPr lang="tr-TR" dirty="0" err="1"/>
              <a:t>enstrümantalist</a:t>
            </a:r>
            <a:r>
              <a:rPr lang="tr-TR" dirty="0"/>
              <a:t> bir perspektifi gerekli kıldığı ileri sürülebilir. </a:t>
            </a:r>
            <a:endParaRPr dirty="0"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9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Peki eğitim denildiğinde ne anlaşılmaktadır? Bu soru  eğitimin yerine getirdiği siyasal, ekonomik, kültürel, toplumsal…..</a:t>
            </a:r>
            <a:r>
              <a:rPr lang="tr-TR" dirty="0" err="1"/>
              <a:t>vb</a:t>
            </a:r>
            <a:r>
              <a:rPr lang="tr-TR" dirty="0"/>
              <a:t> işlevleri  açısından ele alındığında; eğitim, iktidarın hizmetinde görünmektedir. İktidarın hizmetinde olan bir alanın bilim olarak ‘</a:t>
            </a:r>
            <a:r>
              <a:rPr lang="tr-TR" dirty="0" err="1"/>
              <a:t>ne’liği</a:t>
            </a:r>
            <a:r>
              <a:rPr lang="tr-TR" dirty="0"/>
              <a:t> ciddi bir şüphe uyandırmaktadır elbette.  Ancak bunun şüphe uyandırması eğitim alanında bilimsel çalışma yapılamayacağı anlamında değil; tersine,  daha fazla gayret ve özenin gerekli olduğu anlamında yorumlanmaktadır.</a:t>
            </a:r>
            <a:endParaRPr dirty="0"/>
          </a:p>
        </p:txBody>
      </p:sp>
      <p:sp>
        <p:nvSpPr>
          <p:cNvPr id="277" name="Google Shape;2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23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874F726-9F66-4C07-AF4D-F56AE00EE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57C3CE44-E824-48E8-8144-59E56807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8B1283E-8C41-4F05-9109-0EBF1239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3B402D9-0D6E-4AC9-BDEA-C0158DD7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145910B-1380-4990-AADD-4BD3CEEE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320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F20B261-B52F-40BC-86F8-65C0A496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7AF3C50-2EFB-4DD6-AF99-28B8E26DF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F414B3C-427C-41D8-9D33-E2C5E155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507A55-DBBC-4F1B-A6FD-46B6E506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4F6CA86-FCFF-408E-8D9D-D038FA8E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56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4E777A1-EFE6-4215-96CE-FC7A5468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B30E941-2FAF-4BEB-A7FF-A127AE17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7BF8D21-A7EB-4608-8C75-1172A11E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0676F26-84F3-4708-B3A9-1C7ABF12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52F7C81-5350-47CF-8323-E9C2E564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41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43B3DAF-4513-460E-A9B9-D89D2CB8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E6EF569-6130-48AF-AEB4-5B3599783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8712B1F4-3244-47D8-B557-88F42E99A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F76CA58-427F-4AA4-9BE8-AE6A8EEF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018A1E03-951A-4DAC-BDCD-BB0A7DD8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8F7E3518-37EE-411B-BDF5-C1EE28E7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68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B5D2357-8E73-4ED1-9875-E4991FD2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6C9188F-8AD5-42F3-B722-190A8FC3B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191D3E5D-7607-414E-975E-688E6CDB3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82F98BCF-FBE6-4C25-BF3D-907CD1924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F7E32AA6-EABF-400E-9052-55EA40BBA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8FAB7108-CCD7-4E39-BFDD-0F047C55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4CA833C2-8575-4F29-8688-28322CDF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DBA3765D-2269-47C0-AB90-A711753C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3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FA26091-6D4C-44C5-9A3E-4DB39846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892AB661-68CC-40FB-9AAF-C6570563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491B7501-F22A-4998-B456-D9FC351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1C821D57-AB14-4E52-AF86-A2B1F0F8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847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95DE6941-C6FB-43D9-AFBD-18C66157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CB1A3C61-1586-4FDD-B708-85093D0F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2B1A0E1D-0B7F-4DB8-AF8A-00141A46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857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C83574F-2259-46FD-B73B-68987D93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FA89043-9F2F-45D1-BF35-398853810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F875774F-661E-404E-B9D4-A645BD0B4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DF0A4FFF-3845-44D6-8454-8E8EB78D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0F3FE5FC-97BB-4AC5-9308-6EA123FE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FDEE85E0-8712-4CA2-AA6E-E8DA5276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58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1750469-0699-4D21-87DB-F330FA94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0E7E3483-6AC0-4028-9D59-C4053A43D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F33639EF-AE15-436B-B518-FD5CC2470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449699E-E200-4086-91C9-E13DDFF5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E113D45-938E-4E65-A879-6AEF6495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7F919188-731E-4B1E-94AF-CA233805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69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415F352-7B78-41BC-A234-998E13AD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AF44832D-6DBD-461E-ABEE-5F71C7E44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C64C427-90DF-48EC-ACB6-ADCACAF5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7DF338F-B215-4437-9DF6-27460C89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5B15894-DDB4-413E-A1FA-A6F77765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898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E0929AF7-D66C-43D8-AD7E-9D460011D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0CE51BF2-CB51-43D1-83C9-84DE54E02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D4B35B6-65CE-4A59-81DD-50FDF681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46C81E8-CA00-4FAC-B77A-A2271F27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1E70FAC-237F-4D72-9B88-7E958188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61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0777C255-245E-47F8-8072-CC2B8227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8F224832-8990-47D1-B96E-B3C901F58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B9267C3-6B00-4F6F-987F-7AC129099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C938-5700-4F3B-B364-2F3F84B7A46B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474FA11-0AC9-444A-B102-90CB3D72E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D9CE87F-F9B5-4B77-B784-462E572F9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F41D-04DC-4803-9F2F-CA9F5E4864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9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ocak@hacettepe.edu.t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mailto:usluelyasemin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612899" y="3995738"/>
            <a:ext cx="9250843" cy="1563732"/>
          </a:xfrm>
          <a:custGeom>
            <a:avLst/>
            <a:gdLst/>
            <a:ahLst/>
            <a:cxnLst/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tr-TR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Yasemin Koçak Usluel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tr-TR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Bilgisayar ve Öğretim Teknolojileri Eğitimi Bölümü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tr-TR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Hacettepe Üniversitesi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1122363"/>
            <a:ext cx="12192000" cy="20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tr-TR" dirty="0"/>
              <a:t>Eğitim - Teknoloji İlişkisinde Değişim Gereksinimi ve Duygular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805" y="3380228"/>
            <a:ext cx="6340390" cy="97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/>
          <p:nvPr/>
        </p:nvSpPr>
        <p:spPr>
          <a:xfrm>
            <a:off x="849654" y="726882"/>
            <a:ext cx="6660580" cy="4946130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56F5939A-49CD-4905-9878-923E717E6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641" y="1184988"/>
            <a:ext cx="5301359" cy="4336923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lt1"/>
              </a:buClr>
              <a:buSzPts val="4000"/>
              <a:buNone/>
            </a:pPr>
            <a:r>
              <a:rPr lang="tr-TR" sz="4000" b="1" dirty="0">
                <a:solidFill>
                  <a:schemeClr val="lt1"/>
                </a:solidFill>
              </a:rPr>
              <a:t>EĞİTİMİN  İŞLEVLERİ</a:t>
            </a:r>
          </a:p>
          <a:p>
            <a:pPr marL="0" indent="0">
              <a:buClr>
                <a:schemeClr val="lt1"/>
              </a:buClr>
              <a:buSzPts val="4000"/>
              <a:buNone/>
            </a:pPr>
            <a:endParaRPr lang="tr-TR" sz="4000" b="1" dirty="0">
              <a:solidFill>
                <a:schemeClr val="lt1"/>
              </a:solidFill>
            </a:endParaRPr>
          </a:p>
          <a:p>
            <a:pPr marL="0" indent="0" algn="ctr">
              <a:buClr>
                <a:schemeClr val="lt1"/>
              </a:buClr>
              <a:buSzPts val="4000"/>
              <a:buNone/>
            </a:pPr>
            <a:r>
              <a:rPr lang="tr-TR" sz="4000" b="1" dirty="0">
                <a:solidFill>
                  <a:schemeClr val="lt1"/>
                </a:solidFill>
              </a:rPr>
              <a:t>siyasal,</a:t>
            </a:r>
          </a:p>
          <a:p>
            <a:pPr marL="0" indent="0" algn="ctr">
              <a:buClr>
                <a:schemeClr val="lt1"/>
              </a:buClr>
              <a:buSzPts val="4000"/>
              <a:buNone/>
            </a:pPr>
            <a:r>
              <a:rPr lang="tr-TR" sz="4000" b="1" dirty="0">
                <a:solidFill>
                  <a:schemeClr val="lt1"/>
                </a:solidFill>
              </a:rPr>
              <a:t>ekonomik, </a:t>
            </a:r>
          </a:p>
          <a:p>
            <a:pPr marL="0" indent="0" algn="ctr">
              <a:buClr>
                <a:schemeClr val="lt1"/>
              </a:buClr>
              <a:buSzPts val="4000"/>
              <a:buNone/>
            </a:pPr>
            <a:r>
              <a:rPr lang="tr-TR" sz="4000" b="1" dirty="0">
                <a:solidFill>
                  <a:schemeClr val="lt1"/>
                </a:solidFill>
              </a:rPr>
              <a:t>toplumsal…..</a:t>
            </a:r>
          </a:p>
          <a:p>
            <a:pPr marL="0" indent="0" algn="ctr">
              <a:buClr>
                <a:schemeClr val="lt1"/>
              </a:buClr>
              <a:buSzPts val="4000"/>
              <a:buNone/>
            </a:pPr>
            <a:r>
              <a:rPr lang="tr-TR" sz="4000" b="1" dirty="0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7" name="Resim 6" descr="Satrançta mat">
            <a:extLst>
              <a:ext uri="{FF2B5EF4-FFF2-40B4-BE49-F238E27FC236}">
                <a16:creationId xmlns:a16="http://schemas.microsoft.com/office/drawing/2014/main" xmlns="" id="{4A484E6E-27A2-4D14-AB19-FDE2A0D7DE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8075" t="-7346" b="-12815"/>
          <a:stretch>
            <a:fillRect/>
          </a:stretch>
        </p:blipFill>
        <p:spPr>
          <a:xfrm>
            <a:off x="4786552" y="346229"/>
            <a:ext cx="6153177" cy="5983550"/>
          </a:xfrm>
          <a:custGeom>
            <a:avLst/>
            <a:gdLst>
              <a:gd name="connsiteX0" fmla="*/ 1713767 w 6153177"/>
              <a:gd name="connsiteY0" fmla="*/ 344503 h 5635136"/>
              <a:gd name="connsiteX1" fmla="*/ 6153177 w 6153177"/>
              <a:gd name="connsiteY1" fmla="*/ 344503 h 5635136"/>
              <a:gd name="connsiteX2" fmla="*/ 6153177 w 6153177"/>
              <a:gd name="connsiteY2" fmla="*/ 5034166 h 5635136"/>
              <a:gd name="connsiteX3" fmla="*/ 1872145 w 6153177"/>
              <a:gd name="connsiteY3" fmla="*/ 5034166 h 5635136"/>
              <a:gd name="connsiteX4" fmla="*/ 1895473 w 6153177"/>
              <a:gd name="connsiteY4" fmla="*/ 4991741 h 5635136"/>
              <a:gd name="connsiteX5" fmla="*/ 2317072 w 6153177"/>
              <a:gd name="connsiteY5" fmla="*/ 2817568 h 5635136"/>
              <a:gd name="connsiteX6" fmla="*/ 1806285 w 6153177"/>
              <a:gd name="connsiteY6" fmla="*/ 481196 h 5635136"/>
              <a:gd name="connsiteX7" fmla="*/ 1158536 w 6153177"/>
              <a:gd name="connsiteY7" fmla="*/ 0 h 5635136"/>
              <a:gd name="connsiteX8" fmla="*/ 1710763 w 6153177"/>
              <a:gd name="connsiteY8" fmla="*/ 340065 h 5635136"/>
              <a:gd name="connsiteX9" fmla="*/ 1713767 w 6153177"/>
              <a:gd name="connsiteY9" fmla="*/ 344503 h 5635136"/>
              <a:gd name="connsiteX10" fmla="*/ 1348818 w 6153177"/>
              <a:gd name="connsiteY10" fmla="*/ 344503 h 5635136"/>
              <a:gd name="connsiteX11" fmla="*/ 1348818 w 6153177"/>
              <a:gd name="connsiteY11" fmla="*/ 5034166 h 5635136"/>
              <a:gd name="connsiteX12" fmla="*/ 1872145 w 6153177"/>
              <a:gd name="connsiteY12" fmla="*/ 5034166 h 5635136"/>
              <a:gd name="connsiteX13" fmla="*/ 1806285 w 6153177"/>
              <a:gd name="connsiteY13" fmla="*/ 5153940 h 5635136"/>
              <a:gd name="connsiteX14" fmla="*/ 1158536 w 6153177"/>
              <a:gd name="connsiteY14" fmla="*/ 5635136 h 5635136"/>
              <a:gd name="connsiteX15" fmla="*/ 0 w 6153177"/>
              <a:gd name="connsiteY15" fmla="*/ 2817568 h 5635136"/>
              <a:gd name="connsiteX16" fmla="*/ 1158536 w 6153177"/>
              <a:gd name="connsiteY16" fmla="*/ 0 h 56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53177" h="5635136">
                <a:moveTo>
                  <a:pt x="1713767" y="344503"/>
                </a:moveTo>
                <a:lnTo>
                  <a:pt x="6153177" y="344503"/>
                </a:lnTo>
                <a:lnTo>
                  <a:pt x="6153177" y="5034166"/>
                </a:lnTo>
                <a:lnTo>
                  <a:pt x="1872145" y="5034166"/>
                </a:lnTo>
                <a:lnTo>
                  <a:pt x="1895473" y="4991741"/>
                </a:lnTo>
                <a:cubicBezTo>
                  <a:pt x="2152954" y="4474957"/>
                  <a:pt x="2317072" y="3692874"/>
                  <a:pt x="2317072" y="2817568"/>
                </a:cubicBezTo>
                <a:cubicBezTo>
                  <a:pt x="2317072" y="1845006"/>
                  <a:pt x="2114458" y="987534"/>
                  <a:pt x="1806285" y="481196"/>
                </a:cubicBezTo>
                <a:close/>
                <a:moveTo>
                  <a:pt x="1158536" y="0"/>
                </a:moveTo>
                <a:cubicBezTo>
                  <a:pt x="1358487" y="0"/>
                  <a:pt x="1546607" y="123190"/>
                  <a:pt x="1710763" y="340065"/>
                </a:cubicBezTo>
                <a:lnTo>
                  <a:pt x="1713767" y="344503"/>
                </a:lnTo>
                <a:lnTo>
                  <a:pt x="1348818" y="344503"/>
                </a:lnTo>
                <a:lnTo>
                  <a:pt x="1348818" y="5034166"/>
                </a:lnTo>
                <a:lnTo>
                  <a:pt x="1872145" y="5034166"/>
                </a:lnTo>
                <a:lnTo>
                  <a:pt x="1806285" y="5153940"/>
                </a:lnTo>
                <a:cubicBezTo>
                  <a:pt x="1621381" y="5457742"/>
                  <a:pt x="1398477" y="5635136"/>
                  <a:pt x="1158536" y="5635136"/>
                </a:cubicBezTo>
                <a:cubicBezTo>
                  <a:pt x="518694" y="5635136"/>
                  <a:pt x="0" y="4373668"/>
                  <a:pt x="0" y="2817568"/>
                </a:cubicBezTo>
                <a:cubicBezTo>
                  <a:pt x="0" y="1261468"/>
                  <a:pt x="518694" y="0"/>
                  <a:pt x="11585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58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5D37ED8-E333-4AA4-ADFC-F03D595F02CF}"/>
              </a:ext>
            </a:extLst>
          </p:cNvPr>
          <p:cNvSpPr/>
          <p:nvPr/>
        </p:nvSpPr>
        <p:spPr>
          <a:xfrm>
            <a:off x="3292190" y="3711231"/>
            <a:ext cx="4504624" cy="1214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EĞİTİM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CC06E9A2-E69A-4E0E-A988-4EEAF328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90" y="2461003"/>
            <a:ext cx="4529721" cy="1237595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4B1DD3-9D35-4A01-9B77-FC5E5C557B23}"/>
              </a:ext>
            </a:extLst>
          </p:cNvPr>
          <p:cNvSpPr/>
          <p:nvPr/>
        </p:nvSpPr>
        <p:spPr>
          <a:xfrm>
            <a:off x="3012707" y="2448704"/>
            <a:ext cx="4504624" cy="121446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0" name="Google Shape;230;p6"/>
          <p:cNvSpPr/>
          <p:nvPr/>
        </p:nvSpPr>
        <p:spPr>
          <a:xfrm>
            <a:off x="1469036" y="2143593"/>
            <a:ext cx="9225197" cy="3147935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Eğitim ve Teknoloji</a:t>
            </a:r>
            <a:endParaRPr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83E0487-71AD-41AC-978A-11485C692672}"/>
              </a:ext>
            </a:extLst>
          </p:cNvPr>
          <p:cNvSpPr/>
          <p:nvPr/>
        </p:nvSpPr>
        <p:spPr>
          <a:xfrm>
            <a:off x="3162837" y="2478648"/>
            <a:ext cx="4504624" cy="1335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55" y="1770756"/>
            <a:ext cx="10906689" cy="1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2806860" y="2382759"/>
            <a:ext cx="970661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2806859" y="3851056"/>
            <a:ext cx="970662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3927423" y="4045929"/>
            <a:ext cx="6766810" cy="7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tr-T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Eğitim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3927423" y="2577632"/>
            <a:ext cx="6766810" cy="7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tr-T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Teknoloji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6"/>
          <p:cNvCxnSpPr/>
          <p:nvPr/>
        </p:nvCxnSpPr>
        <p:spPr>
          <a:xfrm>
            <a:off x="4107305" y="3177915"/>
            <a:ext cx="3072984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21" name="Google Shape;233;p6">
            <a:extLst>
              <a:ext uri="{FF2B5EF4-FFF2-40B4-BE49-F238E27FC236}">
                <a16:creationId xmlns:a16="http://schemas.microsoft.com/office/drawing/2014/main" xmlns="" id="{EEE7B9B6-D47F-4AB8-BF67-20BD8BA32FB2}"/>
              </a:ext>
            </a:extLst>
          </p:cNvPr>
          <p:cNvSpPr txBox="1"/>
          <p:nvPr/>
        </p:nvSpPr>
        <p:spPr>
          <a:xfrm>
            <a:off x="2956762" y="3647168"/>
            <a:ext cx="970661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7AA42EA-C87D-41D6-B11D-7248C975DFE1}"/>
              </a:ext>
            </a:extLst>
          </p:cNvPr>
          <p:cNvSpPr/>
          <p:nvPr/>
        </p:nvSpPr>
        <p:spPr>
          <a:xfrm>
            <a:off x="3162837" y="3803356"/>
            <a:ext cx="4504624" cy="13747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Eğitim</a:t>
            </a:r>
          </a:p>
        </p:txBody>
      </p:sp>
      <p:cxnSp>
        <p:nvCxnSpPr>
          <p:cNvPr id="238" name="Google Shape;238;p6"/>
          <p:cNvCxnSpPr/>
          <p:nvPr/>
        </p:nvCxnSpPr>
        <p:spPr>
          <a:xfrm>
            <a:off x="4107305" y="4751143"/>
            <a:ext cx="3072984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11" name="Konuşma Balonu: Oval 10">
            <a:extLst>
              <a:ext uri="{FF2B5EF4-FFF2-40B4-BE49-F238E27FC236}">
                <a16:creationId xmlns:a16="http://schemas.microsoft.com/office/drawing/2014/main" xmlns="" id="{16ED71FB-2728-4A66-BBFE-21C63A5B630A}"/>
              </a:ext>
            </a:extLst>
          </p:cNvPr>
          <p:cNvSpPr/>
          <p:nvPr/>
        </p:nvSpPr>
        <p:spPr>
          <a:xfrm>
            <a:off x="6265889" y="3373777"/>
            <a:ext cx="914400" cy="61264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Ok: Yukarı Aşağı 11">
            <a:extLst>
              <a:ext uri="{FF2B5EF4-FFF2-40B4-BE49-F238E27FC236}">
                <a16:creationId xmlns:a16="http://schemas.microsoft.com/office/drawing/2014/main" xmlns="" id="{8973B732-2B76-4176-B3EC-7945F42A5FF8}"/>
              </a:ext>
            </a:extLst>
          </p:cNvPr>
          <p:cNvSpPr/>
          <p:nvPr/>
        </p:nvSpPr>
        <p:spPr>
          <a:xfrm>
            <a:off x="3545715" y="3207151"/>
            <a:ext cx="484632" cy="121615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5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5D37ED8-E333-4AA4-ADFC-F03D595F02CF}"/>
              </a:ext>
            </a:extLst>
          </p:cNvPr>
          <p:cNvSpPr/>
          <p:nvPr/>
        </p:nvSpPr>
        <p:spPr>
          <a:xfrm>
            <a:off x="3292190" y="3711231"/>
            <a:ext cx="4504624" cy="1214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EĞİTİM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CC06E9A2-E69A-4E0E-A988-4EEAF328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90" y="2461003"/>
            <a:ext cx="4529721" cy="1237595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4B1DD3-9D35-4A01-9B77-FC5E5C557B23}"/>
              </a:ext>
            </a:extLst>
          </p:cNvPr>
          <p:cNvSpPr/>
          <p:nvPr/>
        </p:nvSpPr>
        <p:spPr>
          <a:xfrm>
            <a:off x="3012707" y="2448704"/>
            <a:ext cx="4504624" cy="121446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0" name="Google Shape;230;p6"/>
          <p:cNvSpPr/>
          <p:nvPr/>
        </p:nvSpPr>
        <p:spPr>
          <a:xfrm>
            <a:off x="1469036" y="2143593"/>
            <a:ext cx="9225197" cy="3147935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Eğitim ve Teknoloji: Eğitim</a:t>
            </a:r>
            <a:endParaRPr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83E0487-71AD-41AC-978A-11485C692672}"/>
              </a:ext>
            </a:extLst>
          </p:cNvPr>
          <p:cNvSpPr/>
          <p:nvPr/>
        </p:nvSpPr>
        <p:spPr>
          <a:xfrm>
            <a:off x="3162837" y="2478648"/>
            <a:ext cx="4504624" cy="1335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55" y="1770756"/>
            <a:ext cx="10906689" cy="1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2806860" y="2382759"/>
            <a:ext cx="970661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2806859" y="3851056"/>
            <a:ext cx="970662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3927423" y="4045929"/>
            <a:ext cx="6766810" cy="7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tr-T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Eğitim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3992100" y="2762474"/>
            <a:ext cx="6766810" cy="7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tr-T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Teknoloji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6"/>
          <p:cNvCxnSpPr/>
          <p:nvPr/>
        </p:nvCxnSpPr>
        <p:spPr>
          <a:xfrm>
            <a:off x="4107305" y="3177915"/>
            <a:ext cx="3072984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21" name="Google Shape;233;p6">
            <a:extLst>
              <a:ext uri="{FF2B5EF4-FFF2-40B4-BE49-F238E27FC236}">
                <a16:creationId xmlns:a16="http://schemas.microsoft.com/office/drawing/2014/main" xmlns="" id="{EEE7B9B6-D47F-4AB8-BF67-20BD8BA32FB2}"/>
              </a:ext>
            </a:extLst>
          </p:cNvPr>
          <p:cNvSpPr txBox="1"/>
          <p:nvPr/>
        </p:nvSpPr>
        <p:spPr>
          <a:xfrm>
            <a:off x="2956762" y="3647168"/>
            <a:ext cx="970661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7AA42EA-C87D-41D6-B11D-7248C975DFE1}"/>
              </a:ext>
            </a:extLst>
          </p:cNvPr>
          <p:cNvSpPr/>
          <p:nvPr/>
        </p:nvSpPr>
        <p:spPr>
          <a:xfrm>
            <a:off x="3162837" y="3803356"/>
            <a:ext cx="4504624" cy="13747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Eğitim</a:t>
            </a:r>
          </a:p>
        </p:txBody>
      </p:sp>
      <p:cxnSp>
        <p:nvCxnSpPr>
          <p:cNvPr id="238" name="Google Shape;238;p6"/>
          <p:cNvCxnSpPr/>
          <p:nvPr/>
        </p:nvCxnSpPr>
        <p:spPr>
          <a:xfrm>
            <a:off x="4107305" y="4751143"/>
            <a:ext cx="3072984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12" name="Ok: Yukarı Aşağı 11">
            <a:extLst>
              <a:ext uri="{FF2B5EF4-FFF2-40B4-BE49-F238E27FC236}">
                <a16:creationId xmlns:a16="http://schemas.microsoft.com/office/drawing/2014/main" xmlns="" id="{8973B732-2B76-4176-B3EC-7945F42A5FF8}"/>
              </a:ext>
            </a:extLst>
          </p:cNvPr>
          <p:cNvSpPr/>
          <p:nvPr/>
        </p:nvSpPr>
        <p:spPr>
          <a:xfrm>
            <a:off x="3545715" y="3207151"/>
            <a:ext cx="484632" cy="121615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AD560CC-CAD1-44E8-A8CF-ABDDDC3B9A94}"/>
              </a:ext>
            </a:extLst>
          </p:cNvPr>
          <p:cNvSpPr/>
          <p:nvPr/>
        </p:nvSpPr>
        <p:spPr>
          <a:xfrm>
            <a:off x="4939883" y="2436073"/>
            <a:ext cx="5584054" cy="25886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/>
              <a:t>performansın artırılması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 öğrenmenin kolaylaştırılması</a:t>
            </a:r>
          </a:p>
        </p:txBody>
      </p:sp>
    </p:spTree>
    <p:extLst>
      <p:ext uri="{BB962C8B-B14F-4D97-AF65-F5344CB8AC3E}">
        <p14:creationId xmlns:p14="http://schemas.microsoft.com/office/powerpoint/2010/main" val="36004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/>
          <p:nvPr/>
        </p:nvSpPr>
        <p:spPr>
          <a:xfrm>
            <a:off x="762660" y="711226"/>
            <a:ext cx="6715593" cy="510799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chemeClr val="lt1"/>
                </a:solidFill>
              </a:rPr>
              <a:t>Bu süreçte </a:t>
            </a:r>
          </a:p>
          <a:p>
            <a:pPr algn="ctr">
              <a:defRPr/>
            </a:pPr>
            <a:endParaRPr lang="tr-TR" sz="3600" b="1" dirty="0">
              <a:solidFill>
                <a:schemeClr val="lt1"/>
              </a:solidFill>
            </a:endParaRPr>
          </a:p>
          <a:p>
            <a:pPr algn="ctr">
              <a:defRPr/>
            </a:pPr>
            <a:r>
              <a:rPr lang="tr-TR" sz="3600" b="1" dirty="0">
                <a:solidFill>
                  <a:schemeClr val="lt1"/>
                </a:solidFill>
              </a:rPr>
              <a:t>Birey nerede?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32" y="711226"/>
            <a:ext cx="5126160" cy="510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"/>
          <p:cNvSpPr txBox="1">
            <a:spLocks noGrp="1"/>
          </p:cNvSpPr>
          <p:nvPr>
            <p:ph type="body" idx="1"/>
          </p:nvPr>
        </p:nvSpPr>
        <p:spPr>
          <a:xfrm>
            <a:off x="6255995" y="1038776"/>
            <a:ext cx="50264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7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2457DA-11D2-45CB-99D9-81F9EA0056B1}"/>
              </a:ext>
            </a:extLst>
          </p:cNvPr>
          <p:cNvSpPr txBox="1"/>
          <p:nvPr/>
        </p:nvSpPr>
        <p:spPr>
          <a:xfrm>
            <a:off x="4294599" y="1797784"/>
            <a:ext cx="76682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dirty="0"/>
              <a:t>Eğitimin </a:t>
            </a:r>
            <a:r>
              <a:rPr lang="tr-TR" sz="2400" b="1" dirty="0"/>
              <a:t>ekonomik </a:t>
            </a:r>
            <a:r>
              <a:rPr lang="tr-TR" sz="2400" dirty="0"/>
              <a:t>işlevinin</a:t>
            </a:r>
            <a:r>
              <a:rPr lang="tr-TR" sz="2400" b="1" dirty="0"/>
              <a:t> </a:t>
            </a:r>
            <a:r>
              <a:rPr lang="tr-TR" sz="2400" dirty="0"/>
              <a:t>ön planda olması,</a:t>
            </a:r>
            <a:r>
              <a:rPr lang="en-US" sz="2400" dirty="0"/>
              <a:t> </a:t>
            </a:r>
            <a:r>
              <a:rPr lang="tr-TR" sz="2400" dirty="0"/>
              <a:t>bireylerin kendilerini</a:t>
            </a:r>
            <a:r>
              <a:rPr lang="en-US" sz="2400" dirty="0"/>
              <a:t>:</a:t>
            </a:r>
            <a:r>
              <a:rPr lang="tr-TR" sz="2400" dirty="0"/>
              <a:t> </a:t>
            </a:r>
            <a:endParaRPr lang="en-US" sz="2400" dirty="0"/>
          </a:p>
          <a:p>
            <a:pPr marL="720000" lvl="8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tx1"/>
                </a:solidFill>
              </a:rPr>
              <a:t>İfade edebilmesi</a:t>
            </a:r>
            <a:r>
              <a:rPr lang="en-US" sz="2400" dirty="0"/>
              <a:t>; </a:t>
            </a:r>
          </a:p>
          <a:p>
            <a:pPr marL="720000" lvl="6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tx1"/>
                </a:solidFill>
              </a:rPr>
              <a:t>Özgürleştirmesi</a:t>
            </a:r>
            <a:r>
              <a:rPr lang="en-US" sz="2400" dirty="0"/>
              <a:t>;</a:t>
            </a:r>
            <a:r>
              <a:rPr lang="tr-TR" sz="2400" dirty="0"/>
              <a:t> </a:t>
            </a:r>
            <a:endParaRPr lang="en-US" sz="2400" dirty="0"/>
          </a:p>
          <a:p>
            <a:pPr marL="720000" lvl="6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G</a:t>
            </a:r>
            <a:r>
              <a:rPr lang="tr-TR" sz="2400" dirty="0"/>
              <a:t>üçlü kılması anlamında</a:t>
            </a:r>
            <a:r>
              <a:rPr lang="en-US" sz="2400" dirty="0"/>
              <a:t>;</a:t>
            </a:r>
            <a:r>
              <a:rPr lang="tr-TR" sz="2400" dirty="0"/>
              <a:t> 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r-TR" sz="2400" b="1" dirty="0"/>
              <a:t>sınırlayıcı</a:t>
            </a:r>
            <a:r>
              <a:rPr lang="tr-TR" sz="2400" dirty="0"/>
              <a:t> bir rol oynuyor mudu</a:t>
            </a:r>
            <a:r>
              <a:rPr lang="en-US" sz="2400" dirty="0"/>
              <a:t>r?</a:t>
            </a:r>
            <a:endParaRPr lang="tr-TR" sz="2400" dirty="0"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tr-TR" dirty="0"/>
              <a:t>Eğitim ve Teknoloji İlişkisi: Birey</a:t>
            </a:r>
            <a:br>
              <a:rPr lang="tr-TR" dirty="0"/>
            </a:br>
            <a:endParaRPr dirty="0"/>
          </a:p>
        </p:txBody>
      </p:sp>
      <p:pic>
        <p:nvPicPr>
          <p:cNvPr id="23" name="Google Shape;304;p13">
            <a:extLst>
              <a:ext uri="{FF2B5EF4-FFF2-40B4-BE49-F238E27FC236}">
                <a16:creationId xmlns:a16="http://schemas.microsoft.com/office/drawing/2014/main" xmlns="" id="{65467A95-8333-47CA-8881-45A1A0E198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08" y="1797784"/>
            <a:ext cx="3937558" cy="384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D4FDCEA-EF87-4ACD-A67C-26976C44E83D}"/>
              </a:ext>
            </a:extLst>
          </p:cNvPr>
          <p:cNvGrpSpPr/>
          <p:nvPr/>
        </p:nvGrpSpPr>
        <p:grpSpPr>
          <a:xfrm flipH="1">
            <a:off x="4487437" y="3429000"/>
            <a:ext cx="507444" cy="600229"/>
            <a:chOff x="9547225" y="3155950"/>
            <a:chExt cx="515938" cy="588963"/>
          </a:xfrm>
          <a:solidFill>
            <a:schemeClr val="accent1"/>
          </a:solidFill>
        </p:grpSpPr>
        <p:sp>
          <p:nvSpPr>
            <p:cNvPr id="30" name="Freeform 430">
              <a:extLst>
                <a:ext uri="{FF2B5EF4-FFF2-40B4-BE49-F238E27FC236}">
                  <a16:creationId xmlns:a16="http://schemas.microsoft.com/office/drawing/2014/main" xmlns="" id="{043977CA-C673-4E5F-A78E-4267F92DDF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4225" y="3209925"/>
              <a:ext cx="327025" cy="271463"/>
            </a:xfrm>
            <a:custGeom>
              <a:avLst/>
              <a:gdLst>
                <a:gd name="T0" fmla="*/ 128 w 132"/>
                <a:gd name="T1" fmla="*/ 51 h 110"/>
                <a:gd name="T2" fmla="*/ 122 w 132"/>
                <a:gd name="T3" fmla="*/ 35 h 110"/>
                <a:gd name="T4" fmla="*/ 110 w 132"/>
                <a:gd name="T5" fmla="*/ 23 h 110"/>
                <a:gd name="T6" fmla="*/ 107 w 132"/>
                <a:gd name="T7" fmla="*/ 19 h 110"/>
                <a:gd name="T8" fmla="*/ 99 w 132"/>
                <a:gd name="T9" fmla="*/ 13 h 110"/>
                <a:gd name="T10" fmla="*/ 92 w 132"/>
                <a:gd name="T11" fmla="*/ 8 h 110"/>
                <a:gd name="T12" fmla="*/ 81 w 132"/>
                <a:gd name="T13" fmla="*/ 7 h 110"/>
                <a:gd name="T14" fmla="*/ 65 w 132"/>
                <a:gd name="T15" fmla="*/ 3 h 110"/>
                <a:gd name="T16" fmla="*/ 56 w 132"/>
                <a:gd name="T17" fmla="*/ 0 h 110"/>
                <a:gd name="T18" fmla="*/ 41 w 132"/>
                <a:gd name="T19" fmla="*/ 4 h 110"/>
                <a:gd name="T20" fmla="*/ 29 w 132"/>
                <a:gd name="T21" fmla="*/ 10 h 110"/>
                <a:gd name="T22" fmla="*/ 10 w 132"/>
                <a:gd name="T23" fmla="*/ 29 h 110"/>
                <a:gd name="T24" fmla="*/ 2 w 132"/>
                <a:gd name="T25" fmla="*/ 46 h 110"/>
                <a:gd name="T26" fmla="*/ 2 w 132"/>
                <a:gd name="T27" fmla="*/ 51 h 110"/>
                <a:gd name="T28" fmla="*/ 5 w 132"/>
                <a:gd name="T29" fmla="*/ 71 h 110"/>
                <a:gd name="T30" fmla="*/ 8 w 132"/>
                <a:gd name="T31" fmla="*/ 73 h 110"/>
                <a:gd name="T32" fmla="*/ 19 w 132"/>
                <a:gd name="T33" fmla="*/ 82 h 110"/>
                <a:gd name="T34" fmla="*/ 24 w 132"/>
                <a:gd name="T35" fmla="*/ 82 h 110"/>
                <a:gd name="T36" fmla="*/ 39 w 132"/>
                <a:gd name="T37" fmla="*/ 90 h 110"/>
                <a:gd name="T38" fmla="*/ 47 w 132"/>
                <a:gd name="T39" fmla="*/ 87 h 110"/>
                <a:gd name="T40" fmla="*/ 48 w 132"/>
                <a:gd name="T41" fmla="*/ 87 h 110"/>
                <a:gd name="T42" fmla="*/ 65 w 132"/>
                <a:gd name="T43" fmla="*/ 88 h 110"/>
                <a:gd name="T44" fmla="*/ 70 w 132"/>
                <a:gd name="T45" fmla="*/ 88 h 110"/>
                <a:gd name="T46" fmla="*/ 76 w 132"/>
                <a:gd name="T47" fmla="*/ 97 h 110"/>
                <a:gd name="T48" fmla="*/ 81 w 132"/>
                <a:gd name="T49" fmla="*/ 100 h 110"/>
                <a:gd name="T50" fmla="*/ 91 w 132"/>
                <a:gd name="T51" fmla="*/ 108 h 110"/>
                <a:gd name="T52" fmla="*/ 96 w 132"/>
                <a:gd name="T53" fmla="*/ 110 h 110"/>
                <a:gd name="T54" fmla="*/ 107 w 132"/>
                <a:gd name="T55" fmla="*/ 100 h 110"/>
                <a:gd name="T56" fmla="*/ 123 w 132"/>
                <a:gd name="T57" fmla="*/ 94 h 110"/>
                <a:gd name="T58" fmla="*/ 124 w 132"/>
                <a:gd name="T59" fmla="*/ 85 h 110"/>
                <a:gd name="T60" fmla="*/ 128 w 132"/>
                <a:gd name="T61" fmla="*/ 68 h 110"/>
                <a:gd name="T62" fmla="*/ 128 w 132"/>
                <a:gd name="T63" fmla="*/ 52 h 110"/>
                <a:gd name="T64" fmla="*/ 117 w 132"/>
                <a:gd name="T65" fmla="*/ 74 h 110"/>
                <a:gd name="T66" fmla="*/ 114 w 132"/>
                <a:gd name="T67" fmla="*/ 87 h 110"/>
                <a:gd name="T68" fmla="*/ 97 w 132"/>
                <a:gd name="T69" fmla="*/ 98 h 110"/>
                <a:gd name="T70" fmla="*/ 93 w 132"/>
                <a:gd name="T71" fmla="*/ 98 h 110"/>
                <a:gd name="T72" fmla="*/ 88 w 132"/>
                <a:gd name="T73" fmla="*/ 92 h 110"/>
                <a:gd name="T74" fmla="*/ 80 w 132"/>
                <a:gd name="T75" fmla="*/ 80 h 110"/>
                <a:gd name="T76" fmla="*/ 74 w 132"/>
                <a:gd name="T77" fmla="*/ 78 h 110"/>
                <a:gd name="T78" fmla="*/ 71 w 132"/>
                <a:gd name="T79" fmla="*/ 78 h 110"/>
                <a:gd name="T80" fmla="*/ 56 w 132"/>
                <a:gd name="T81" fmla="*/ 81 h 110"/>
                <a:gd name="T82" fmla="*/ 48 w 132"/>
                <a:gd name="T83" fmla="*/ 76 h 110"/>
                <a:gd name="T84" fmla="*/ 39 w 132"/>
                <a:gd name="T85" fmla="*/ 80 h 110"/>
                <a:gd name="T86" fmla="*/ 38 w 132"/>
                <a:gd name="T87" fmla="*/ 79 h 110"/>
                <a:gd name="T88" fmla="*/ 24 w 132"/>
                <a:gd name="T89" fmla="*/ 72 h 110"/>
                <a:gd name="T90" fmla="*/ 20 w 132"/>
                <a:gd name="T91" fmla="*/ 73 h 110"/>
                <a:gd name="T92" fmla="*/ 11 w 132"/>
                <a:gd name="T93" fmla="*/ 58 h 110"/>
                <a:gd name="T94" fmla="*/ 12 w 132"/>
                <a:gd name="T95" fmla="*/ 49 h 110"/>
                <a:gd name="T96" fmla="*/ 12 w 132"/>
                <a:gd name="T97" fmla="*/ 44 h 110"/>
                <a:gd name="T98" fmla="*/ 20 w 132"/>
                <a:gd name="T99" fmla="*/ 29 h 110"/>
                <a:gd name="T100" fmla="*/ 37 w 132"/>
                <a:gd name="T101" fmla="*/ 15 h 110"/>
                <a:gd name="T102" fmla="*/ 55 w 132"/>
                <a:gd name="T103" fmla="*/ 10 h 110"/>
                <a:gd name="T104" fmla="*/ 66 w 132"/>
                <a:gd name="T105" fmla="*/ 13 h 110"/>
                <a:gd name="T106" fmla="*/ 79 w 132"/>
                <a:gd name="T107" fmla="*/ 18 h 110"/>
                <a:gd name="T108" fmla="*/ 85 w 132"/>
                <a:gd name="T109" fmla="*/ 16 h 110"/>
                <a:gd name="T110" fmla="*/ 89 w 132"/>
                <a:gd name="T111" fmla="*/ 17 h 110"/>
                <a:gd name="T112" fmla="*/ 96 w 132"/>
                <a:gd name="T113" fmla="*/ 23 h 110"/>
                <a:gd name="T114" fmla="*/ 99 w 132"/>
                <a:gd name="T115" fmla="*/ 24 h 110"/>
                <a:gd name="T116" fmla="*/ 101 w 132"/>
                <a:gd name="T117" fmla="*/ 26 h 110"/>
                <a:gd name="T118" fmla="*/ 110 w 132"/>
                <a:gd name="T119" fmla="*/ 33 h 110"/>
                <a:gd name="T120" fmla="*/ 118 w 132"/>
                <a:gd name="T121" fmla="*/ 48 h 110"/>
                <a:gd name="T122" fmla="*/ 120 w 132"/>
                <a:gd name="T123" fmla="*/ 59 h 110"/>
                <a:gd name="T124" fmla="*/ 121 w 132"/>
                <a:gd name="T125" fmla="*/ 6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10">
                  <a:moveTo>
                    <a:pt x="128" y="52"/>
                  </a:moveTo>
                  <a:cubicBezTo>
                    <a:pt x="128" y="52"/>
                    <a:pt x="128" y="52"/>
                    <a:pt x="128" y="51"/>
                  </a:cubicBezTo>
                  <a:cubicBezTo>
                    <a:pt x="128" y="50"/>
                    <a:pt x="128" y="49"/>
                    <a:pt x="128" y="47"/>
                  </a:cubicBezTo>
                  <a:cubicBezTo>
                    <a:pt x="128" y="43"/>
                    <a:pt x="125" y="37"/>
                    <a:pt x="122" y="35"/>
                  </a:cubicBezTo>
                  <a:cubicBezTo>
                    <a:pt x="122" y="34"/>
                    <a:pt x="120" y="33"/>
                    <a:pt x="120" y="32"/>
                  </a:cubicBezTo>
                  <a:cubicBezTo>
                    <a:pt x="119" y="28"/>
                    <a:pt x="116" y="23"/>
                    <a:pt x="110" y="23"/>
                  </a:cubicBezTo>
                  <a:cubicBezTo>
                    <a:pt x="110" y="23"/>
                    <a:pt x="110" y="22"/>
                    <a:pt x="110" y="22"/>
                  </a:cubicBezTo>
                  <a:cubicBezTo>
                    <a:pt x="109" y="21"/>
                    <a:pt x="109" y="20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5" y="16"/>
                    <a:pt x="103" y="13"/>
                    <a:pt x="99" y="13"/>
                  </a:cubicBezTo>
                  <a:cubicBezTo>
                    <a:pt x="98" y="13"/>
                    <a:pt x="98" y="13"/>
                    <a:pt x="97" y="13"/>
                  </a:cubicBezTo>
                  <a:cubicBezTo>
                    <a:pt x="96" y="11"/>
                    <a:pt x="95" y="9"/>
                    <a:pt x="92" y="8"/>
                  </a:cubicBezTo>
                  <a:cubicBezTo>
                    <a:pt x="92" y="8"/>
                    <a:pt x="91" y="8"/>
                    <a:pt x="91" y="8"/>
                  </a:cubicBezTo>
                  <a:cubicBezTo>
                    <a:pt x="88" y="7"/>
                    <a:pt x="85" y="6"/>
                    <a:pt x="81" y="7"/>
                  </a:cubicBezTo>
                  <a:cubicBezTo>
                    <a:pt x="81" y="6"/>
                    <a:pt x="80" y="5"/>
                    <a:pt x="79" y="4"/>
                  </a:cubicBezTo>
                  <a:cubicBezTo>
                    <a:pt x="76" y="0"/>
                    <a:pt x="69" y="0"/>
                    <a:pt x="65" y="3"/>
                  </a:cubicBezTo>
                  <a:cubicBezTo>
                    <a:pt x="65" y="3"/>
                    <a:pt x="64" y="3"/>
                    <a:pt x="64" y="2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5" y="0"/>
                    <a:pt x="51" y="0"/>
                    <a:pt x="48" y="3"/>
                  </a:cubicBezTo>
                  <a:cubicBezTo>
                    <a:pt x="47" y="3"/>
                    <a:pt x="44" y="4"/>
                    <a:pt x="41" y="4"/>
                  </a:cubicBezTo>
                  <a:cubicBezTo>
                    <a:pt x="40" y="4"/>
                    <a:pt x="33" y="5"/>
                    <a:pt x="30" y="8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7" y="12"/>
                    <a:pt x="22" y="15"/>
                    <a:pt x="19" y="16"/>
                  </a:cubicBezTo>
                  <a:cubicBezTo>
                    <a:pt x="15" y="18"/>
                    <a:pt x="10" y="21"/>
                    <a:pt x="10" y="29"/>
                  </a:cubicBezTo>
                  <a:cubicBezTo>
                    <a:pt x="10" y="30"/>
                    <a:pt x="10" y="31"/>
                    <a:pt x="5" y="37"/>
                  </a:cubicBezTo>
                  <a:cubicBezTo>
                    <a:pt x="2" y="40"/>
                    <a:pt x="2" y="43"/>
                    <a:pt x="2" y="46"/>
                  </a:cubicBezTo>
                  <a:cubicBezTo>
                    <a:pt x="2" y="46"/>
                    <a:pt x="2" y="47"/>
                    <a:pt x="2" y="47"/>
                  </a:cubicBezTo>
                  <a:cubicBezTo>
                    <a:pt x="2" y="49"/>
                    <a:pt x="2" y="50"/>
                    <a:pt x="2" y="51"/>
                  </a:cubicBezTo>
                  <a:cubicBezTo>
                    <a:pt x="2" y="53"/>
                    <a:pt x="2" y="53"/>
                    <a:pt x="1" y="55"/>
                  </a:cubicBezTo>
                  <a:cubicBezTo>
                    <a:pt x="0" y="62"/>
                    <a:pt x="4" y="70"/>
                    <a:pt x="5" y="7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4"/>
                    <a:pt x="11" y="75"/>
                    <a:pt x="11" y="75"/>
                  </a:cubicBezTo>
                  <a:cubicBezTo>
                    <a:pt x="11" y="80"/>
                    <a:pt x="14" y="82"/>
                    <a:pt x="19" y="82"/>
                  </a:cubicBezTo>
                  <a:cubicBezTo>
                    <a:pt x="20" y="82"/>
                    <a:pt x="22" y="82"/>
                    <a:pt x="23" y="82"/>
                  </a:cubicBezTo>
                  <a:cubicBezTo>
                    <a:pt x="23" y="82"/>
                    <a:pt x="24" y="82"/>
                    <a:pt x="24" y="82"/>
                  </a:cubicBezTo>
                  <a:cubicBezTo>
                    <a:pt x="25" y="82"/>
                    <a:pt x="28" y="83"/>
                    <a:pt x="32" y="86"/>
                  </a:cubicBezTo>
                  <a:cubicBezTo>
                    <a:pt x="34" y="88"/>
                    <a:pt x="36" y="90"/>
                    <a:pt x="39" y="90"/>
                  </a:cubicBezTo>
                  <a:cubicBezTo>
                    <a:pt x="42" y="90"/>
                    <a:pt x="44" y="89"/>
                    <a:pt x="45" y="88"/>
                  </a:cubicBezTo>
                  <a:cubicBezTo>
                    <a:pt x="46" y="87"/>
                    <a:pt x="46" y="87"/>
                    <a:pt x="47" y="87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4" y="93"/>
                    <a:pt x="61" y="92"/>
                    <a:pt x="65" y="88"/>
                  </a:cubicBezTo>
                  <a:cubicBezTo>
                    <a:pt x="65" y="88"/>
                    <a:pt x="66" y="88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69" y="90"/>
                    <a:pt x="70" y="93"/>
                    <a:pt x="71" y="94"/>
                  </a:cubicBezTo>
                  <a:cubicBezTo>
                    <a:pt x="71" y="95"/>
                    <a:pt x="73" y="97"/>
                    <a:pt x="76" y="97"/>
                  </a:cubicBezTo>
                  <a:cubicBezTo>
                    <a:pt x="77" y="97"/>
                    <a:pt x="78" y="97"/>
                    <a:pt x="79" y="96"/>
                  </a:cubicBezTo>
                  <a:cubicBezTo>
                    <a:pt x="80" y="97"/>
                    <a:pt x="80" y="99"/>
                    <a:pt x="81" y="100"/>
                  </a:cubicBezTo>
                  <a:cubicBezTo>
                    <a:pt x="83" y="104"/>
                    <a:pt x="86" y="105"/>
                    <a:pt x="88" y="106"/>
                  </a:cubicBezTo>
                  <a:cubicBezTo>
                    <a:pt x="90" y="107"/>
                    <a:pt x="90" y="108"/>
                    <a:pt x="91" y="108"/>
                  </a:cubicBezTo>
                  <a:cubicBezTo>
                    <a:pt x="93" y="110"/>
                    <a:pt x="95" y="110"/>
                    <a:pt x="96" y="110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100" y="110"/>
                    <a:pt x="103" y="107"/>
                    <a:pt x="105" y="103"/>
                  </a:cubicBezTo>
                  <a:cubicBezTo>
                    <a:pt x="106" y="102"/>
                    <a:pt x="106" y="101"/>
                    <a:pt x="107" y="100"/>
                  </a:cubicBezTo>
                  <a:cubicBezTo>
                    <a:pt x="109" y="98"/>
                    <a:pt x="112" y="97"/>
                    <a:pt x="116" y="97"/>
                  </a:cubicBezTo>
                  <a:cubicBezTo>
                    <a:pt x="119" y="97"/>
                    <a:pt x="122" y="96"/>
                    <a:pt x="123" y="94"/>
                  </a:cubicBezTo>
                  <a:cubicBezTo>
                    <a:pt x="125" y="91"/>
                    <a:pt x="125" y="88"/>
                    <a:pt x="124" y="87"/>
                  </a:cubicBezTo>
                  <a:cubicBezTo>
                    <a:pt x="124" y="86"/>
                    <a:pt x="124" y="86"/>
                    <a:pt x="124" y="85"/>
                  </a:cubicBezTo>
                  <a:cubicBezTo>
                    <a:pt x="124" y="83"/>
                    <a:pt x="124" y="81"/>
                    <a:pt x="125" y="81"/>
                  </a:cubicBezTo>
                  <a:cubicBezTo>
                    <a:pt x="127" y="78"/>
                    <a:pt x="131" y="73"/>
                    <a:pt x="128" y="68"/>
                  </a:cubicBezTo>
                  <a:cubicBezTo>
                    <a:pt x="128" y="68"/>
                    <a:pt x="128" y="67"/>
                    <a:pt x="129" y="67"/>
                  </a:cubicBezTo>
                  <a:cubicBezTo>
                    <a:pt x="132" y="63"/>
                    <a:pt x="131" y="56"/>
                    <a:pt x="128" y="52"/>
                  </a:cubicBezTo>
                  <a:close/>
                  <a:moveTo>
                    <a:pt x="119" y="73"/>
                  </a:moveTo>
                  <a:cubicBezTo>
                    <a:pt x="118" y="73"/>
                    <a:pt x="118" y="74"/>
                    <a:pt x="117" y="74"/>
                  </a:cubicBezTo>
                  <a:cubicBezTo>
                    <a:pt x="114" y="78"/>
                    <a:pt x="114" y="82"/>
                    <a:pt x="114" y="86"/>
                  </a:cubicBezTo>
                  <a:cubicBezTo>
                    <a:pt x="114" y="86"/>
                    <a:pt x="114" y="87"/>
                    <a:pt x="114" y="87"/>
                  </a:cubicBezTo>
                  <a:cubicBezTo>
                    <a:pt x="108" y="88"/>
                    <a:pt x="103" y="90"/>
                    <a:pt x="100" y="94"/>
                  </a:cubicBezTo>
                  <a:cubicBezTo>
                    <a:pt x="99" y="95"/>
                    <a:pt x="98" y="96"/>
                    <a:pt x="97" y="98"/>
                  </a:cubicBezTo>
                  <a:cubicBezTo>
                    <a:pt x="96" y="98"/>
                    <a:pt x="96" y="99"/>
                    <a:pt x="96" y="99"/>
                  </a:cubicBezTo>
                  <a:cubicBezTo>
                    <a:pt x="95" y="99"/>
                    <a:pt x="94" y="98"/>
                    <a:pt x="93" y="98"/>
                  </a:cubicBezTo>
                  <a:cubicBezTo>
                    <a:pt x="91" y="97"/>
                    <a:pt x="90" y="96"/>
                    <a:pt x="89" y="95"/>
                  </a:cubicBezTo>
                  <a:cubicBezTo>
                    <a:pt x="89" y="93"/>
                    <a:pt x="88" y="92"/>
                    <a:pt x="88" y="92"/>
                  </a:cubicBezTo>
                  <a:cubicBezTo>
                    <a:pt x="86" y="90"/>
                    <a:pt x="85" y="87"/>
                    <a:pt x="81" y="86"/>
                  </a:cubicBezTo>
                  <a:cubicBezTo>
                    <a:pt x="82" y="84"/>
                    <a:pt x="82" y="82"/>
                    <a:pt x="80" y="80"/>
                  </a:cubicBezTo>
                  <a:cubicBezTo>
                    <a:pt x="80" y="79"/>
                    <a:pt x="78" y="78"/>
                    <a:pt x="74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66" y="78"/>
                    <a:pt x="61" y="78"/>
                    <a:pt x="58" y="81"/>
                  </a:cubicBezTo>
                  <a:cubicBezTo>
                    <a:pt x="57" y="82"/>
                    <a:pt x="56" y="82"/>
                    <a:pt x="56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4" y="79"/>
                    <a:pt x="51" y="76"/>
                    <a:pt x="48" y="76"/>
                  </a:cubicBezTo>
                  <a:cubicBezTo>
                    <a:pt x="46" y="76"/>
                    <a:pt x="44" y="77"/>
                    <a:pt x="42" y="78"/>
                  </a:cubicBezTo>
                  <a:cubicBezTo>
                    <a:pt x="41" y="79"/>
                    <a:pt x="40" y="79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8" y="79"/>
                  </a:cubicBezTo>
                  <a:cubicBezTo>
                    <a:pt x="34" y="75"/>
                    <a:pt x="28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2"/>
                    <a:pt x="22" y="72"/>
                    <a:pt x="21" y="72"/>
                  </a:cubicBezTo>
                  <a:cubicBezTo>
                    <a:pt x="21" y="72"/>
                    <a:pt x="20" y="72"/>
                    <a:pt x="20" y="73"/>
                  </a:cubicBezTo>
                  <a:cubicBezTo>
                    <a:pt x="19" y="68"/>
                    <a:pt x="15" y="66"/>
                    <a:pt x="13" y="65"/>
                  </a:cubicBezTo>
                  <a:cubicBezTo>
                    <a:pt x="11" y="62"/>
                    <a:pt x="10" y="59"/>
                    <a:pt x="11" y="58"/>
                  </a:cubicBezTo>
                  <a:cubicBezTo>
                    <a:pt x="12" y="55"/>
                    <a:pt x="12" y="53"/>
                    <a:pt x="12" y="52"/>
                  </a:cubicBezTo>
                  <a:cubicBezTo>
                    <a:pt x="12" y="51"/>
                    <a:pt x="12" y="50"/>
                    <a:pt x="12" y="49"/>
                  </a:cubicBezTo>
                  <a:cubicBezTo>
                    <a:pt x="12" y="47"/>
                    <a:pt x="12" y="45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3" y="43"/>
                  </a:cubicBezTo>
                  <a:cubicBezTo>
                    <a:pt x="18" y="37"/>
                    <a:pt x="20" y="33"/>
                    <a:pt x="20" y="29"/>
                  </a:cubicBezTo>
                  <a:cubicBezTo>
                    <a:pt x="20" y="26"/>
                    <a:pt x="21" y="26"/>
                    <a:pt x="22" y="25"/>
                  </a:cubicBezTo>
                  <a:cubicBezTo>
                    <a:pt x="22" y="25"/>
                    <a:pt x="34" y="21"/>
                    <a:pt x="37" y="15"/>
                  </a:cubicBezTo>
                  <a:cubicBezTo>
                    <a:pt x="38" y="15"/>
                    <a:pt x="40" y="14"/>
                    <a:pt x="42" y="14"/>
                  </a:cubicBezTo>
                  <a:cubicBezTo>
                    <a:pt x="42" y="14"/>
                    <a:pt x="51" y="13"/>
                    <a:pt x="55" y="10"/>
                  </a:cubicBezTo>
                  <a:cubicBezTo>
                    <a:pt x="55" y="10"/>
                    <a:pt x="57" y="10"/>
                    <a:pt x="57" y="10"/>
                  </a:cubicBezTo>
                  <a:cubicBezTo>
                    <a:pt x="59" y="11"/>
                    <a:pt x="62" y="13"/>
                    <a:pt x="66" y="13"/>
                  </a:cubicBezTo>
                  <a:cubicBezTo>
                    <a:pt x="68" y="13"/>
                    <a:pt x="70" y="13"/>
                    <a:pt x="72" y="11"/>
                  </a:cubicBezTo>
                  <a:cubicBezTo>
                    <a:pt x="73" y="13"/>
                    <a:pt x="75" y="18"/>
                    <a:pt x="79" y="18"/>
                  </a:cubicBezTo>
                  <a:cubicBezTo>
                    <a:pt x="81" y="18"/>
                    <a:pt x="82" y="17"/>
                    <a:pt x="83" y="17"/>
                  </a:cubicBezTo>
                  <a:cubicBezTo>
                    <a:pt x="84" y="16"/>
                    <a:pt x="84" y="16"/>
                    <a:pt x="85" y="16"/>
                  </a:cubicBezTo>
                  <a:cubicBezTo>
                    <a:pt x="85" y="16"/>
                    <a:pt x="86" y="17"/>
                    <a:pt x="87" y="17"/>
                  </a:cubicBezTo>
                  <a:cubicBezTo>
                    <a:pt x="88" y="17"/>
                    <a:pt x="88" y="17"/>
                    <a:pt x="89" y="17"/>
                  </a:cubicBezTo>
                  <a:cubicBezTo>
                    <a:pt x="89" y="18"/>
                    <a:pt x="89" y="18"/>
                    <a:pt x="89" y="19"/>
                  </a:cubicBezTo>
                  <a:cubicBezTo>
                    <a:pt x="90" y="20"/>
                    <a:pt x="92" y="23"/>
                    <a:pt x="96" y="23"/>
                  </a:cubicBezTo>
                  <a:cubicBezTo>
                    <a:pt x="97" y="23"/>
                    <a:pt x="98" y="23"/>
                    <a:pt x="98" y="23"/>
                  </a:cubicBezTo>
                  <a:cubicBezTo>
                    <a:pt x="99" y="23"/>
                    <a:pt x="99" y="23"/>
                    <a:pt x="99" y="24"/>
                  </a:cubicBezTo>
                  <a:cubicBezTo>
                    <a:pt x="100" y="24"/>
                    <a:pt x="100" y="25"/>
                    <a:pt x="100" y="25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2" y="28"/>
                    <a:pt x="104" y="33"/>
                    <a:pt x="110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10" y="37"/>
                    <a:pt x="113" y="40"/>
                    <a:pt x="115" y="42"/>
                  </a:cubicBezTo>
                  <a:cubicBezTo>
                    <a:pt x="117" y="43"/>
                    <a:pt x="118" y="46"/>
                    <a:pt x="118" y="48"/>
                  </a:cubicBezTo>
                  <a:cubicBezTo>
                    <a:pt x="118" y="48"/>
                    <a:pt x="118" y="49"/>
                    <a:pt x="118" y="49"/>
                  </a:cubicBezTo>
                  <a:cubicBezTo>
                    <a:pt x="118" y="51"/>
                    <a:pt x="117" y="55"/>
                    <a:pt x="120" y="59"/>
                  </a:cubicBezTo>
                  <a:cubicBezTo>
                    <a:pt x="121" y="59"/>
                    <a:pt x="121" y="60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6" y="66"/>
                    <a:pt x="117" y="70"/>
                    <a:pt x="11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  <p:sp>
          <p:nvSpPr>
            <p:cNvPr id="31" name="Freeform 431">
              <a:extLst>
                <a:ext uri="{FF2B5EF4-FFF2-40B4-BE49-F238E27FC236}">
                  <a16:creationId xmlns:a16="http://schemas.microsoft.com/office/drawing/2014/main" xmlns="" id="{746FF13C-7646-4181-B2D7-564C2D5C4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5" y="3155950"/>
              <a:ext cx="515938" cy="588963"/>
            </a:xfrm>
            <a:custGeom>
              <a:avLst/>
              <a:gdLst>
                <a:gd name="T0" fmla="*/ 204 w 209"/>
                <a:gd name="T1" fmla="*/ 59 h 239"/>
                <a:gd name="T2" fmla="*/ 119 w 209"/>
                <a:gd name="T3" fmla="*/ 0 h 239"/>
                <a:gd name="T4" fmla="*/ 116 w 209"/>
                <a:gd name="T5" fmla="*/ 0 h 239"/>
                <a:gd name="T6" fmla="*/ 24 w 209"/>
                <a:gd name="T7" fmla="*/ 71 h 239"/>
                <a:gd name="T8" fmla="*/ 9 w 209"/>
                <a:gd name="T9" fmla="*/ 113 h 239"/>
                <a:gd name="T10" fmla="*/ 3 w 209"/>
                <a:gd name="T11" fmla="*/ 129 h 239"/>
                <a:gd name="T12" fmla="*/ 19 w 209"/>
                <a:gd name="T13" fmla="*/ 136 h 239"/>
                <a:gd name="T14" fmla="*/ 18 w 209"/>
                <a:gd name="T15" fmla="*/ 139 h 239"/>
                <a:gd name="T16" fmla="*/ 17 w 209"/>
                <a:gd name="T17" fmla="*/ 145 h 239"/>
                <a:gd name="T18" fmla="*/ 21 w 209"/>
                <a:gd name="T19" fmla="*/ 153 h 239"/>
                <a:gd name="T20" fmla="*/ 24 w 209"/>
                <a:gd name="T21" fmla="*/ 165 h 239"/>
                <a:gd name="T22" fmla="*/ 24 w 209"/>
                <a:gd name="T23" fmla="*/ 173 h 239"/>
                <a:gd name="T24" fmla="*/ 53 w 209"/>
                <a:gd name="T25" fmla="*/ 195 h 239"/>
                <a:gd name="T26" fmla="*/ 54 w 209"/>
                <a:gd name="T27" fmla="*/ 194 h 239"/>
                <a:gd name="T28" fmla="*/ 62 w 209"/>
                <a:gd name="T29" fmla="*/ 194 h 239"/>
                <a:gd name="T30" fmla="*/ 67 w 209"/>
                <a:gd name="T31" fmla="*/ 195 h 239"/>
                <a:gd name="T32" fmla="*/ 71 w 209"/>
                <a:gd name="T33" fmla="*/ 200 h 239"/>
                <a:gd name="T34" fmla="*/ 77 w 209"/>
                <a:gd name="T35" fmla="*/ 219 h 239"/>
                <a:gd name="T36" fmla="*/ 79 w 209"/>
                <a:gd name="T37" fmla="*/ 234 h 239"/>
                <a:gd name="T38" fmla="*/ 80 w 209"/>
                <a:gd name="T39" fmla="*/ 236 h 239"/>
                <a:gd name="T40" fmla="*/ 84 w 209"/>
                <a:gd name="T41" fmla="*/ 239 h 239"/>
                <a:gd name="T42" fmla="*/ 85 w 209"/>
                <a:gd name="T43" fmla="*/ 239 h 239"/>
                <a:gd name="T44" fmla="*/ 168 w 209"/>
                <a:gd name="T45" fmla="*/ 214 h 239"/>
                <a:gd name="T46" fmla="*/ 172 w 209"/>
                <a:gd name="T47" fmla="*/ 209 h 239"/>
                <a:gd name="T48" fmla="*/ 184 w 209"/>
                <a:gd name="T49" fmla="*/ 144 h 239"/>
                <a:gd name="T50" fmla="*/ 192 w 209"/>
                <a:gd name="T51" fmla="*/ 129 h 239"/>
                <a:gd name="T52" fmla="*/ 204 w 209"/>
                <a:gd name="T53" fmla="*/ 59 h 239"/>
                <a:gd name="T54" fmla="*/ 184 w 209"/>
                <a:gd name="T55" fmla="*/ 125 h 239"/>
                <a:gd name="T56" fmla="*/ 175 w 209"/>
                <a:gd name="T57" fmla="*/ 140 h 239"/>
                <a:gd name="T58" fmla="*/ 161 w 209"/>
                <a:gd name="T59" fmla="*/ 206 h 239"/>
                <a:gd name="T60" fmla="*/ 87 w 209"/>
                <a:gd name="T61" fmla="*/ 228 h 239"/>
                <a:gd name="T62" fmla="*/ 87 w 209"/>
                <a:gd name="T63" fmla="*/ 219 h 239"/>
                <a:gd name="T64" fmla="*/ 78 w 209"/>
                <a:gd name="T65" fmla="*/ 194 h 239"/>
                <a:gd name="T66" fmla="*/ 74 w 209"/>
                <a:gd name="T67" fmla="*/ 189 h 239"/>
                <a:gd name="T68" fmla="*/ 62 w 209"/>
                <a:gd name="T69" fmla="*/ 184 h 239"/>
                <a:gd name="T70" fmla="*/ 52 w 209"/>
                <a:gd name="T71" fmla="*/ 185 h 239"/>
                <a:gd name="T72" fmla="*/ 51 w 209"/>
                <a:gd name="T73" fmla="*/ 185 h 239"/>
                <a:gd name="T74" fmla="*/ 34 w 209"/>
                <a:gd name="T75" fmla="*/ 173 h 239"/>
                <a:gd name="T76" fmla="*/ 31 w 209"/>
                <a:gd name="T77" fmla="*/ 158 h 239"/>
                <a:gd name="T78" fmla="*/ 31 w 209"/>
                <a:gd name="T79" fmla="*/ 155 h 239"/>
                <a:gd name="T80" fmla="*/ 32 w 209"/>
                <a:gd name="T81" fmla="*/ 154 h 239"/>
                <a:gd name="T82" fmla="*/ 32 w 209"/>
                <a:gd name="T83" fmla="*/ 149 h 239"/>
                <a:gd name="T84" fmla="*/ 29 w 209"/>
                <a:gd name="T85" fmla="*/ 147 h 239"/>
                <a:gd name="T86" fmla="*/ 27 w 209"/>
                <a:gd name="T87" fmla="*/ 145 h 239"/>
                <a:gd name="T88" fmla="*/ 27 w 209"/>
                <a:gd name="T89" fmla="*/ 142 h 239"/>
                <a:gd name="T90" fmla="*/ 29 w 209"/>
                <a:gd name="T91" fmla="*/ 132 h 239"/>
                <a:gd name="T92" fmla="*/ 25 w 209"/>
                <a:gd name="T93" fmla="*/ 127 h 239"/>
                <a:gd name="T94" fmla="*/ 19 w 209"/>
                <a:gd name="T95" fmla="*/ 126 h 239"/>
                <a:gd name="T96" fmla="*/ 12 w 209"/>
                <a:gd name="T97" fmla="*/ 125 h 239"/>
                <a:gd name="T98" fmla="*/ 16 w 209"/>
                <a:gd name="T99" fmla="*/ 120 h 239"/>
                <a:gd name="T100" fmla="*/ 33 w 209"/>
                <a:gd name="T101" fmla="*/ 72 h 239"/>
                <a:gd name="T102" fmla="*/ 116 w 209"/>
                <a:gd name="T103" fmla="*/ 9 h 239"/>
                <a:gd name="T104" fmla="*/ 119 w 209"/>
                <a:gd name="T105" fmla="*/ 10 h 239"/>
                <a:gd name="T106" fmla="*/ 194 w 209"/>
                <a:gd name="T107" fmla="*/ 61 h 239"/>
                <a:gd name="T108" fmla="*/ 184 w 209"/>
                <a:gd name="T109" fmla="*/ 1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9" h="239">
                  <a:moveTo>
                    <a:pt x="204" y="59"/>
                  </a:moveTo>
                  <a:cubicBezTo>
                    <a:pt x="197" y="11"/>
                    <a:pt x="131" y="0"/>
                    <a:pt x="11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36" y="0"/>
                    <a:pt x="25" y="55"/>
                    <a:pt x="24" y="71"/>
                  </a:cubicBezTo>
                  <a:cubicBezTo>
                    <a:pt x="22" y="83"/>
                    <a:pt x="17" y="105"/>
                    <a:pt x="9" y="113"/>
                  </a:cubicBezTo>
                  <a:cubicBezTo>
                    <a:pt x="7" y="115"/>
                    <a:pt x="0" y="121"/>
                    <a:pt x="3" y="129"/>
                  </a:cubicBezTo>
                  <a:cubicBezTo>
                    <a:pt x="6" y="136"/>
                    <a:pt x="14" y="136"/>
                    <a:pt x="19" y="136"/>
                  </a:cubicBezTo>
                  <a:cubicBezTo>
                    <a:pt x="18" y="137"/>
                    <a:pt x="18" y="138"/>
                    <a:pt x="18" y="139"/>
                  </a:cubicBezTo>
                  <a:cubicBezTo>
                    <a:pt x="17" y="141"/>
                    <a:pt x="17" y="142"/>
                    <a:pt x="17" y="145"/>
                  </a:cubicBezTo>
                  <a:cubicBezTo>
                    <a:pt x="17" y="148"/>
                    <a:pt x="18" y="151"/>
                    <a:pt x="21" y="153"/>
                  </a:cubicBezTo>
                  <a:cubicBezTo>
                    <a:pt x="19" y="157"/>
                    <a:pt x="20" y="162"/>
                    <a:pt x="24" y="165"/>
                  </a:cubicBezTo>
                  <a:cubicBezTo>
                    <a:pt x="24" y="166"/>
                    <a:pt x="24" y="167"/>
                    <a:pt x="24" y="173"/>
                  </a:cubicBezTo>
                  <a:cubicBezTo>
                    <a:pt x="24" y="189"/>
                    <a:pt x="40" y="197"/>
                    <a:pt x="53" y="195"/>
                  </a:cubicBezTo>
                  <a:cubicBezTo>
                    <a:pt x="54" y="194"/>
                    <a:pt x="54" y="194"/>
                    <a:pt x="54" y="194"/>
                  </a:cubicBezTo>
                  <a:cubicBezTo>
                    <a:pt x="56" y="194"/>
                    <a:pt x="59" y="194"/>
                    <a:pt x="62" y="194"/>
                  </a:cubicBezTo>
                  <a:cubicBezTo>
                    <a:pt x="65" y="194"/>
                    <a:pt x="66" y="194"/>
                    <a:pt x="67" y="195"/>
                  </a:cubicBezTo>
                  <a:cubicBezTo>
                    <a:pt x="68" y="197"/>
                    <a:pt x="70" y="199"/>
                    <a:pt x="71" y="200"/>
                  </a:cubicBezTo>
                  <a:cubicBezTo>
                    <a:pt x="75" y="205"/>
                    <a:pt x="77" y="207"/>
                    <a:pt x="77" y="219"/>
                  </a:cubicBezTo>
                  <a:cubicBezTo>
                    <a:pt x="77" y="229"/>
                    <a:pt x="78" y="233"/>
                    <a:pt x="79" y="234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8"/>
                    <a:pt x="82" y="239"/>
                    <a:pt x="84" y="239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70" y="214"/>
                    <a:pt x="172" y="211"/>
                    <a:pt x="172" y="209"/>
                  </a:cubicBezTo>
                  <a:cubicBezTo>
                    <a:pt x="170" y="193"/>
                    <a:pt x="171" y="167"/>
                    <a:pt x="184" y="144"/>
                  </a:cubicBezTo>
                  <a:cubicBezTo>
                    <a:pt x="187" y="139"/>
                    <a:pt x="190" y="134"/>
                    <a:pt x="192" y="129"/>
                  </a:cubicBezTo>
                  <a:cubicBezTo>
                    <a:pt x="207" y="104"/>
                    <a:pt x="209" y="100"/>
                    <a:pt x="204" y="59"/>
                  </a:cubicBezTo>
                  <a:close/>
                  <a:moveTo>
                    <a:pt x="184" y="125"/>
                  </a:moveTo>
                  <a:cubicBezTo>
                    <a:pt x="181" y="129"/>
                    <a:pt x="178" y="134"/>
                    <a:pt x="175" y="140"/>
                  </a:cubicBezTo>
                  <a:cubicBezTo>
                    <a:pt x="163" y="162"/>
                    <a:pt x="160" y="188"/>
                    <a:pt x="161" y="206"/>
                  </a:cubicBezTo>
                  <a:cubicBezTo>
                    <a:pt x="87" y="228"/>
                    <a:pt x="87" y="228"/>
                    <a:pt x="87" y="228"/>
                  </a:cubicBezTo>
                  <a:cubicBezTo>
                    <a:pt x="87" y="226"/>
                    <a:pt x="87" y="223"/>
                    <a:pt x="87" y="219"/>
                  </a:cubicBezTo>
                  <a:cubicBezTo>
                    <a:pt x="87" y="204"/>
                    <a:pt x="83" y="200"/>
                    <a:pt x="78" y="194"/>
                  </a:cubicBezTo>
                  <a:cubicBezTo>
                    <a:pt x="77" y="192"/>
                    <a:pt x="76" y="191"/>
                    <a:pt x="74" y="189"/>
                  </a:cubicBezTo>
                  <a:cubicBezTo>
                    <a:pt x="71" y="184"/>
                    <a:pt x="65" y="184"/>
                    <a:pt x="62" y="184"/>
                  </a:cubicBezTo>
                  <a:cubicBezTo>
                    <a:pt x="58" y="184"/>
                    <a:pt x="55" y="184"/>
                    <a:pt x="52" y="185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4" y="186"/>
                    <a:pt x="34" y="182"/>
                    <a:pt x="34" y="173"/>
                  </a:cubicBezTo>
                  <a:cubicBezTo>
                    <a:pt x="34" y="164"/>
                    <a:pt x="34" y="161"/>
                    <a:pt x="31" y="158"/>
                  </a:cubicBezTo>
                  <a:cubicBezTo>
                    <a:pt x="30" y="157"/>
                    <a:pt x="29" y="157"/>
                    <a:pt x="31" y="155"/>
                  </a:cubicBezTo>
                  <a:cubicBezTo>
                    <a:pt x="31" y="154"/>
                    <a:pt x="32" y="154"/>
                    <a:pt x="32" y="154"/>
                  </a:cubicBezTo>
                  <a:cubicBezTo>
                    <a:pt x="33" y="152"/>
                    <a:pt x="33" y="151"/>
                    <a:pt x="32" y="149"/>
                  </a:cubicBezTo>
                  <a:cubicBezTo>
                    <a:pt x="31" y="148"/>
                    <a:pt x="30" y="147"/>
                    <a:pt x="29" y="147"/>
                  </a:cubicBezTo>
                  <a:cubicBezTo>
                    <a:pt x="27" y="146"/>
                    <a:pt x="27" y="145"/>
                    <a:pt x="27" y="145"/>
                  </a:cubicBezTo>
                  <a:cubicBezTo>
                    <a:pt x="27" y="144"/>
                    <a:pt x="27" y="143"/>
                    <a:pt x="27" y="142"/>
                  </a:cubicBezTo>
                  <a:cubicBezTo>
                    <a:pt x="28" y="140"/>
                    <a:pt x="28" y="137"/>
                    <a:pt x="29" y="132"/>
                  </a:cubicBezTo>
                  <a:cubicBezTo>
                    <a:pt x="29" y="130"/>
                    <a:pt x="28" y="127"/>
                    <a:pt x="25" y="127"/>
                  </a:cubicBezTo>
                  <a:cubicBezTo>
                    <a:pt x="23" y="126"/>
                    <a:pt x="21" y="126"/>
                    <a:pt x="19" y="126"/>
                  </a:cubicBezTo>
                  <a:cubicBezTo>
                    <a:pt x="16" y="126"/>
                    <a:pt x="13" y="126"/>
                    <a:pt x="12" y="125"/>
                  </a:cubicBezTo>
                  <a:cubicBezTo>
                    <a:pt x="12" y="124"/>
                    <a:pt x="13" y="122"/>
                    <a:pt x="16" y="120"/>
                  </a:cubicBezTo>
                  <a:cubicBezTo>
                    <a:pt x="29" y="106"/>
                    <a:pt x="33" y="73"/>
                    <a:pt x="33" y="72"/>
                  </a:cubicBezTo>
                  <a:cubicBezTo>
                    <a:pt x="38" y="14"/>
                    <a:pt x="97" y="9"/>
                    <a:pt x="116" y="9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28" y="10"/>
                    <a:pt x="188" y="19"/>
                    <a:pt x="194" y="61"/>
                  </a:cubicBezTo>
                  <a:cubicBezTo>
                    <a:pt x="199" y="98"/>
                    <a:pt x="198" y="101"/>
                    <a:pt x="18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D0CD27-F479-4C08-9A5E-33FC20763AE1}"/>
              </a:ext>
            </a:extLst>
          </p:cNvPr>
          <p:cNvGrpSpPr/>
          <p:nvPr/>
        </p:nvGrpSpPr>
        <p:grpSpPr>
          <a:xfrm>
            <a:off x="4491449" y="2866121"/>
            <a:ext cx="503432" cy="455783"/>
            <a:chOff x="5916613" y="3068638"/>
            <a:chExt cx="555625" cy="455612"/>
          </a:xfrm>
          <a:solidFill>
            <a:schemeClr val="accent2"/>
          </a:solidFill>
        </p:grpSpPr>
        <p:sp>
          <p:nvSpPr>
            <p:cNvPr id="33" name="Freeform 194">
              <a:extLst>
                <a:ext uri="{FF2B5EF4-FFF2-40B4-BE49-F238E27FC236}">
                  <a16:creationId xmlns:a16="http://schemas.microsoft.com/office/drawing/2014/main" xmlns="" id="{8139A148-5344-4EFD-A42A-4CE8F3304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3" y="3068638"/>
              <a:ext cx="419100" cy="411163"/>
            </a:xfrm>
            <a:custGeom>
              <a:avLst/>
              <a:gdLst>
                <a:gd name="T0" fmla="*/ 178 w 178"/>
                <a:gd name="T1" fmla="*/ 66 h 175"/>
                <a:gd name="T2" fmla="*/ 117 w 178"/>
                <a:gd name="T3" fmla="*/ 0 h 175"/>
                <a:gd name="T4" fmla="*/ 61 w 178"/>
                <a:gd name="T5" fmla="*/ 0 h 175"/>
                <a:gd name="T6" fmla="*/ 0 w 178"/>
                <a:gd name="T7" fmla="*/ 66 h 175"/>
                <a:gd name="T8" fmla="*/ 46 w 178"/>
                <a:gd name="T9" fmla="*/ 130 h 175"/>
                <a:gd name="T10" fmla="*/ 46 w 178"/>
                <a:gd name="T11" fmla="*/ 170 h 175"/>
                <a:gd name="T12" fmla="*/ 49 w 178"/>
                <a:gd name="T13" fmla="*/ 174 h 175"/>
                <a:gd name="T14" fmla="*/ 51 w 178"/>
                <a:gd name="T15" fmla="*/ 175 h 175"/>
                <a:gd name="T16" fmla="*/ 54 w 178"/>
                <a:gd name="T17" fmla="*/ 174 h 175"/>
                <a:gd name="T18" fmla="*/ 101 w 178"/>
                <a:gd name="T19" fmla="*/ 132 h 175"/>
                <a:gd name="T20" fmla="*/ 117 w 178"/>
                <a:gd name="T21" fmla="*/ 132 h 175"/>
                <a:gd name="T22" fmla="*/ 178 w 178"/>
                <a:gd name="T23" fmla="*/ 66 h 175"/>
                <a:gd name="T24" fmla="*/ 99 w 178"/>
                <a:gd name="T25" fmla="*/ 123 h 175"/>
                <a:gd name="T26" fmla="*/ 96 w 178"/>
                <a:gd name="T27" fmla="*/ 124 h 175"/>
                <a:gd name="T28" fmla="*/ 55 w 178"/>
                <a:gd name="T29" fmla="*/ 159 h 175"/>
                <a:gd name="T30" fmla="*/ 55 w 178"/>
                <a:gd name="T31" fmla="*/ 126 h 175"/>
                <a:gd name="T32" fmla="*/ 52 w 178"/>
                <a:gd name="T33" fmla="*/ 122 h 175"/>
                <a:gd name="T34" fmla="*/ 9 w 178"/>
                <a:gd name="T35" fmla="*/ 66 h 175"/>
                <a:gd name="T36" fmla="*/ 61 w 178"/>
                <a:gd name="T37" fmla="*/ 10 h 175"/>
                <a:gd name="T38" fmla="*/ 117 w 178"/>
                <a:gd name="T39" fmla="*/ 10 h 175"/>
                <a:gd name="T40" fmla="*/ 168 w 178"/>
                <a:gd name="T41" fmla="*/ 66 h 175"/>
                <a:gd name="T42" fmla="*/ 117 w 178"/>
                <a:gd name="T43" fmla="*/ 123 h 175"/>
                <a:gd name="T44" fmla="*/ 99 w 178"/>
                <a:gd name="T45" fmla="*/ 1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175">
                  <a:moveTo>
                    <a:pt x="178" y="66"/>
                  </a:moveTo>
                  <a:cubicBezTo>
                    <a:pt x="178" y="30"/>
                    <a:pt x="150" y="0"/>
                    <a:pt x="11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7" y="0"/>
                    <a:pt x="0" y="30"/>
                    <a:pt x="0" y="66"/>
                  </a:cubicBezTo>
                  <a:cubicBezTo>
                    <a:pt x="0" y="97"/>
                    <a:pt x="19" y="123"/>
                    <a:pt x="46" y="13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6" y="172"/>
                    <a:pt x="47" y="174"/>
                    <a:pt x="49" y="174"/>
                  </a:cubicBezTo>
                  <a:cubicBezTo>
                    <a:pt x="49" y="175"/>
                    <a:pt x="50" y="175"/>
                    <a:pt x="51" y="175"/>
                  </a:cubicBezTo>
                  <a:cubicBezTo>
                    <a:pt x="52" y="175"/>
                    <a:pt x="53" y="174"/>
                    <a:pt x="54" y="174"/>
                  </a:cubicBezTo>
                  <a:cubicBezTo>
                    <a:pt x="101" y="132"/>
                    <a:pt x="101" y="132"/>
                    <a:pt x="101" y="132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50" y="132"/>
                    <a:pt x="178" y="103"/>
                    <a:pt x="178" y="66"/>
                  </a:cubicBezTo>
                  <a:close/>
                  <a:moveTo>
                    <a:pt x="99" y="123"/>
                  </a:moveTo>
                  <a:cubicBezTo>
                    <a:pt x="98" y="123"/>
                    <a:pt x="97" y="123"/>
                    <a:pt x="96" y="124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4"/>
                    <a:pt x="54" y="122"/>
                    <a:pt x="52" y="122"/>
                  </a:cubicBezTo>
                  <a:cubicBezTo>
                    <a:pt x="27" y="117"/>
                    <a:pt x="9" y="94"/>
                    <a:pt x="9" y="66"/>
                  </a:cubicBezTo>
                  <a:cubicBezTo>
                    <a:pt x="9" y="35"/>
                    <a:pt x="32" y="10"/>
                    <a:pt x="61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45" y="10"/>
                    <a:pt x="168" y="35"/>
                    <a:pt x="168" y="66"/>
                  </a:cubicBezTo>
                  <a:cubicBezTo>
                    <a:pt x="168" y="97"/>
                    <a:pt x="145" y="123"/>
                    <a:pt x="117" y="123"/>
                  </a:cubicBezTo>
                  <a:lnTo>
                    <a:pt x="99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  <p:sp>
          <p:nvSpPr>
            <p:cNvPr id="34" name="Freeform 195">
              <a:extLst>
                <a:ext uri="{FF2B5EF4-FFF2-40B4-BE49-F238E27FC236}">
                  <a16:creationId xmlns:a16="http://schemas.microsoft.com/office/drawing/2014/main" xmlns="" id="{DF0AD9D8-FDAC-4D99-9D3C-44AF9BC4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3235325"/>
              <a:ext cx="287338" cy="288925"/>
            </a:xfrm>
            <a:custGeom>
              <a:avLst/>
              <a:gdLst>
                <a:gd name="T0" fmla="*/ 77 w 122"/>
                <a:gd name="T1" fmla="*/ 0 h 123"/>
                <a:gd name="T2" fmla="*/ 73 w 122"/>
                <a:gd name="T3" fmla="*/ 5 h 123"/>
                <a:gd name="T4" fmla="*/ 77 w 122"/>
                <a:gd name="T5" fmla="*/ 9 h 123"/>
                <a:gd name="T6" fmla="*/ 112 w 122"/>
                <a:gd name="T7" fmla="*/ 48 h 123"/>
                <a:gd name="T8" fmla="*/ 79 w 122"/>
                <a:gd name="T9" fmla="*/ 86 h 123"/>
                <a:gd name="T10" fmla="*/ 74 w 122"/>
                <a:gd name="T11" fmla="*/ 91 h 123"/>
                <a:gd name="T12" fmla="*/ 74 w 122"/>
                <a:gd name="T13" fmla="*/ 107 h 123"/>
                <a:gd name="T14" fmla="*/ 56 w 122"/>
                <a:gd name="T15" fmla="*/ 88 h 123"/>
                <a:gd name="T16" fmla="*/ 53 w 122"/>
                <a:gd name="T17" fmla="*/ 87 h 123"/>
                <a:gd name="T18" fmla="*/ 37 w 122"/>
                <a:gd name="T19" fmla="*/ 87 h 123"/>
                <a:gd name="T20" fmla="*/ 10 w 122"/>
                <a:gd name="T21" fmla="*/ 71 h 123"/>
                <a:gd name="T22" fmla="*/ 3 w 122"/>
                <a:gd name="T23" fmla="*/ 70 h 123"/>
                <a:gd name="T24" fmla="*/ 2 w 122"/>
                <a:gd name="T25" fmla="*/ 76 h 123"/>
                <a:gd name="T26" fmla="*/ 37 w 122"/>
                <a:gd name="T27" fmla="*/ 96 h 123"/>
                <a:gd name="T28" fmla="*/ 51 w 122"/>
                <a:gd name="T29" fmla="*/ 96 h 123"/>
                <a:gd name="T30" fmla="*/ 75 w 122"/>
                <a:gd name="T31" fmla="*/ 122 h 123"/>
                <a:gd name="T32" fmla="*/ 79 w 122"/>
                <a:gd name="T33" fmla="*/ 123 h 123"/>
                <a:gd name="T34" fmla="*/ 80 w 122"/>
                <a:gd name="T35" fmla="*/ 123 h 123"/>
                <a:gd name="T36" fmla="*/ 83 w 122"/>
                <a:gd name="T37" fmla="*/ 118 h 123"/>
                <a:gd name="T38" fmla="*/ 83 w 122"/>
                <a:gd name="T39" fmla="*/ 96 h 123"/>
                <a:gd name="T40" fmla="*/ 122 w 122"/>
                <a:gd name="T41" fmla="*/ 48 h 123"/>
                <a:gd name="T42" fmla="*/ 77 w 122"/>
                <a:gd name="T4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23">
                  <a:moveTo>
                    <a:pt x="77" y="0"/>
                  </a:moveTo>
                  <a:cubicBezTo>
                    <a:pt x="75" y="0"/>
                    <a:pt x="73" y="2"/>
                    <a:pt x="73" y="5"/>
                  </a:cubicBezTo>
                  <a:cubicBezTo>
                    <a:pt x="73" y="7"/>
                    <a:pt x="75" y="9"/>
                    <a:pt x="77" y="9"/>
                  </a:cubicBezTo>
                  <a:cubicBezTo>
                    <a:pt x="97" y="9"/>
                    <a:pt x="112" y="27"/>
                    <a:pt x="112" y="48"/>
                  </a:cubicBezTo>
                  <a:cubicBezTo>
                    <a:pt x="112" y="69"/>
                    <a:pt x="97" y="86"/>
                    <a:pt x="79" y="86"/>
                  </a:cubicBezTo>
                  <a:cubicBezTo>
                    <a:pt x="76" y="87"/>
                    <a:pt x="74" y="89"/>
                    <a:pt x="74" y="91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5" y="87"/>
                    <a:pt x="54" y="87"/>
                    <a:pt x="53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26" y="87"/>
                    <a:pt x="16" y="81"/>
                    <a:pt x="10" y="71"/>
                  </a:cubicBezTo>
                  <a:cubicBezTo>
                    <a:pt x="8" y="69"/>
                    <a:pt x="5" y="68"/>
                    <a:pt x="3" y="70"/>
                  </a:cubicBezTo>
                  <a:cubicBezTo>
                    <a:pt x="1" y="71"/>
                    <a:pt x="0" y="74"/>
                    <a:pt x="2" y="76"/>
                  </a:cubicBezTo>
                  <a:cubicBezTo>
                    <a:pt x="10" y="89"/>
                    <a:pt x="23" y="96"/>
                    <a:pt x="37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7" y="123"/>
                    <a:pt x="79" y="123"/>
                  </a:cubicBezTo>
                  <a:cubicBezTo>
                    <a:pt x="79" y="123"/>
                    <a:pt x="80" y="123"/>
                    <a:pt x="80" y="123"/>
                  </a:cubicBezTo>
                  <a:cubicBezTo>
                    <a:pt x="82" y="122"/>
                    <a:pt x="83" y="120"/>
                    <a:pt x="83" y="118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105" y="92"/>
                    <a:pt x="122" y="72"/>
                    <a:pt x="122" y="48"/>
                  </a:cubicBezTo>
                  <a:cubicBezTo>
                    <a:pt x="122" y="22"/>
                    <a:pt x="102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  <p:sp>
          <p:nvSpPr>
            <p:cNvPr id="35" name="Freeform 196">
              <a:extLst>
                <a:ext uri="{FF2B5EF4-FFF2-40B4-BE49-F238E27FC236}">
                  <a16:creationId xmlns:a16="http://schemas.microsoft.com/office/drawing/2014/main" xmlns="" id="{62D377B2-4F35-4A3E-9421-F9523461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3178175"/>
              <a:ext cx="223838" cy="23813"/>
            </a:xfrm>
            <a:custGeom>
              <a:avLst/>
              <a:gdLst>
                <a:gd name="T0" fmla="*/ 95 w 95"/>
                <a:gd name="T1" fmla="*/ 5 h 10"/>
                <a:gd name="T2" fmla="*/ 90 w 95"/>
                <a:gd name="T3" fmla="*/ 0 h 10"/>
                <a:gd name="T4" fmla="*/ 5 w 95"/>
                <a:gd name="T5" fmla="*/ 0 h 10"/>
                <a:gd name="T6" fmla="*/ 0 w 95"/>
                <a:gd name="T7" fmla="*/ 5 h 10"/>
                <a:gd name="T8" fmla="*/ 5 w 95"/>
                <a:gd name="T9" fmla="*/ 10 h 10"/>
                <a:gd name="T10" fmla="*/ 90 w 95"/>
                <a:gd name="T11" fmla="*/ 10 h 10"/>
                <a:gd name="T12" fmla="*/ 95 w 95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0">
                  <a:moveTo>
                    <a:pt x="95" y="5"/>
                  </a:move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  <p:sp>
          <p:nvSpPr>
            <p:cNvPr id="36" name="Freeform 197">
              <a:extLst>
                <a:ext uri="{FF2B5EF4-FFF2-40B4-BE49-F238E27FC236}">
                  <a16:creationId xmlns:a16="http://schemas.microsoft.com/office/drawing/2014/main" xmlns="" id="{F3122242-19C9-4A90-8438-FD2E7942E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3249613"/>
              <a:ext cx="122238" cy="23813"/>
            </a:xfrm>
            <a:custGeom>
              <a:avLst/>
              <a:gdLst>
                <a:gd name="T0" fmla="*/ 47 w 52"/>
                <a:gd name="T1" fmla="*/ 0 h 10"/>
                <a:gd name="T2" fmla="*/ 5 w 52"/>
                <a:gd name="T3" fmla="*/ 0 h 10"/>
                <a:gd name="T4" fmla="*/ 0 w 52"/>
                <a:gd name="T5" fmla="*/ 5 h 10"/>
                <a:gd name="T6" fmla="*/ 5 w 52"/>
                <a:gd name="T7" fmla="*/ 10 h 10"/>
                <a:gd name="T8" fmla="*/ 47 w 52"/>
                <a:gd name="T9" fmla="*/ 10 h 10"/>
                <a:gd name="T10" fmla="*/ 52 w 52"/>
                <a:gd name="T11" fmla="*/ 5 h 10"/>
                <a:gd name="T12" fmla="*/ 47 w 5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98C2469-A953-4C8B-9C9B-43CF6D86E74A}"/>
              </a:ext>
            </a:extLst>
          </p:cNvPr>
          <p:cNvGrpSpPr/>
          <p:nvPr/>
        </p:nvGrpSpPr>
        <p:grpSpPr>
          <a:xfrm>
            <a:off x="4487437" y="4176045"/>
            <a:ext cx="494193" cy="494193"/>
            <a:chOff x="9698038" y="6678613"/>
            <a:chExt cx="635000" cy="635000"/>
          </a:xfrm>
          <a:solidFill>
            <a:schemeClr val="accent4"/>
          </a:solidFill>
        </p:grpSpPr>
        <p:sp>
          <p:nvSpPr>
            <p:cNvPr id="38" name="Freeform 576">
              <a:extLst>
                <a:ext uri="{FF2B5EF4-FFF2-40B4-BE49-F238E27FC236}">
                  <a16:creationId xmlns:a16="http://schemas.microsoft.com/office/drawing/2014/main" xmlns="" id="{BD3C2ACD-2FD1-4C32-B47B-81C87E095D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678613"/>
              <a:ext cx="635000" cy="635000"/>
            </a:xfrm>
            <a:custGeom>
              <a:avLst/>
              <a:gdLst>
                <a:gd name="T0" fmla="*/ 201 w 235"/>
                <a:gd name="T1" fmla="*/ 34 h 235"/>
                <a:gd name="T2" fmla="*/ 118 w 235"/>
                <a:gd name="T3" fmla="*/ 0 h 235"/>
                <a:gd name="T4" fmla="*/ 35 w 235"/>
                <a:gd name="T5" fmla="*/ 34 h 235"/>
                <a:gd name="T6" fmla="*/ 0 w 235"/>
                <a:gd name="T7" fmla="*/ 117 h 235"/>
                <a:gd name="T8" fmla="*/ 35 w 235"/>
                <a:gd name="T9" fmla="*/ 200 h 235"/>
                <a:gd name="T10" fmla="*/ 118 w 235"/>
                <a:gd name="T11" fmla="*/ 235 h 235"/>
                <a:gd name="T12" fmla="*/ 118 w 235"/>
                <a:gd name="T13" fmla="*/ 235 h 235"/>
                <a:gd name="T14" fmla="*/ 201 w 235"/>
                <a:gd name="T15" fmla="*/ 200 h 235"/>
                <a:gd name="T16" fmla="*/ 235 w 235"/>
                <a:gd name="T17" fmla="*/ 117 h 235"/>
                <a:gd name="T18" fmla="*/ 201 w 235"/>
                <a:gd name="T19" fmla="*/ 34 h 235"/>
                <a:gd name="T20" fmla="*/ 194 w 235"/>
                <a:gd name="T21" fmla="*/ 194 h 235"/>
                <a:gd name="T22" fmla="*/ 118 w 235"/>
                <a:gd name="T23" fmla="*/ 225 h 235"/>
                <a:gd name="T24" fmla="*/ 118 w 235"/>
                <a:gd name="T25" fmla="*/ 225 h 235"/>
                <a:gd name="T26" fmla="*/ 41 w 235"/>
                <a:gd name="T27" fmla="*/ 194 h 235"/>
                <a:gd name="T28" fmla="*/ 10 w 235"/>
                <a:gd name="T29" fmla="*/ 117 h 235"/>
                <a:gd name="T30" fmla="*/ 41 w 235"/>
                <a:gd name="T31" fmla="*/ 41 h 235"/>
                <a:gd name="T32" fmla="*/ 118 w 235"/>
                <a:gd name="T33" fmla="*/ 9 h 235"/>
                <a:gd name="T34" fmla="*/ 194 w 235"/>
                <a:gd name="T35" fmla="*/ 41 h 235"/>
                <a:gd name="T36" fmla="*/ 226 w 235"/>
                <a:gd name="T37" fmla="*/ 117 h 235"/>
                <a:gd name="T38" fmla="*/ 194 w 235"/>
                <a:gd name="T39" fmla="*/ 19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35">
                  <a:moveTo>
                    <a:pt x="201" y="34"/>
                  </a:moveTo>
                  <a:cubicBezTo>
                    <a:pt x="179" y="12"/>
                    <a:pt x="149" y="0"/>
                    <a:pt x="118" y="0"/>
                  </a:cubicBezTo>
                  <a:cubicBezTo>
                    <a:pt x="86" y="0"/>
                    <a:pt x="57" y="12"/>
                    <a:pt x="35" y="34"/>
                  </a:cubicBezTo>
                  <a:cubicBezTo>
                    <a:pt x="12" y="56"/>
                    <a:pt x="0" y="86"/>
                    <a:pt x="0" y="117"/>
                  </a:cubicBezTo>
                  <a:cubicBezTo>
                    <a:pt x="0" y="149"/>
                    <a:pt x="12" y="178"/>
                    <a:pt x="35" y="200"/>
                  </a:cubicBezTo>
                  <a:cubicBezTo>
                    <a:pt x="57" y="223"/>
                    <a:pt x="86" y="235"/>
                    <a:pt x="118" y="235"/>
                  </a:cubicBezTo>
                  <a:cubicBezTo>
                    <a:pt x="118" y="235"/>
                    <a:pt x="118" y="235"/>
                    <a:pt x="118" y="235"/>
                  </a:cubicBezTo>
                  <a:cubicBezTo>
                    <a:pt x="149" y="235"/>
                    <a:pt x="179" y="223"/>
                    <a:pt x="201" y="200"/>
                  </a:cubicBezTo>
                  <a:cubicBezTo>
                    <a:pt x="223" y="178"/>
                    <a:pt x="235" y="149"/>
                    <a:pt x="235" y="117"/>
                  </a:cubicBezTo>
                  <a:cubicBezTo>
                    <a:pt x="235" y="86"/>
                    <a:pt x="223" y="56"/>
                    <a:pt x="201" y="34"/>
                  </a:cubicBezTo>
                  <a:close/>
                  <a:moveTo>
                    <a:pt x="194" y="194"/>
                  </a:moveTo>
                  <a:cubicBezTo>
                    <a:pt x="174" y="214"/>
                    <a:pt x="147" y="225"/>
                    <a:pt x="118" y="225"/>
                  </a:cubicBezTo>
                  <a:cubicBezTo>
                    <a:pt x="118" y="225"/>
                    <a:pt x="118" y="225"/>
                    <a:pt x="118" y="225"/>
                  </a:cubicBezTo>
                  <a:cubicBezTo>
                    <a:pt x="89" y="225"/>
                    <a:pt x="62" y="214"/>
                    <a:pt x="41" y="194"/>
                  </a:cubicBezTo>
                  <a:cubicBezTo>
                    <a:pt x="21" y="173"/>
                    <a:pt x="10" y="146"/>
                    <a:pt x="10" y="117"/>
                  </a:cubicBezTo>
                  <a:cubicBezTo>
                    <a:pt x="10" y="88"/>
                    <a:pt x="21" y="61"/>
                    <a:pt x="41" y="41"/>
                  </a:cubicBezTo>
                  <a:cubicBezTo>
                    <a:pt x="62" y="20"/>
                    <a:pt x="89" y="9"/>
                    <a:pt x="118" y="9"/>
                  </a:cubicBezTo>
                  <a:cubicBezTo>
                    <a:pt x="147" y="9"/>
                    <a:pt x="174" y="20"/>
                    <a:pt x="194" y="41"/>
                  </a:cubicBezTo>
                  <a:cubicBezTo>
                    <a:pt x="214" y="61"/>
                    <a:pt x="226" y="88"/>
                    <a:pt x="226" y="117"/>
                  </a:cubicBezTo>
                  <a:cubicBezTo>
                    <a:pt x="226" y="146"/>
                    <a:pt x="215" y="173"/>
                    <a:pt x="194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  <p:sp>
          <p:nvSpPr>
            <p:cNvPr id="39" name="Freeform 577">
              <a:extLst>
                <a:ext uri="{FF2B5EF4-FFF2-40B4-BE49-F238E27FC236}">
                  <a16:creationId xmlns:a16="http://schemas.microsoft.com/office/drawing/2014/main" xmlns="" id="{214FBD2D-C2F0-484E-9E29-E1B8A4A92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2338" y="6792913"/>
              <a:ext cx="406400" cy="382588"/>
            </a:xfrm>
            <a:custGeom>
              <a:avLst/>
              <a:gdLst>
                <a:gd name="T0" fmla="*/ 142 w 151"/>
                <a:gd name="T1" fmla="*/ 47 h 142"/>
                <a:gd name="T2" fmla="*/ 98 w 151"/>
                <a:gd name="T3" fmla="*/ 46 h 142"/>
                <a:gd name="T4" fmla="*/ 84 w 151"/>
                <a:gd name="T5" fmla="*/ 6 h 142"/>
                <a:gd name="T6" fmla="*/ 76 w 151"/>
                <a:gd name="T7" fmla="*/ 0 h 142"/>
                <a:gd name="T8" fmla="*/ 67 w 151"/>
                <a:gd name="T9" fmla="*/ 6 h 142"/>
                <a:gd name="T10" fmla="*/ 53 w 151"/>
                <a:gd name="T11" fmla="*/ 46 h 142"/>
                <a:gd name="T12" fmla="*/ 10 w 151"/>
                <a:gd name="T13" fmla="*/ 47 h 142"/>
                <a:gd name="T14" fmla="*/ 1 w 151"/>
                <a:gd name="T15" fmla="*/ 53 h 142"/>
                <a:gd name="T16" fmla="*/ 5 w 151"/>
                <a:gd name="T17" fmla="*/ 63 h 142"/>
                <a:gd name="T18" fmla="*/ 39 w 151"/>
                <a:gd name="T19" fmla="*/ 89 h 142"/>
                <a:gd name="T20" fmla="*/ 26 w 151"/>
                <a:gd name="T21" fmla="*/ 130 h 142"/>
                <a:gd name="T22" fmla="*/ 30 w 151"/>
                <a:gd name="T23" fmla="*/ 140 h 142"/>
                <a:gd name="T24" fmla="*/ 35 w 151"/>
                <a:gd name="T25" fmla="*/ 142 h 142"/>
                <a:gd name="T26" fmla="*/ 40 w 151"/>
                <a:gd name="T27" fmla="*/ 140 h 142"/>
                <a:gd name="T28" fmla="*/ 76 w 151"/>
                <a:gd name="T29" fmla="*/ 116 h 142"/>
                <a:gd name="T30" fmla="*/ 111 w 151"/>
                <a:gd name="T31" fmla="*/ 140 h 142"/>
                <a:gd name="T32" fmla="*/ 122 w 151"/>
                <a:gd name="T33" fmla="*/ 140 h 142"/>
                <a:gd name="T34" fmla="*/ 125 w 151"/>
                <a:gd name="T35" fmla="*/ 130 h 142"/>
                <a:gd name="T36" fmla="*/ 113 w 151"/>
                <a:gd name="T37" fmla="*/ 89 h 142"/>
                <a:gd name="T38" fmla="*/ 147 w 151"/>
                <a:gd name="T39" fmla="*/ 63 h 142"/>
                <a:gd name="T40" fmla="*/ 150 w 151"/>
                <a:gd name="T41" fmla="*/ 53 h 142"/>
                <a:gd name="T42" fmla="*/ 142 w 151"/>
                <a:gd name="T43" fmla="*/ 47 h 142"/>
                <a:gd name="T44" fmla="*/ 104 w 151"/>
                <a:gd name="T45" fmla="*/ 83 h 142"/>
                <a:gd name="T46" fmla="*/ 102 w 151"/>
                <a:gd name="T47" fmla="*/ 89 h 142"/>
                <a:gd name="T48" fmla="*/ 115 w 151"/>
                <a:gd name="T49" fmla="*/ 131 h 142"/>
                <a:gd name="T50" fmla="*/ 78 w 151"/>
                <a:gd name="T51" fmla="*/ 106 h 142"/>
                <a:gd name="T52" fmla="*/ 73 w 151"/>
                <a:gd name="T53" fmla="*/ 106 h 142"/>
                <a:gd name="T54" fmla="*/ 36 w 151"/>
                <a:gd name="T55" fmla="*/ 131 h 142"/>
                <a:gd name="T56" fmla="*/ 49 w 151"/>
                <a:gd name="T57" fmla="*/ 89 h 142"/>
                <a:gd name="T58" fmla="*/ 47 w 151"/>
                <a:gd name="T59" fmla="*/ 83 h 142"/>
                <a:gd name="T60" fmla="*/ 12 w 151"/>
                <a:gd name="T61" fmla="*/ 57 h 142"/>
                <a:gd name="T62" fmla="*/ 57 w 151"/>
                <a:gd name="T63" fmla="*/ 56 h 142"/>
                <a:gd name="T64" fmla="*/ 61 w 151"/>
                <a:gd name="T65" fmla="*/ 53 h 142"/>
                <a:gd name="T66" fmla="*/ 76 w 151"/>
                <a:gd name="T67" fmla="*/ 11 h 142"/>
                <a:gd name="T68" fmla="*/ 90 w 151"/>
                <a:gd name="T69" fmla="*/ 53 h 142"/>
                <a:gd name="T70" fmla="*/ 95 w 151"/>
                <a:gd name="T71" fmla="*/ 56 h 142"/>
                <a:gd name="T72" fmla="*/ 140 w 151"/>
                <a:gd name="T73" fmla="*/ 57 h 142"/>
                <a:gd name="T74" fmla="*/ 104 w 151"/>
                <a:gd name="T75" fmla="*/ 8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1" h="142">
                  <a:moveTo>
                    <a:pt x="142" y="47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3" y="2"/>
                    <a:pt x="80" y="0"/>
                    <a:pt x="76" y="0"/>
                  </a:cubicBezTo>
                  <a:cubicBezTo>
                    <a:pt x="72" y="0"/>
                    <a:pt x="68" y="2"/>
                    <a:pt x="67" y="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6" y="47"/>
                    <a:pt x="3" y="50"/>
                    <a:pt x="1" y="53"/>
                  </a:cubicBezTo>
                  <a:cubicBezTo>
                    <a:pt x="0" y="57"/>
                    <a:pt x="2" y="61"/>
                    <a:pt x="5" y="63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5" y="134"/>
                    <a:pt x="27" y="138"/>
                    <a:pt x="30" y="140"/>
                  </a:cubicBezTo>
                  <a:cubicBezTo>
                    <a:pt x="31" y="141"/>
                    <a:pt x="33" y="142"/>
                    <a:pt x="35" y="142"/>
                  </a:cubicBezTo>
                  <a:cubicBezTo>
                    <a:pt x="37" y="142"/>
                    <a:pt x="39" y="141"/>
                    <a:pt x="40" y="140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4" y="142"/>
                    <a:pt x="119" y="142"/>
                    <a:pt x="122" y="140"/>
                  </a:cubicBezTo>
                  <a:cubicBezTo>
                    <a:pt x="125" y="137"/>
                    <a:pt x="126" y="134"/>
                    <a:pt x="125" y="130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50" y="61"/>
                    <a:pt x="151" y="57"/>
                    <a:pt x="150" y="53"/>
                  </a:cubicBezTo>
                  <a:cubicBezTo>
                    <a:pt x="149" y="50"/>
                    <a:pt x="146" y="47"/>
                    <a:pt x="142" y="47"/>
                  </a:cubicBezTo>
                  <a:close/>
                  <a:moveTo>
                    <a:pt x="104" y="83"/>
                  </a:moveTo>
                  <a:cubicBezTo>
                    <a:pt x="102" y="85"/>
                    <a:pt x="102" y="87"/>
                    <a:pt x="102" y="89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7" y="104"/>
                    <a:pt x="75" y="104"/>
                    <a:pt x="73" y="106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0" y="87"/>
                    <a:pt x="49" y="85"/>
                    <a:pt x="47" y="83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9" y="56"/>
                    <a:pt x="60" y="54"/>
                    <a:pt x="61" y="53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4"/>
                    <a:pt x="93" y="56"/>
                    <a:pt x="95" y="56"/>
                  </a:cubicBezTo>
                  <a:cubicBezTo>
                    <a:pt x="140" y="57"/>
                    <a:pt x="140" y="57"/>
                    <a:pt x="140" y="57"/>
                  </a:cubicBezTo>
                  <a:lnTo>
                    <a:pt x="104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US" sz="1588" dirty="0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DFF7D62-DE21-416E-860F-776409ADD5FE}"/>
              </a:ext>
            </a:extLst>
          </p:cNvPr>
          <p:cNvCxnSpPr/>
          <p:nvPr/>
        </p:nvCxnSpPr>
        <p:spPr>
          <a:xfrm flipV="1">
            <a:off x="5154787" y="3240776"/>
            <a:ext cx="2133600" cy="8087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953299A-8A79-4B68-B796-5A8AD2F9E75E}"/>
              </a:ext>
            </a:extLst>
          </p:cNvPr>
          <p:cNvCxnSpPr/>
          <p:nvPr/>
        </p:nvCxnSpPr>
        <p:spPr>
          <a:xfrm flipV="1">
            <a:off x="5154787" y="3939276"/>
            <a:ext cx="2133600" cy="8087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3035E87-C6CA-42C6-B3FC-952B4AB2726B}"/>
              </a:ext>
            </a:extLst>
          </p:cNvPr>
          <p:cNvCxnSpPr/>
          <p:nvPr/>
        </p:nvCxnSpPr>
        <p:spPr>
          <a:xfrm flipV="1">
            <a:off x="5154787" y="4606026"/>
            <a:ext cx="2133600" cy="8087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kumimoji="0" lang="tr-T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Eğitim ve Teknoloji İlişkisi:   </a:t>
            </a:r>
            <a:r>
              <a:rPr lang="tr-TR" dirty="0"/>
              <a:t>Duygular</a:t>
            </a:r>
            <a:endParaRPr dirty="0"/>
          </a:p>
        </p:txBody>
      </p:sp>
      <p:sp>
        <p:nvSpPr>
          <p:cNvPr id="311" name="Google Shape;3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tr-TR" dirty="0"/>
          </a:p>
        </p:txBody>
      </p:sp>
      <p:sp>
        <p:nvSpPr>
          <p:cNvPr id="312" name="Google Shape;312;p14"/>
          <p:cNvSpPr txBox="1"/>
          <p:nvPr/>
        </p:nvSpPr>
        <p:spPr>
          <a:xfrm>
            <a:off x="1054840" y="1971628"/>
            <a:ext cx="103778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5222" y="3022925"/>
            <a:ext cx="10376291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4" descr="Renkli düğmeleri olan gri robo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7107" y="2162593"/>
            <a:ext cx="4603459" cy="345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854" y="1569142"/>
            <a:ext cx="10912786" cy="1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3A4C72C6-D4DD-4320-A444-02B414A18BC9}"/>
              </a:ext>
            </a:extLst>
          </p:cNvPr>
          <p:cNvSpPr txBox="1"/>
          <p:nvPr/>
        </p:nvSpPr>
        <p:spPr>
          <a:xfrm>
            <a:off x="316995" y="2617959"/>
            <a:ext cx="6992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Eğitim teknoloji ilişkisinde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duygunun en az çalışılan bileşen olduğu  dile getirilmektedir </a:t>
            </a:r>
          </a:p>
        </p:txBody>
      </p:sp>
    </p:spTree>
    <p:extLst>
      <p:ext uri="{BB962C8B-B14F-4D97-AF65-F5344CB8AC3E}">
        <p14:creationId xmlns:p14="http://schemas.microsoft.com/office/powerpoint/2010/main" val="1709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tr-TR"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Duygular ve Öğrenciler</a:t>
            </a:r>
            <a:endParaRPr dirty="0"/>
          </a:p>
        </p:txBody>
      </p:sp>
      <p:sp>
        <p:nvSpPr>
          <p:cNvPr id="312" name="Google Shape;312;p14"/>
          <p:cNvSpPr txBox="1"/>
          <p:nvPr/>
        </p:nvSpPr>
        <p:spPr>
          <a:xfrm>
            <a:off x="1054840" y="1971628"/>
            <a:ext cx="10377881" cy="3231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Duygular  öğrencilerin öğrenmeleri üzerinde büyük bir etkiye sahip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akademik başarı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öğrenenlerin kişilik gelişimi 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sağlığının merkezinde yer almakta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854" y="1569142"/>
            <a:ext cx="10912786" cy="1097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xmlns="" id="{682FC5F3-AD97-4DC4-928C-2C1412D83AB9}"/>
              </a:ext>
            </a:extLst>
          </p:cNvPr>
          <p:cNvGraphicFramePr/>
          <p:nvPr/>
        </p:nvGraphicFramePr>
        <p:xfrm>
          <a:off x="8756167" y="1813817"/>
          <a:ext cx="2676554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93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Duygu ve Öğrenciler</a:t>
            </a:r>
            <a:endParaRPr dirty="0"/>
          </a:p>
        </p:txBody>
      </p:sp>
      <p:sp>
        <p:nvSpPr>
          <p:cNvPr id="321" name="Google Shape;3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tr-TR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dirty="0"/>
              <a:t>Sınıf Yaşamı,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dirty="0"/>
              <a:t>Sosyal Etkileşim,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dirty="0"/>
              <a:t>Öğrenci katılımı</a:t>
            </a:r>
            <a:endParaRPr dirty="0"/>
          </a:p>
        </p:txBody>
      </p:sp>
      <p:pic>
        <p:nvPicPr>
          <p:cNvPr id="323" name="Google Shape;323;p15" descr="Öğretmenin karşısında ellerini kaldıran öğrencilerin bulunduğu sını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6523" y="1745557"/>
            <a:ext cx="6032571" cy="41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262" y="1635819"/>
            <a:ext cx="10912786" cy="109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2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Duygular ve Öğretmenler</a:t>
            </a:r>
            <a:endParaRPr dirty="0"/>
          </a:p>
        </p:txBody>
      </p:sp>
      <p:sp>
        <p:nvSpPr>
          <p:cNvPr id="330" name="Google Shape;33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31" name="Google Shape;331;p16"/>
          <p:cNvSpPr txBox="1"/>
          <p:nvPr/>
        </p:nvSpPr>
        <p:spPr>
          <a:xfrm>
            <a:off x="956345" y="1825625"/>
            <a:ext cx="1093085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öğretmen duygularının da öğretimin merkezinde yer almasına rağmen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öğretim uygulamalarında öğretmenin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bilgi,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beceri ve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kapasiteleri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gibi rasyonel faktörlere ağırlık verildiği görülmektedir 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916" y="1506317"/>
            <a:ext cx="10912786" cy="10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589" y="2334636"/>
            <a:ext cx="3763139" cy="2044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4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Duygular ve Öğretmenler</a:t>
            </a:r>
            <a:endParaRPr dirty="0"/>
          </a:p>
        </p:txBody>
      </p:sp>
      <p:sp>
        <p:nvSpPr>
          <p:cNvPr id="339" name="Google Shape;339;p17"/>
          <p:cNvSpPr txBox="1">
            <a:spLocks noGrp="1"/>
          </p:cNvSpPr>
          <p:nvPr>
            <p:ph type="body" idx="1"/>
          </p:nvPr>
        </p:nvSpPr>
        <p:spPr>
          <a:xfrm>
            <a:off x="276225" y="1825625"/>
            <a:ext cx="115728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dirty="0"/>
          </a:p>
          <a:p>
            <a:pPr marL="0" lvl="0" indent="0">
              <a:buSzPts val="2800"/>
              <a:buNone/>
            </a:pPr>
            <a:r>
              <a:rPr lang="tr-TR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Ö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ğretmenlerin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kendi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duygularının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farkında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olmasının</a:t>
            </a:r>
            <a:r>
              <a:rPr lang="tr-TR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s</a:t>
            </a:r>
            <a:r>
              <a:rPr lang="tr-TR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adece öğretim için değil</a:t>
            </a:r>
            <a:r>
              <a:rPr lang="tr-TR" dirty="0"/>
              <a:t>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dirty="0"/>
              <a:t>	</a:t>
            </a:r>
          </a:p>
          <a:p>
            <a:pPr indent="-457200">
              <a:buSzPts val="2800"/>
            </a:pPr>
            <a:r>
              <a:rPr lang="tr-TR" dirty="0"/>
              <a:t>Öğrencilerin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sosyal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duygusal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gelişimleri</a:t>
            </a:r>
            <a:endParaRPr lang="tr-TR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457200">
              <a:buSzPts val="2800"/>
            </a:pPr>
            <a:endParaRPr lang="tr-TR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457200">
              <a:buSzPts val="2800"/>
            </a:pPr>
            <a:r>
              <a:rPr lang="tr-TR" dirty="0"/>
              <a:t>Öğrencilerin ve öğretmenlerin iyi olma halleri </a:t>
            </a:r>
          </a:p>
          <a:p>
            <a:pPr marL="0" indent="0">
              <a:buSzPts val="2800"/>
              <a:buNone/>
            </a:pPr>
            <a:r>
              <a:rPr lang="tr-TR" dirty="0"/>
              <a:t>      için önemli</a:t>
            </a:r>
            <a:endParaRPr dirty="0"/>
          </a:p>
        </p:txBody>
      </p:sp>
      <p:pic>
        <p:nvPicPr>
          <p:cNvPr id="340" name="Google Shape;3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64" y="1646646"/>
            <a:ext cx="10912786" cy="10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7064" y="2840854"/>
            <a:ext cx="1996736" cy="2265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9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/>
          <p:nvPr/>
        </p:nvSpPr>
        <p:spPr>
          <a:xfrm rot="-5400000">
            <a:off x="3993321" y="1652904"/>
            <a:ext cx="4240692" cy="294398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EC792B"/>
              </a:gs>
              <a:gs pos="29000">
                <a:srgbClr val="EC792B"/>
              </a:gs>
              <a:gs pos="50000">
                <a:srgbClr val="AF953C"/>
              </a:gs>
              <a:gs pos="82000">
                <a:srgbClr val="A8D08C"/>
              </a:gs>
              <a:gs pos="100000">
                <a:srgbClr val="E1EFD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566673" y="892187"/>
            <a:ext cx="4494724" cy="44947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ÖĞRENME-ÖĞRETME SÜREÇLERINDE NİÇİN TEKNOLOJI KULLANILIYOR?</a:t>
            </a:r>
          </a:p>
        </p:txBody>
      </p:sp>
    </p:spTree>
    <p:extLst>
      <p:ext uri="{BB962C8B-B14F-4D97-AF65-F5344CB8AC3E}">
        <p14:creationId xmlns:p14="http://schemas.microsoft.com/office/powerpoint/2010/main" val="31305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5D37ED8-E333-4AA4-ADFC-F03D595F02CF}"/>
              </a:ext>
            </a:extLst>
          </p:cNvPr>
          <p:cNvSpPr/>
          <p:nvPr/>
        </p:nvSpPr>
        <p:spPr>
          <a:xfrm>
            <a:off x="3292190" y="3711231"/>
            <a:ext cx="4504624" cy="1214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EĞİTİM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CC06E9A2-E69A-4E0E-A988-4EEAF328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90" y="2461003"/>
            <a:ext cx="4529721" cy="1237595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4B1DD3-9D35-4A01-9B77-FC5E5C557B23}"/>
              </a:ext>
            </a:extLst>
          </p:cNvPr>
          <p:cNvSpPr/>
          <p:nvPr/>
        </p:nvSpPr>
        <p:spPr>
          <a:xfrm>
            <a:off x="3012707" y="2448704"/>
            <a:ext cx="4504624" cy="121446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1469036" y="2143593"/>
            <a:ext cx="9225197" cy="3147935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Eğitim ve Teknoloji: Teknoloji  </a:t>
            </a:r>
            <a:endParaRPr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83E0487-71AD-41AC-978A-11485C692672}"/>
              </a:ext>
            </a:extLst>
          </p:cNvPr>
          <p:cNvSpPr/>
          <p:nvPr/>
        </p:nvSpPr>
        <p:spPr>
          <a:xfrm>
            <a:off x="3162837" y="2478648"/>
            <a:ext cx="4504624" cy="1335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55" y="1770756"/>
            <a:ext cx="10906689" cy="1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2806860" y="2382759"/>
            <a:ext cx="970661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2806859" y="3851056"/>
            <a:ext cx="970662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3927423" y="4045929"/>
            <a:ext cx="6766810" cy="7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Eğitim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3992100" y="2762474"/>
            <a:ext cx="6766810" cy="7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Teknoloji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6"/>
          <p:cNvCxnSpPr/>
          <p:nvPr/>
        </p:nvCxnSpPr>
        <p:spPr>
          <a:xfrm>
            <a:off x="4107305" y="3177915"/>
            <a:ext cx="3072984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21" name="Google Shape;233;p6">
            <a:extLst>
              <a:ext uri="{FF2B5EF4-FFF2-40B4-BE49-F238E27FC236}">
                <a16:creationId xmlns:a16="http://schemas.microsoft.com/office/drawing/2014/main" xmlns="" id="{EEE7B9B6-D47F-4AB8-BF67-20BD8BA32FB2}"/>
              </a:ext>
            </a:extLst>
          </p:cNvPr>
          <p:cNvSpPr txBox="1"/>
          <p:nvPr/>
        </p:nvSpPr>
        <p:spPr>
          <a:xfrm>
            <a:off x="2956762" y="3647168"/>
            <a:ext cx="970661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7AA42EA-C87D-41D6-B11D-7248C975DFE1}"/>
              </a:ext>
            </a:extLst>
          </p:cNvPr>
          <p:cNvSpPr/>
          <p:nvPr/>
        </p:nvSpPr>
        <p:spPr>
          <a:xfrm>
            <a:off x="3162837" y="3803356"/>
            <a:ext cx="4504624" cy="13747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Eğitim</a:t>
            </a:r>
          </a:p>
        </p:txBody>
      </p:sp>
      <p:cxnSp>
        <p:nvCxnSpPr>
          <p:cNvPr id="238" name="Google Shape;238;p6"/>
          <p:cNvCxnSpPr/>
          <p:nvPr/>
        </p:nvCxnSpPr>
        <p:spPr>
          <a:xfrm>
            <a:off x="4107305" y="4751143"/>
            <a:ext cx="3072984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12" name="Ok: Yukarı Aşağı 11">
            <a:extLst>
              <a:ext uri="{FF2B5EF4-FFF2-40B4-BE49-F238E27FC236}">
                <a16:creationId xmlns:a16="http://schemas.microsoft.com/office/drawing/2014/main" xmlns="" id="{8973B732-2B76-4176-B3EC-7945F42A5FF8}"/>
              </a:ext>
            </a:extLst>
          </p:cNvPr>
          <p:cNvSpPr/>
          <p:nvPr/>
        </p:nvSpPr>
        <p:spPr>
          <a:xfrm>
            <a:off x="3545715" y="3207151"/>
            <a:ext cx="484632" cy="121615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AD560CC-CAD1-44E8-A8CF-ABDDDC3B9A94}"/>
              </a:ext>
            </a:extLst>
          </p:cNvPr>
          <p:cNvSpPr/>
          <p:nvPr/>
        </p:nvSpPr>
        <p:spPr>
          <a:xfrm>
            <a:off x="4939883" y="2436073"/>
            <a:ext cx="5584054" cy="25886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Eğitsel Robotikler</a:t>
            </a:r>
          </a:p>
        </p:txBody>
      </p:sp>
    </p:spTree>
    <p:extLst>
      <p:ext uri="{BB962C8B-B14F-4D97-AF65-F5344CB8AC3E}">
        <p14:creationId xmlns:p14="http://schemas.microsoft.com/office/powerpoint/2010/main" val="27652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tr-TR" dirty="0"/>
              <a:t>Eğitim ve Teknoloji: Robotikler</a:t>
            </a:r>
            <a:br>
              <a:rPr lang="tr-TR" dirty="0"/>
            </a:br>
            <a:endParaRPr dirty="0"/>
          </a:p>
        </p:txBody>
      </p:sp>
      <p:pic>
        <p:nvPicPr>
          <p:cNvPr id="287" name="Google Shape;28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51717"/>
            <a:ext cx="10912786" cy="1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1"/>
          <p:cNvSpPr txBox="1"/>
          <p:nvPr/>
        </p:nvSpPr>
        <p:spPr>
          <a:xfrm>
            <a:off x="838200" y="2111467"/>
            <a:ext cx="10515599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tr-T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Eğitsel Robotiklerin öğrencilerin </a:t>
            </a:r>
          </a:p>
          <a:p>
            <a:pPr marL="285750" lvl="0" indent="-285750">
              <a:spcBef>
                <a:spcPts val="1200"/>
              </a:spcBef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tr-T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İlgi, motivasyon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Bilişsel etkinlikleri zenginleştirme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Sosyal duygusal öğrenmeyi destekleme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bağlılık ….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tr-T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olumlu yönde etkilediği </a:t>
            </a:r>
            <a:endParaRPr dirty="0"/>
          </a:p>
        </p:txBody>
      </p:sp>
      <p:pic>
        <p:nvPicPr>
          <p:cNvPr id="289" name="Google Shape;28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003" y="2111467"/>
            <a:ext cx="4385256" cy="329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tr-TR" dirty="0"/>
              <a:t>Eğitim ve Teknoloji İlişkisi</a:t>
            </a:r>
            <a:br>
              <a:rPr lang="tr-TR" dirty="0"/>
            </a:br>
            <a:endParaRPr dirty="0"/>
          </a:p>
        </p:txBody>
      </p:sp>
      <p:sp>
        <p:nvSpPr>
          <p:cNvPr id="295" name="Google Shape;295;p12"/>
          <p:cNvSpPr txBox="1">
            <a:spLocks noGrp="1"/>
          </p:cNvSpPr>
          <p:nvPr>
            <p:ph type="body" idx="1"/>
          </p:nvPr>
        </p:nvSpPr>
        <p:spPr>
          <a:xfrm>
            <a:off x="645253" y="13642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dirty="0"/>
              <a:t>Robotiklerle ilgili bu bulgular ve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tr-TR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dirty="0"/>
              <a:t>Teknolojinin akıllı hale gelmeye başlaması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dirty="0"/>
              <a:t> </a:t>
            </a:r>
          </a:p>
          <a:p>
            <a:pPr marL="0" lvl="0" indent="0">
              <a:buSzPts val="2800"/>
              <a:buNone/>
            </a:pPr>
            <a:endParaRPr lang="tr-TR" dirty="0"/>
          </a:p>
          <a:p>
            <a:pPr marL="0" lvl="0" indent="0">
              <a:buSzPts val="2800"/>
              <a:buNone/>
            </a:pPr>
            <a:r>
              <a:rPr lang="tr-TR" dirty="0"/>
              <a:t>İlişkide dengeyi teknoloji lehine ağırlaştırmıştır</a:t>
            </a:r>
            <a:endParaRPr dirty="0"/>
          </a:p>
        </p:txBody>
      </p:sp>
      <p:pic>
        <p:nvPicPr>
          <p:cNvPr id="296" name="Google Shape;29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2980" y="1622765"/>
            <a:ext cx="4709020" cy="41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663" y="1185862"/>
            <a:ext cx="10912786" cy="10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72BAA96-ECB6-48FD-8A1F-2CAD02E1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2667493" cy="5583148"/>
          </a:xfrm>
        </p:spPr>
        <p:txBody>
          <a:bodyPr anchor="ctr">
            <a:normAutofit/>
          </a:bodyPr>
          <a:lstStyle/>
          <a:p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ANCAK, </a:t>
            </a:r>
            <a:b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tr-TR" sz="32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D0D56C1C-DF9F-43A4-A59A-590B7F6632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1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012D8AF-AA1D-4F67-ADED-B4FD060F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4000" dirty="0"/>
              <a:t>DUYGU UYANDIRMAK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41BA02DF-A8AD-4004-A8CD-8B3D987D12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6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922" y="1388131"/>
            <a:ext cx="504902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6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8922" y="1388131"/>
            <a:ext cx="5049020" cy="435133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30531" y="2103564"/>
            <a:ext cx="691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Öfke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216320" y="4872681"/>
            <a:ext cx="1212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Şaşırma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135762" y="4780348"/>
            <a:ext cx="1083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Üzüntü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677048" y="6073156"/>
            <a:ext cx="1062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Mutluluk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135762" y="2611395"/>
            <a:ext cx="1083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İğrenme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677048" y="1049577"/>
            <a:ext cx="95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Korku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33E53-B57E-4825-B58E-52D9B2E1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640823"/>
            <a:ext cx="3750365" cy="5583148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tr-TR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tr-TR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br>
              <a:rPr kumimoji="0" lang="tr-TR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tr-TR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821F6FB6-FC16-4542-BE31-06073E4C1D7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71C5123E-09AF-4CC3-8324-BE1FCD92507C}"/>
              </a:ext>
            </a:extLst>
          </p:cNvPr>
          <p:cNvGrpSpPr/>
          <p:nvPr/>
        </p:nvGrpSpPr>
        <p:grpSpPr>
          <a:xfrm>
            <a:off x="1209539" y="2367656"/>
            <a:ext cx="2707980" cy="2353694"/>
            <a:chOff x="2078181" y="2650910"/>
            <a:chExt cx="2707980" cy="235369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Düşünce Balonu: Bulut 7">
              <a:extLst>
                <a:ext uri="{FF2B5EF4-FFF2-40B4-BE49-F238E27FC236}">
                  <a16:creationId xmlns:a16="http://schemas.microsoft.com/office/drawing/2014/main" xmlns="" id="{EDBB1CB8-35EF-4AFD-B9F1-DBECF3406F65}"/>
                </a:ext>
              </a:extLst>
            </p:cNvPr>
            <p:cNvSpPr/>
            <p:nvPr/>
          </p:nvSpPr>
          <p:spPr>
            <a:xfrm>
              <a:off x="2078181" y="2650910"/>
              <a:ext cx="2707980" cy="2353694"/>
            </a:xfrm>
            <a:prstGeom prst="cloud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Düşünce Balonu: Bulut 4">
              <a:extLst>
                <a:ext uri="{FF2B5EF4-FFF2-40B4-BE49-F238E27FC236}">
                  <a16:creationId xmlns:a16="http://schemas.microsoft.com/office/drawing/2014/main" xmlns="" id="{0436DA12-9D3C-482E-B6C8-666B5F497320}"/>
                </a:ext>
              </a:extLst>
            </p:cNvPr>
            <p:cNvSpPr txBox="1"/>
            <p:nvPr/>
          </p:nvSpPr>
          <p:spPr>
            <a:xfrm>
              <a:off x="2451406" y="3006361"/>
              <a:ext cx="1768963" cy="15337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r-TR" sz="4400" kern="1200" dirty="0">
                <a:solidFill>
                  <a:schemeClr val="tx1"/>
                </a:solidFill>
              </a:endParaRPr>
            </a:p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4400" kern="1200" dirty="0">
                  <a:solidFill>
                    <a:schemeClr val="tx1"/>
                  </a:solidFill>
                </a:rPr>
                <a:t>Nasıl?</a:t>
              </a:r>
            </a:p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r-TR" sz="4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6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Eğitim-Teknoloji İlişkisi ve Yenileşme</a:t>
            </a:r>
            <a:endParaRPr dirty="0"/>
          </a:p>
        </p:txBody>
      </p:sp>
      <p:sp>
        <p:nvSpPr>
          <p:cNvPr id="347" name="Google Shape;34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2800"/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Eğitim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ilişkisi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şu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soruların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yanıtları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ortaya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konmalıdır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tr-T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457200">
              <a:buSzPts val="2800"/>
            </a:pP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nasıl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insan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tr-TR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457200">
              <a:buSzPts val="2800"/>
            </a:pP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nasıl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toplum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tr-TR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457200">
              <a:buSzPts val="2800"/>
            </a:pP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nasıl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dünya</a:t>
            </a:r>
            <a:endParaRPr lang="tr-TR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48" name="Google Shape;3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607" y="1580950"/>
            <a:ext cx="10912786" cy="10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38741943-404B-44BA-B88A-A32C31DB2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60" y="2902998"/>
            <a:ext cx="2192785" cy="2192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Politikalar</a:t>
            </a:r>
            <a:endParaRPr dirty="0"/>
          </a:p>
        </p:txBody>
      </p:sp>
      <p:sp>
        <p:nvSpPr>
          <p:cNvPr id="368" name="Google Shape;36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Ö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ncelikle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kırılgan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gruplardan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başlayarak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/>
              <a:sym typeface="Calibri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/>
              <a:sym typeface="Calibri"/>
            </a:endParaRPr>
          </a:p>
          <a:p>
            <a:pPr>
              <a:buClr>
                <a:srgbClr val="000000"/>
              </a:buClr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fırsat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eşitliğini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sağlamak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ve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/>
              <a:sym typeface="Calibri"/>
            </a:endParaRPr>
          </a:p>
          <a:p>
            <a:pPr>
              <a:buClr>
                <a:srgbClr val="000000"/>
              </a:buClr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sayısal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uçurumu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azaltmaya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/>
              <a:sym typeface="Calibri"/>
            </a:endParaRPr>
          </a:p>
          <a:p>
            <a:pPr>
              <a:buClr>
                <a:srgbClr val="000000"/>
              </a:buClr>
              <a:defRPr/>
            </a:pP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/>
              <a:sym typeface="Calibri"/>
            </a:endParaRPr>
          </a:p>
          <a:p>
            <a:pPr marL="114300" indent="0">
              <a:buClr>
                <a:srgbClr val="000000"/>
              </a:buClr>
              <a:buNone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yönelik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politikalara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gereksinim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var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69" name="Google Shape;3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444" y="1587242"/>
            <a:ext cx="10912786" cy="10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1934" y="2596893"/>
            <a:ext cx="4299699" cy="249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/>
          <p:nvPr/>
        </p:nvSpPr>
        <p:spPr>
          <a:xfrm>
            <a:off x="7585656" y="1004549"/>
            <a:ext cx="4106672" cy="4240693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-5400000">
            <a:off x="3993321" y="1652904"/>
            <a:ext cx="4240692" cy="294398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EC792B"/>
              </a:gs>
              <a:gs pos="29000">
                <a:srgbClr val="EC792B"/>
              </a:gs>
              <a:gs pos="50000">
                <a:srgbClr val="AF953C"/>
              </a:gs>
              <a:gs pos="82000">
                <a:srgbClr val="A8D08C"/>
              </a:gs>
              <a:gs pos="100000">
                <a:srgbClr val="E1EFD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566673" y="892187"/>
            <a:ext cx="4494724" cy="44947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ÖĞRENME-ÖĞRETME SÜREÇLERINDE NİÇİN TEKNOLOJI KULLANILIYOR?</a:t>
            </a:r>
          </a:p>
        </p:txBody>
      </p:sp>
      <p:sp>
        <p:nvSpPr>
          <p:cNvPr id="216" name="Google Shape;216;p4"/>
          <p:cNvSpPr/>
          <p:nvPr/>
        </p:nvSpPr>
        <p:spPr>
          <a:xfrm>
            <a:off x="7713596" y="1317392"/>
            <a:ext cx="3850783" cy="85000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Performansı artırmak?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7713597" y="2698654"/>
            <a:ext cx="3850783" cy="85000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Öğrenme kazanımlarını gerçekleştirme</a:t>
            </a:r>
            <a:r>
              <a:rPr lang="tr-TR" sz="2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7713596" y="4079915"/>
            <a:ext cx="3850783" cy="85000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Öğretmenin işini kolaylaştırmak?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/>
          <p:nvPr/>
        </p:nvSpPr>
        <p:spPr>
          <a:xfrm>
            <a:off x="7585656" y="1004549"/>
            <a:ext cx="4106672" cy="4240693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 rot="-5400000">
            <a:off x="4053624" y="1639598"/>
            <a:ext cx="4240692" cy="294398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EC792B"/>
              </a:gs>
              <a:gs pos="29000">
                <a:srgbClr val="EC792B"/>
              </a:gs>
              <a:gs pos="50000">
                <a:srgbClr val="AF953C"/>
              </a:gs>
              <a:gs pos="82000">
                <a:srgbClr val="A8D08C"/>
              </a:gs>
              <a:gs pos="100000">
                <a:srgbClr val="E1EFD8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566673" y="892187"/>
            <a:ext cx="4494724" cy="44947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ÖĞRENME-ÖĞRETME SÜREÇLERINDE NİÇİN TEKNOLOJI KULLANILIYOR?</a:t>
            </a:r>
          </a:p>
        </p:txBody>
      </p:sp>
      <p:sp>
        <p:nvSpPr>
          <p:cNvPr id="216" name="Google Shape;216;p4"/>
          <p:cNvSpPr/>
          <p:nvPr/>
        </p:nvSpPr>
        <p:spPr>
          <a:xfrm>
            <a:off x="7585656" y="1469804"/>
            <a:ext cx="3850783" cy="106594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Sistem: 21.yyıl becerileri, öğretim programları, kazanımlar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7585656" y="3124895"/>
            <a:ext cx="3850783" cy="113649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Birey: Bireysel farklılık ve çeşitliliklerin ifade edilebilmesi, farkındalık ve kabulü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k: Sola Bükülü 2">
            <a:extLst>
              <a:ext uri="{FF2B5EF4-FFF2-40B4-BE49-F238E27FC236}">
                <a16:creationId xmlns:a16="http://schemas.microsoft.com/office/drawing/2014/main" xmlns="" id="{9E0C4744-6313-4781-9E1C-08B92A9A5B52}"/>
              </a:ext>
            </a:extLst>
          </p:cNvPr>
          <p:cNvSpPr/>
          <p:nvPr/>
        </p:nvSpPr>
        <p:spPr>
          <a:xfrm>
            <a:off x="10975216" y="2326411"/>
            <a:ext cx="706328" cy="101431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Ok: Sağa Bükülü 3">
            <a:extLst>
              <a:ext uri="{FF2B5EF4-FFF2-40B4-BE49-F238E27FC236}">
                <a16:creationId xmlns:a16="http://schemas.microsoft.com/office/drawing/2014/main" xmlns="" id="{94355FF4-105F-4B97-B9F1-62ED810A65F1}"/>
              </a:ext>
            </a:extLst>
          </p:cNvPr>
          <p:cNvSpPr/>
          <p:nvPr/>
        </p:nvSpPr>
        <p:spPr>
          <a:xfrm rot="10800000" flipH="1">
            <a:off x="7213061" y="2245096"/>
            <a:ext cx="706328" cy="1095625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Google Shape;217;p4">
            <a:extLst>
              <a:ext uri="{FF2B5EF4-FFF2-40B4-BE49-F238E27FC236}">
                <a16:creationId xmlns:a16="http://schemas.microsoft.com/office/drawing/2014/main" xmlns="" id="{6D070470-80FD-4AE1-992E-D18B6929AE17}"/>
              </a:ext>
            </a:extLst>
          </p:cNvPr>
          <p:cNvSpPr/>
          <p:nvPr/>
        </p:nvSpPr>
        <p:spPr>
          <a:xfrm rot="10800000" flipV="1">
            <a:off x="7759498" y="2621927"/>
            <a:ext cx="3213718" cy="38317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Politikalar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9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2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Bilgi ile nasıl ilişki kuruyoruz</a:t>
            </a:r>
            <a:endParaRPr dirty="0"/>
          </a:p>
        </p:txBody>
      </p:sp>
      <p:sp>
        <p:nvSpPr>
          <p:cNvPr id="376" name="Google Shape;37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Uygulamaya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dönük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öneriler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aslında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çok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daha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derinde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farklı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soruya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işaret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etmektedir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da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bilgi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kurulan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ilişki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üzerinedir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tr-T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77" name="Google Shape;37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330" y="1580950"/>
            <a:ext cx="10912786" cy="10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tr-TR" dirty="0"/>
              <a:t>Bilgi ve Birey</a:t>
            </a:r>
            <a:endParaRPr dirty="0"/>
          </a:p>
        </p:txBody>
      </p:sp>
      <p:sp>
        <p:nvSpPr>
          <p:cNvPr id="384" name="Google Shape;384;p23"/>
          <p:cNvSpPr txBox="1"/>
          <p:nvPr/>
        </p:nvSpPr>
        <p:spPr>
          <a:xfrm>
            <a:off x="682700" y="2065674"/>
            <a:ext cx="9623190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Neden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insan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bildiği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farkettiği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halde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bilgisini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sürekli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geliştirdiği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halde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tr-TR" sz="2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bilgisiyle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nasıl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mutlu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olacağını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tr-TR" sz="2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haksızlıkları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nasıl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kaldıracağını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tr-TR" sz="2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nasıl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daha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yaratıcı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endParaRPr lang="tr-TR" sz="2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daha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anlamlı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dünya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kuracağını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bilemiyor</a:t>
            </a:r>
            <a:endParaRPr lang="tr-TR" sz="2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i="1" dirty="0">
              <a:latin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85" name="Google Shape;3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75066"/>
            <a:ext cx="10912786" cy="10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572C7DB-A513-48D6-ABD3-66536777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914" y="2447017"/>
            <a:ext cx="3371694" cy="3371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tr-TR" dirty="0"/>
              <a:t>Bilgi ve Birey</a:t>
            </a:r>
            <a:endParaRPr dirty="0"/>
          </a:p>
        </p:txBody>
      </p:sp>
      <p:sp>
        <p:nvSpPr>
          <p:cNvPr id="384" name="Google Shape;384;p23"/>
          <p:cNvSpPr txBox="1"/>
          <p:nvPr/>
        </p:nvSpPr>
        <p:spPr>
          <a:xfrm>
            <a:off x="505146" y="2940249"/>
            <a:ext cx="9623190" cy="147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“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Bilgimle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benim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aramda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nasıl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bir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ilişki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vardır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? </a:t>
            </a:r>
            <a:r>
              <a:rPr lang="tr-TR" sz="2800" i="1" dirty="0"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Olmalıdır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? </a:t>
            </a:r>
            <a:endParaRPr kumimoji="0" lang="tr-TR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/>
              <a:sym typeface="Calibri"/>
            </a:endParaRPr>
          </a:p>
          <a:p>
            <a:pPr marL="114300"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Bana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yakışan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bilgiyi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nasıl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edinebilir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,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yaşayabilirim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?”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/>
              <a:sym typeface="Calibri"/>
            </a:endParaRPr>
          </a:p>
        </p:txBody>
      </p:sp>
      <p:pic>
        <p:nvPicPr>
          <p:cNvPr id="385" name="Google Shape;3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75066"/>
            <a:ext cx="10912786" cy="10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5D8C00FB-56A0-48CB-88E5-A4B61F2A3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596" y="2484717"/>
            <a:ext cx="2575207" cy="25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23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lang="tr-TR" sz="3600" dirty="0">
                <a:solidFill>
                  <a:srgbClr val="C00000"/>
                </a:solidFill>
              </a:rPr>
              <a:t>Teşekkürler</a:t>
            </a:r>
            <a:endParaRPr sz="3600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lang="tr-TR" sz="3600" u="sng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kocak@hacettepe.edu.tr</a:t>
            </a:r>
            <a:endParaRPr sz="3600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lang="tr-TR" sz="3600" u="sng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usluelyasemin@gmail.com</a:t>
            </a:r>
            <a:endParaRPr sz="3600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05" name="Google Shape;405;p26" descr="Çiçek bir buk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896" y="1260918"/>
            <a:ext cx="4100946" cy="410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009650" y="465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Teknoloji Entegrasyon</a:t>
            </a:r>
            <a:endParaRPr dirty="0"/>
          </a:p>
        </p:txBody>
      </p:sp>
      <p:sp>
        <p:nvSpPr>
          <p:cNvPr id="96" name="Google Shape;96;p2"/>
          <p:cNvSpPr/>
          <p:nvPr/>
        </p:nvSpPr>
        <p:spPr>
          <a:xfrm>
            <a:off x="840486" y="828628"/>
            <a:ext cx="7308894" cy="45719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D7D31"/>
          </a:solidFill>
          <a:ln w="41275" cap="rnd" cmpd="sng">
            <a:solidFill>
              <a:srgbClr val="ED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2"/>
          <p:cNvGrpSpPr/>
          <p:nvPr/>
        </p:nvGrpSpPr>
        <p:grpSpPr>
          <a:xfrm>
            <a:off x="1940577" y="1218359"/>
            <a:ext cx="8141161" cy="4415586"/>
            <a:chOff x="1936354" y="1451011"/>
            <a:chExt cx="7756286" cy="4206839"/>
          </a:xfrm>
        </p:grpSpPr>
        <p:sp>
          <p:nvSpPr>
            <p:cNvPr id="98" name="Google Shape;98;p2"/>
            <p:cNvSpPr/>
            <p:nvPr/>
          </p:nvSpPr>
          <p:spPr>
            <a:xfrm>
              <a:off x="4103688" y="4476750"/>
              <a:ext cx="1363662" cy="1181100"/>
            </a:xfrm>
            <a:prstGeom prst="hexagon">
              <a:avLst>
                <a:gd name="adj" fmla="val 28549"/>
                <a:gd name="vf" fmla="val 115470"/>
              </a:avLst>
            </a:prstGeom>
            <a:solidFill>
              <a:srgbClr val="837A48">
                <a:alpha val="20000"/>
              </a:srgbClr>
            </a:solidFill>
            <a:ln w="53975" cap="flat" cmpd="dbl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911194" y="1524135"/>
              <a:ext cx="1121813" cy="692441"/>
            </a:xfrm>
            <a:prstGeom prst="hexagon">
              <a:avLst>
                <a:gd name="adj" fmla="val 28582"/>
                <a:gd name="vf" fmla="val 115470"/>
              </a:avLst>
            </a:prstGeom>
            <a:solidFill>
              <a:srgbClr val="60966C">
                <a:alpha val="20000"/>
              </a:srgbClr>
            </a:solidFill>
            <a:ln w="53975" cap="flat" cmpd="dbl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2"/>
            <p:cNvGrpSpPr/>
            <p:nvPr/>
          </p:nvGrpSpPr>
          <p:grpSpPr>
            <a:xfrm>
              <a:off x="5174529" y="2112145"/>
              <a:ext cx="1121813" cy="957755"/>
              <a:chOff x="2412436" y="0"/>
              <a:chExt cx="1365600" cy="1181404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2412436" y="0"/>
                <a:ext cx="1365600" cy="1181404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93A299">
                  <a:alpha val="20000"/>
                </a:srgbClr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595045" y="195575"/>
                <a:ext cx="913047" cy="7902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7925" tIns="27925" rIns="27925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103" name="Google Shape;103;p2"/>
            <p:cNvSpPr/>
            <p:nvPr/>
          </p:nvSpPr>
          <p:spPr>
            <a:xfrm>
              <a:off x="5359400" y="4127305"/>
              <a:ext cx="1153119" cy="95904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6F9B97">
                <a:alpha val="20000"/>
              </a:srgbClr>
            </a:solidFill>
            <a:ln w="53975" cap="flat" cmpd="dbl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31910" y="1509318"/>
              <a:ext cx="1154424" cy="957755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6F9B97">
                <a:alpha val="20000"/>
              </a:srgbClr>
            </a:solidFill>
            <a:ln w="53975" cap="flat" cmpd="dbl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542088" y="4456113"/>
              <a:ext cx="1363662" cy="1181100"/>
            </a:xfrm>
            <a:prstGeom prst="hexagon">
              <a:avLst>
                <a:gd name="adj" fmla="val 28549"/>
                <a:gd name="vf" fmla="val 115470"/>
              </a:avLst>
            </a:prstGeom>
            <a:solidFill>
              <a:srgbClr val="79463D">
                <a:alpha val="20000"/>
              </a:srgbClr>
            </a:solidFill>
            <a:ln w="53975" cap="flat" cmpd="dbl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"/>
            <p:cNvGrpSpPr/>
            <p:nvPr/>
          </p:nvGrpSpPr>
          <p:grpSpPr>
            <a:xfrm>
              <a:off x="1977816" y="1451011"/>
              <a:ext cx="7714824" cy="4193512"/>
              <a:chOff x="259989" y="586549"/>
              <a:chExt cx="8274280" cy="5585651"/>
            </a:xfrm>
          </p:grpSpPr>
          <p:sp>
            <p:nvSpPr>
              <p:cNvPr id="107" name="Google Shape;107;p2"/>
              <p:cNvSpPr txBox="1"/>
              <p:nvPr/>
            </p:nvSpPr>
            <p:spPr>
              <a:xfrm rot="16200000">
                <a:off x="-241277" y="1087815"/>
                <a:ext cx="5562599" cy="4560068"/>
              </a:xfrm>
              <a:prstGeom prst="rect">
                <a:avLst/>
              </a:prstGeom>
              <a:solidFill>
                <a:srgbClr val="FFE4BD">
                  <a:alpha val="20000"/>
                </a:srgbClr>
              </a:solidFill>
              <a:ln w="1905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200" b="1" i="0" u="none" strike="noStrike" cap="none" dirty="0">
                    <a:solidFill>
                      <a:srgbClr val="C87D0E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BİREY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 i="0" u="none" strike="noStrike" cap="none" dirty="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1" i="0" u="none" strike="noStrike" cap="none" dirty="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40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1" i="0" u="none" strike="noStrike" cap="none" dirty="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1" i="0" u="none" strike="noStrike" cap="none" dirty="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 b="1" i="0" u="none" strike="noStrike" cap="none" dirty="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08" name="Google Shape;108;p2"/>
              <p:cNvSpPr txBox="1"/>
              <p:nvPr/>
            </p:nvSpPr>
            <p:spPr>
              <a:xfrm rot="5400000">
                <a:off x="3677380" y="1315311"/>
                <a:ext cx="5562548" cy="4151230"/>
              </a:xfrm>
              <a:prstGeom prst="rect">
                <a:avLst/>
              </a:prstGeom>
              <a:solidFill>
                <a:srgbClr val="FFE4BD">
                  <a:alpha val="20000"/>
                </a:srgbClr>
              </a:solidFill>
              <a:ln w="19050" cap="flat" cmpd="sng">
                <a:solidFill>
                  <a:srgbClr val="F0A22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4000" b="1" i="0" u="none" strike="noStrike" cap="none" dirty="0">
                    <a:solidFill>
                      <a:srgbClr val="C87D0E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SİSTEM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 i="0" u="none" strike="noStrike" cap="none" dirty="0">
                  <a:solidFill>
                    <a:srgbClr val="85530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1" i="0" u="none" strike="noStrike" cap="none" dirty="0">
                  <a:solidFill>
                    <a:srgbClr val="85530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1" i="0" u="none" strike="noStrike" cap="none" dirty="0">
                  <a:solidFill>
                    <a:srgbClr val="85530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1" i="0" u="none" strike="noStrike" cap="none" dirty="0">
                  <a:solidFill>
                    <a:srgbClr val="85530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i="0" u="none" strike="noStrike" cap="none" dirty="0">
                  <a:solidFill>
                    <a:srgbClr val="85530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" name="Google Shape;109;p2"/>
            <p:cNvSpPr/>
            <p:nvPr/>
          </p:nvSpPr>
          <p:spPr>
            <a:xfrm>
              <a:off x="3060133" y="1886182"/>
              <a:ext cx="750049" cy="640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110" name="Google Shape;110;p2"/>
            <p:cNvGrpSpPr/>
            <p:nvPr/>
          </p:nvGrpSpPr>
          <p:grpSpPr>
            <a:xfrm>
              <a:off x="7467996" y="3979803"/>
              <a:ext cx="1674653" cy="1231971"/>
              <a:chOff x="276012" y="1541512"/>
              <a:chExt cx="2040952" cy="1517611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640788" y="1841182"/>
                <a:ext cx="1676176" cy="1217941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chemeClr val="accent2"/>
              </a:solidFill>
              <a:ln w="53975" cap="flat" cmpd="dbl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Öğretmen Yetiştirme</a:t>
                </a:r>
                <a:endParaRPr sz="1400" b="1" i="0" u="none" strike="noStrike" cap="none" dirty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76012" y="1541512"/>
                <a:ext cx="912519" cy="790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775" tIns="17775" rIns="17775" bIns="17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113" name="Google Shape;113;p2"/>
            <p:cNvSpPr/>
            <p:nvPr/>
          </p:nvSpPr>
          <p:spPr>
            <a:xfrm>
              <a:off x="6516689" y="1898157"/>
              <a:ext cx="1227472" cy="957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151188" y="2804223"/>
              <a:ext cx="772225" cy="640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115" name="Google Shape;115;p2"/>
            <p:cNvGrpSpPr/>
            <p:nvPr/>
          </p:nvGrpSpPr>
          <p:grpSpPr>
            <a:xfrm>
              <a:off x="2866853" y="4252730"/>
              <a:ext cx="1120509" cy="959044"/>
              <a:chOff x="3620521" y="2155139"/>
              <a:chExt cx="1365600" cy="1181404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3620521" y="2155139"/>
                <a:ext cx="1365600" cy="1181404"/>
              </a:xfrm>
              <a:prstGeom prst="hexagon">
                <a:avLst>
                  <a:gd name="adj" fmla="val 28571"/>
                  <a:gd name="vf" fmla="val 115470"/>
                </a:avLst>
              </a:prstGeom>
              <a:solidFill>
                <a:srgbClr val="95567E"/>
              </a:solidFill>
              <a:ln w="53975" cap="flat" cmpd="dbl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3846266" y="2350452"/>
                <a:ext cx="914110" cy="790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orbel"/>
                  <a:buNone/>
                </a:pPr>
                <a:r>
                  <a:rPr lang="tr-TR" sz="18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Beceri</a:t>
                </a:r>
                <a:endParaRPr sz="1800" b="1" i="0" u="none" strike="noStrike" cap="none" dirty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7817248" y="3133404"/>
              <a:ext cx="1121813" cy="959044"/>
              <a:chOff x="1109878" y="2155951"/>
              <a:chExt cx="1365600" cy="1181404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1109878" y="2155951"/>
                <a:ext cx="1365600" cy="1181404"/>
              </a:xfrm>
              <a:prstGeom prst="hexagon">
                <a:avLst>
                  <a:gd name="adj" fmla="val 28571"/>
                  <a:gd name="vf" fmla="val 115470"/>
                </a:avLst>
              </a:prstGeom>
              <a:solidFill>
                <a:srgbClr val="3F4181"/>
              </a:solidFill>
              <a:ln w="53975" cap="flat" cmpd="dbl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1232146" y="2351263"/>
                <a:ext cx="1086128" cy="855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orbel"/>
                  <a:buNone/>
                </a:pPr>
                <a:r>
                  <a:rPr lang="tr-TR" sz="14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Teknoloji</a:t>
                </a: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orbel"/>
                  <a:buNone/>
                </a:pPr>
                <a:r>
                  <a:rPr lang="tr-TR" b="1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Yatırımları</a:t>
                </a:r>
                <a:endParaRPr sz="1400" b="1" i="0" u="none" strike="noStrike" cap="none" dirty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21" name="Google Shape;121;p2"/>
            <p:cNvGrpSpPr/>
            <p:nvPr/>
          </p:nvGrpSpPr>
          <p:grpSpPr>
            <a:xfrm>
              <a:off x="3930933" y="2207490"/>
              <a:ext cx="1120508" cy="957755"/>
              <a:chOff x="1575225" y="2882594"/>
              <a:chExt cx="1365600" cy="1181404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1575225" y="2882594"/>
                <a:ext cx="1365600" cy="1181404"/>
              </a:xfrm>
              <a:prstGeom prst="hexagon">
                <a:avLst>
                  <a:gd name="adj" fmla="val 28571"/>
                  <a:gd name="vf" fmla="val 115470"/>
                </a:avLst>
              </a:prstGeom>
              <a:solidFill>
                <a:srgbClr val="4C4284"/>
              </a:solidFill>
              <a:ln w="53975" cap="flat" cmpd="dbl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1643584" y="2973226"/>
                <a:ext cx="1170060" cy="904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orbel"/>
                  <a:buNone/>
                </a:pPr>
                <a:r>
                  <a:rPr lang="tr-TR" sz="14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Öz</a:t>
                </a: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orbel"/>
                  <a:buNone/>
                </a:pPr>
                <a:r>
                  <a:rPr lang="tr-TR" sz="14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Düzenleme</a:t>
                </a:r>
                <a:endParaRPr sz="1400" b="1" i="0" u="none" strike="noStrike" cap="none" dirty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24" name="Google Shape;124;p2"/>
            <p:cNvGrpSpPr/>
            <p:nvPr/>
          </p:nvGrpSpPr>
          <p:grpSpPr>
            <a:xfrm>
              <a:off x="3760131" y="3416433"/>
              <a:ext cx="1120508" cy="913928"/>
              <a:chOff x="1894338" y="2938171"/>
              <a:chExt cx="1365590" cy="1125827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1894338" y="2938171"/>
                <a:ext cx="1365590" cy="1125827"/>
              </a:xfrm>
              <a:prstGeom prst="hexagon">
                <a:avLst>
                  <a:gd name="adj" fmla="val 28572"/>
                  <a:gd name="vf" fmla="val 115470"/>
                </a:avLst>
              </a:prstGeom>
              <a:solidFill>
                <a:srgbClr val="356376"/>
              </a:solidFill>
              <a:ln w="53975" cap="flat" cmpd="dbl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1975414" y="3077907"/>
                <a:ext cx="1200258" cy="7907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orbel"/>
                  <a:buNone/>
                </a:pPr>
                <a:r>
                  <a:rPr lang="tr-TR" sz="14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Motivasyon</a:t>
                </a:r>
                <a:endParaRPr sz="1400" b="1" i="0" u="none" strike="noStrike" cap="none" dirty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27" name="Google Shape;127;p2"/>
            <p:cNvGrpSpPr/>
            <p:nvPr/>
          </p:nvGrpSpPr>
          <p:grpSpPr>
            <a:xfrm>
              <a:off x="6575426" y="3358955"/>
              <a:ext cx="1180513" cy="959044"/>
              <a:chOff x="3168369" y="1739391"/>
              <a:chExt cx="1662937" cy="1438656"/>
            </a:xfrm>
          </p:grpSpPr>
          <p:sp>
            <p:nvSpPr>
              <p:cNvPr id="128" name="Google Shape;128;p2"/>
              <p:cNvSpPr/>
              <p:nvPr/>
            </p:nvSpPr>
            <p:spPr>
              <a:xfrm>
                <a:off x="3168369" y="1739391"/>
                <a:ext cx="1662937" cy="1438656"/>
              </a:xfrm>
              <a:prstGeom prst="hexagon">
                <a:avLst>
                  <a:gd name="adj" fmla="val 28571"/>
                  <a:gd name="vf" fmla="val 115470"/>
                </a:avLst>
              </a:prstGeom>
              <a:solidFill>
                <a:srgbClr val="90508F"/>
              </a:solidFill>
              <a:ln w="53975" cap="flat" cmpd="dbl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390707" y="1932759"/>
                <a:ext cx="1304624" cy="1200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1575" tIns="21575" rIns="21575" bIns="21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orbel"/>
                  <a:buNone/>
                </a:pPr>
                <a:r>
                  <a:rPr lang="tr-TR" sz="14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Eğitim Sistemi</a:t>
                </a:r>
                <a:endParaRPr sz="1400" b="1" i="0" u="none" strike="noStrike" cap="none" dirty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30" name="Google Shape;130;p2"/>
            <p:cNvGrpSpPr/>
            <p:nvPr/>
          </p:nvGrpSpPr>
          <p:grpSpPr>
            <a:xfrm>
              <a:off x="7699196" y="1857651"/>
              <a:ext cx="1357916" cy="959044"/>
              <a:chOff x="3184939" y="51808"/>
              <a:chExt cx="2126277" cy="1839772"/>
            </a:xfrm>
          </p:grpSpPr>
          <p:sp>
            <p:nvSpPr>
              <p:cNvPr id="131" name="Google Shape;131;p2"/>
              <p:cNvSpPr/>
              <p:nvPr/>
            </p:nvSpPr>
            <p:spPr>
              <a:xfrm>
                <a:off x="3184939" y="51808"/>
                <a:ext cx="2126277" cy="1839772"/>
              </a:xfrm>
              <a:prstGeom prst="hexagon">
                <a:avLst>
                  <a:gd name="adj" fmla="val 28572"/>
                  <a:gd name="vf" fmla="val 115470"/>
                </a:avLst>
              </a:prstGeom>
              <a:solidFill>
                <a:srgbClr val="A19574"/>
              </a:solidFill>
              <a:ln w="53975" cap="flat" cmpd="dbl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438213" y="304035"/>
                <a:ext cx="1529857" cy="1313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9200" tIns="29200" rIns="29200" bIns="29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orbel"/>
                  <a:buNone/>
                </a:pPr>
                <a:r>
                  <a:rPr lang="tr-TR" sz="14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Ülke Politikaları</a:t>
                </a:r>
                <a:endParaRPr sz="1400" b="1" i="0" u="none" strike="noStrike" cap="none" dirty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33" name="Google Shape;133;p2"/>
            <p:cNvGrpSpPr/>
            <p:nvPr/>
          </p:nvGrpSpPr>
          <p:grpSpPr>
            <a:xfrm>
              <a:off x="6503031" y="2270696"/>
              <a:ext cx="1357915" cy="978722"/>
              <a:chOff x="3000979" y="-37749"/>
              <a:chExt cx="2576779" cy="1877521"/>
            </a:xfrm>
          </p:grpSpPr>
          <p:sp>
            <p:nvSpPr>
              <p:cNvPr id="134" name="Google Shape;134;p2"/>
              <p:cNvSpPr/>
              <p:nvPr/>
            </p:nvSpPr>
            <p:spPr>
              <a:xfrm>
                <a:off x="3000979" y="-37749"/>
                <a:ext cx="2576779" cy="1877521"/>
              </a:xfrm>
              <a:prstGeom prst="hexagon">
                <a:avLst>
                  <a:gd name="adj" fmla="val 28572"/>
                  <a:gd name="vf" fmla="val 115470"/>
                </a:avLst>
              </a:prstGeom>
              <a:solidFill>
                <a:srgbClr val="6F9B97"/>
              </a:solidFill>
              <a:ln w="53975" cap="flat" cmpd="dbl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438205" y="304157"/>
                <a:ext cx="1723704" cy="1313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9200" tIns="29200" rIns="29200" bIns="29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orbel"/>
                  <a:buNone/>
                </a:pPr>
                <a:r>
                  <a:rPr lang="tr-TR" sz="12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Mesleki Gelişim</a:t>
                </a:r>
                <a:endParaRPr sz="1200" b="1" i="0" u="none" strike="noStrike" cap="none" dirty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36" name="Google Shape;136;p2"/>
            <p:cNvGrpSpPr/>
            <p:nvPr/>
          </p:nvGrpSpPr>
          <p:grpSpPr>
            <a:xfrm>
              <a:off x="2673681" y="2891794"/>
              <a:ext cx="1280954" cy="959044"/>
              <a:chOff x="3088680" y="1237"/>
              <a:chExt cx="2126277" cy="1839772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3088680" y="1237"/>
                <a:ext cx="2126277" cy="1839772"/>
              </a:xfrm>
              <a:prstGeom prst="hexagon">
                <a:avLst>
                  <a:gd name="adj" fmla="val 28572"/>
                  <a:gd name="vf" fmla="val 115470"/>
                </a:avLst>
              </a:prstGeom>
              <a:solidFill>
                <a:srgbClr val="5C7237"/>
              </a:solidFill>
              <a:ln w="53975" cap="flat" cmpd="dbl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3437285" y="305392"/>
                <a:ext cx="1530834" cy="1310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9200" tIns="29200" rIns="29200" bIns="29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orbel"/>
                  <a:buNone/>
                </a:pPr>
                <a:r>
                  <a:rPr lang="tr-TR" sz="14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Öz Yeterlik</a:t>
                </a:r>
                <a:endParaRPr sz="1400" b="1" i="0" u="none" strike="noStrike" cap="none" dirty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140" name="Google Shape;140;p2"/>
            <p:cNvSpPr/>
            <p:nvPr/>
          </p:nvSpPr>
          <p:spPr>
            <a:xfrm>
              <a:off x="4494214" y="5093785"/>
              <a:ext cx="233403" cy="29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999289" y="4962023"/>
              <a:ext cx="2334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36354" y="1750910"/>
              <a:ext cx="2959761" cy="3724031"/>
            </a:xfrm>
            <a:custGeom>
              <a:avLst/>
              <a:gdLst/>
              <a:ahLst/>
              <a:cxnLst/>
              <a:rect l="l" t="t" r="r" b="b"/>
              <a:pathLst>
                <a:path w="3603009" h="4585648" extrusionOk="0">
                  <a:moveTo>
                    <a:pt x="81887" y="27296"/>
                  </a:moveTo>
                  <a:lnTo>
                    <a:pt x="1978925" y="0"/>
                  </a:lnTo>
                  <a:lnTo>
                    <a:pt x="2797791" y="709684"/>
                  </a:lnTo>
                  <a:lnTo>
                    <a:pt x="3138985" y="818866"/>
                  </a:lnTo>
                  <a:lnTo>
                    <a:pt x="3521123" y="1364776"/>
                  </a:lnTo>
                  <a:lnTo>
                    <a:pt x="3043451" y="2210937"/>
                  </a:lnTo>
                  <a:lnTo>
                    <a:pt x="3138985" y="2279176"/>
                  </a:lnTo>
                  <a:lnTo>
                    <a:pt x="3603009" y="2961564"/>
                  </a:lnTo>
                  <a:lnTo>
                    <a:pt x="2483893" y="4585648"/>
                  </a:lnTo>
                  <a:lnTo>
                    <a:pt x="1037230" y="4435522"/>
                  </a:lnTo>
                  <a:lnTo>
                    <a:pt x="0" y="3316406"/>
                  </a:lnTo>
                  <a:lnTo>
                    <a:pt x="81887" y="2729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" name="Google Shape;143;p2"/>
            <p:cNvGrpSpPr/>
            <p:nvPr/>
          </p:nvGrpSpPr>
          <p:grpSpPr>
            <a:xfrm>
              <a:off x="5045769" y="2700287"/>
              <a:ext cx="1537928" cy="1345756"/>
              <a:chOff x="255558" y="-640829"/>
              <a:chExt cx="5077167" cy="4825370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255558" y="-330545"/>
                <a:ext cx="5077167" cy="4515086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C3986D"/>
              </a:solidFill>
              <a:ln w="53975" cap="flat" cmpd="dbl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55558" y="-640829"/>
                <a:ext cx="5077167" cy="4806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0300" tIns="20300" rIns="20300" bIns="203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63203"/>
                  </a:buClr>
                  <a:buSzPts val="1800"/>
                  <a:buFont typeface="Corbel"/>
                  <a:buNone/>
                </a:pPr>
                <a:r>
                  <a:rPr lang="tr-TR" sz="1800" b="1" i="0" u="none" strike="noStrike" cap="none" dirty="0">
                    <a:solidFill>
                      <a:srgbClr val="863203"/>
                    </a:solidFill>
                    <a:latin typeface="Corbel"/>
                    <a:ea typeface="Corbel"/>
                    <a:cs typeface="Corbel"/>
                    <a:sym typeface="Corbel"/>
                  </a:rPr>
                  <a:t>Teknoloji Entegrasyon</a:t>
                </a:r>
                <a:endParaRPr sz="1800" b="1" i="0" u="none" strike="noStrike" cap="none" dirty="0">
                  <a:solidFill>
                    <a:srgbClr val="863203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2581927" y="1737998"/>
              <a:ext cx="1280954" cy="959044"/>
              <a:chOff x="3088680" y="1237"/>
              <a:chExt cx="2126277" cy="1839772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088680" y="1237"/>
                <a:ext cx="2126277" cy="1839772"/>
              </a:xfrm>
              <a:prstGeom prst="hexagon">
                <a:avLst>
                  <a:gd name="adj" fmla="val 28572"/>
                  <a:gd name="vf" fmla="val 115470"/>
                </a:avLst>
              </a:prstGeom>
              <a:solidFill>
                <a:schemeClr val="accent2"/>
              </a:solidFill>
              <a:ln w="53975" cap="flat" cmpd="dbl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437285" y="305392"/>
                <a:ext cx="1530834" cy="1310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9200" tIns="29200" rIns="29200" bIns="292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orbel"/>
                  <a:buNone/>
                </a:pPr>
                <a:r>
                  <a:rPr lang="tr-TR" sz="1400" b="1" i="0" u="none" strike="noStrike" cap="none" dirty="0">
                    <a:solidFill>
                      <a:srgbClr val="FFFFFF"/>
                    </a:solidFill>
                    <a:latin typeface="Corbel"/>
                    <a:ea typeface="Corbel"/>
                    <a:cs typeface="Corbel"/>
                    <a:sym typeface="Corbel"/>
                  </a:rPr>
                  <a:t>İnanç</a:t>
                </a:r>
                <a:endParaRPr sz="1400" b="1" i="0" u="none" strike="noStrike" cap="none" dirty="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sp>
        <p:nvSpPr>
          <p:cNvPr id="58" name="Google Shape;198;p3">
            <a:extLst>
              <a:ext uri="{FF2B5EF4-FFF2-40B4-BE49-F238E27FC236}">
                <a16:creationId xmlns:a16="http://schemas.microsoft.com/office/drawing/2014/main" xmlns="" id="{E4765D7E-5D3E-4E97-8B89-0D12341055F6}"/>
              </a:ext>
            </a:extLst>
          </p:cNvPr>
          <p:cNvSpPr/>
          <p:nvPr/>
        </p:nvSpPr>
        <p:spPr>
          <a:xfrm>
            <a:off x="5026439" y="1319132"/>
            <a:ext cx="2049635" cy="97010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BC6A3"/>
          </a:solidFill>
          <a:ln w="19050" cap="flat" cmpd="sng">
            <a:solidFill>
              <a:srgbClr val="3A2C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dirty="0">
                <a:solidFill>
                  <a:srgbClr val="636137"/>
                </a:solidFill>
                <a:latin typeface="Corbel"/>
                <a:ea typeface="Corbel"/>
                <a:cs typeface="Corbel"/>
                <a:sym typeface="Corbel"/>
              </a:rPr>
              <a:t>Teknoloji</a:t>
            </a:r>
            <a:endParaRPr sz="1800" b="1" i="0" u="none" strike="noStrike" cap="none" dirty="0">
              <a:solidFill>
                <a:srgbClr val="63613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9" name="Google Shape;198;p3">
            <a:extLst>
              <a:ext uri="{FF2B5EF4-FFF2-40B4-BE49-F238E27FC236}">
                <a16:creationId xmlns:a16="http://schemas.microsoft.com/office/drawing/2014/main" xmlns="" id="{EE11429B-5D5D-45BB-ABD4-7D387C5CB3D1}"/>
              </a:ext>
            </a:extLst>
          </p:cNvPr>
          <p:cNvSpPr/>
          <p:nvPr/>
        </p:nvSpPr>
        <p:spPr>
          <a:xfrm>
            <a:off x="5093416" y="4414876"/>
            <a:ext cx="2049635" cy="97010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EBC6A3"/>
          </a:solidFill>
          <a:ln w="19050" cap="flat" cmpd="sng">
            <a:solidFill>
              <a:srgbClr val="3A2C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dirty="0">
                <a:solidFill>
                  <a:srgbClr val="636137"/>
                </a:solidFill>
                <a:latin typeface="Corbel"/>
                <a:ea typeface="Corbel"/>
                <a:cs typeface="Corbel"/>
                <a:sym typeface="Corbel"/>
              </a:rPr>
              <a:t>Teknoloji</a:t>
            </a:r>
            <a:endParaRPr sz="1800" b="1" i="0" u="none" strike="noStrike" cap="none" dirty="0">
              <a:solidFill>
                <a:srgbClr val="63613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"/>
          <p:cNvSpPr/>
          <p:nvPr/>
        </p:nvSpPr>
        <p:spPr>
          <a:xfrm>
            <a:off x="1469036" y="2143593"/>
            <a:ext cx="9225197" cy="3147935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dirty="0"/>
              <a:t>İki Temel Bakış Açısı</a:t>
            </a:r>
            <a:endParaRPr dirty="0"/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55" y="1770756"/>
            <a:ext cx="10906689" cy="1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2806860" y="2382759"/>
            <a:ext cx="970661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tr-TR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7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2806859" y="3851056"/>
            <a:ext cx="970662" cy="9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tr-TR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7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3927423" y="4045929"/>
            <a:ext cx="6766810" cy="7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tr-TR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tr-TR" sz="3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nstrümentalizm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3927423" y="2577632"/>
            <a:ext cx="6766810" cy="7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tr-T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Determinizm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6"/>
          <p:cNvCxnSpPr/>
          <p:nvPr/>
        </p:nvCxnSpPr>
        <p:spPr>
          <a:xfrm>
            <a:off x="4107305" y="3177915"/>
            <a:ext cx="3072984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  <p:cxnSp>
        <p:nvCxnSpPr>
          <p:cNvPr id="238" name="Google Shape;238;p6"/>
          <p:cNvCxnSpPr/>
          <p:nvPr/>
        </p:nvCxnSpPr>
        <p:spPr>
          <a:xfrm>
            <a:off x="4107305" y="4634462"/>
            <a:ext cx="3072984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/>
          <p:nvPr/>
        </p:nvSpPr>
        <p:spPr>
          <a:xfrm>
            <a:off x="580885" y="1690688"/>
            <a:ext cx="10912786" cy="4020564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tr-TR" dirty="0"/>
              <a:t>Determinizm X </a:t>
            </a:r>
            <a:r>
              <a:rPr lang="tr-TR" dirty="0" err="1"/>
              <a:t>Enstrümentalizm</a:t>
            </a:r>
            <a:r>
              <a:rPr lang="tr-TR" dirty="0"/>
              <a:t/>
            </a:r>
            <a:br>
              <a:rPr lang="tr-TR" dirty="0"/>
            </a:br>
            <a:endParaRPr dirty="0"/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884" y="1335606"/>
            <a:ext cx="10912786" cy="1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/>
          <p:nvPr/>
        </p:nvSpPr>
        <p:spPr>
          <a:xfrm>
            <a:off x="1034321" y="2188561"/>
            <a:ext cx="4347148" cy="98935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Determinizm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1034321" y="3959903"/>
            <a:ext cx="4347148" cy="98935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Enstrümentalizm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5546360" y="2188561"/>
            <a:ext cx="5807439" cy="105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lang="tr-TR" sz="2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Değişimin nedeni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</a:pPr>
            <a:r>
              <a:rPr lang="tr-TR" sz="36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Teknoloji</a:t>
            </a:r>
            <a:r>
              <a:rPr lang="tr-TR" sz="36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5686231" y="3893090"/>
            <a:ext cx="5807439" cy="105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tr-TR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Değişimin nedeni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tr-TR" sz="4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Sosyal koşullar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tr-TR" sz="4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Bireylerin hedeflerindeki değişim </a:t>
            </a:r>
            <a:r>
              <a:rPr lang="tr-TR" sz="4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6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/>
          <p:nvPr/>
        </p:nvSpPr>
        <p:spPr>
          <a:xfrm>
            <a:off x="6495294" y="1945012"/>
            <a:ext cx="5308949" cy="3061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644577" y="2075709"/>
            <a:ext cx="5308949" cy="28233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 txBox="1">
            <a:spLocks noGrp="1"/>
          </p:cNvSpPr>
          <p:nvPr>
            <p:ph type="title"/>
          </p:nvPr>
        </p:nvSpPr>
        <p:spPr>
          <a:xfrm>
            <a:off x="838200" y="869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>Determinizm</a:t>
            </a:r>
            <a:br>
              <a:rPr lang="tr-TR" dirty="0"/>
            </a:br>
            <a:endParaRPr dirty="0"/>
          </a:p>
        </p:txBody>
      </p:sp>
      <p:sp>
        <p:nvSpPr>
          <p:cNvPr id="257" name="Google Shape;257;p8"/>
          <p:cNvSpPr txBox="1">
            <a:spLocks noGrp="1"/>
          </p:cNvSpPr>
          <p:nvPr>
            <p:ph type="body" idx="2"/>
          </p:nvPr>
        </p:nvSpPr>
        <p:spPr>
          <a:xfrm>
            <a:off x="644577" y="2214310"/>
            <a:ext cx="5308949" cy="194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Teknolojinin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tr-T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dirty="0"/>
              <a:t> insanlık açısından olumlu, geliştirici olacağına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tr-T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dirty="0"/>
              <a:t>Refaha ulaşma konusunda öncülük edeceğine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tr-T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dirty="0"/>
              <a:t>insanlığın kurtuluşunu sağlayacağına </a:t>
            </a:r>
            <a:endParaRPr dirty="0"/>
          </a:p>
        </p:txBody>
      </p:sp>
      <p:pic>
        <p:nvPicPr>
          <p:cNvPr id="258" name="Google Shape;258;p8" descr="Melek yüz ana hatları ana h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441" y="37787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8" descr="Düz Dolgulu Üzgün Yüz düz dolguy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5134" y="390614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548" y="1033429"/>
            <a:ext cx="10912786" cy="1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1858780" y="1742244"/>
            <a:ext cx="2743200" cy="4402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İyimserler</a:t>
            </a:r>
            <a:endParaRPr sz="28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7709497" y="1742244"/>
            <a:ext cx="2743200" cy="4402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Kötümserler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6646456" y="2337160"/>
            <a:ext cx="5157787" cy="1823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r-T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tr-T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eknolojinin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tr-TR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r-T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insanlığa ahlaki, zihinsel ve fiziksel olarak zarar verdiğine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tr-TR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r-T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etik olarak çöküş ve insanlığın yok oluşuna neden olacağına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tr-TR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A807F96F-EE8B-4A26-AAAF-74ED9C367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611" y="4962426"/>
            <a:ext cx="2322777" cy="64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 </a:t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948936" y="1690688"/>
            <a:ext cx="4330103" cy="3061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Gerçeğin önemini yitirdiği hakikat sonrası (</a:t>
            </a:r>
            <a:r>
              <a:rPr lang="tr-T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posttruth</a:t>
            </a:r>
            <a:r>
              <a:rPr lang="tr-T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olarak adlandırılan bu dönem için, kötümser deterministlerin   doğrulandığı gibi bir izlenim oluşsa da, </a:t>
            </a:r>
          </a:p>
        </p:txBody>
      </p:sp>
      <p:pic>
        <p:nvPicPr>
          <p:cNvPr id="271" name="Google Shape;271;p9" descr="Düz Dolgulu Üzgün Yüz düz dolguy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6699" y="3866836"/>
            <a:ext cx="826139" cy="82613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/>
          <p:nvPr/>
        </p:nvSpPr>
        <p:spPr>
          <a:xfrm>
            <a:off x="1775473" y="1440215"/>
            <a:ext cx="2743200" cy="4402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Kötümserler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6783433" y="779489"/>
            <a:ext cx="4983846" cy="4991724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eğitim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alanında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çalışmaya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devam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edebilmenin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enstrümantalist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perspektifi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gerekli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kıldığı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ileri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sürülebilir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</a:p>
        </p:txBody>
      </p:sp>
      <p:sp>
        <p:nvSpPr>
          <p:cNvPr id="274" name="Google Shape;274;p9"/>
          <p:cNvSpPr/>
          <p:nvPr/>
        </p:nvSpPr>
        <p:spPr>
          <a:xfrm rot="-5400000">
            <a:off x="3547704" y="2510825"/>
            <a:ext cx="4991724" cy="1529051"/>
          </a:xfrm>
          <a:prstGeom prst="triangle">
            <a:avLst>
              <a:gd name="adj" fmla="val 50000"/>
            </a:avLst>
          </a:prstGeom>
          <a:solidFill>
            <a:srgbClr val="D5DBE5">
              <a:alpha val="4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/>
          <p:nvPr/>
        </p:nvSpPr>
        <p:spPr>
          <a:xfrm>
            <a:off x="1052613" y="794067"/>
            <a:ext cx="6715593" cy="4946130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>
            <a:spLocks noGrp="1"/>
          </p:cNvSpPr>
          <p:nvPr>
            <p:ph type="body" idx="1"/>
          </p:nvPr>
        </p:nvSpPr>
        <p:spPr>
          <a:xfrm>
            <a:off x="1519104" y="794067"/>
            <a:ext cx="50264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tr-TR" sz="4000" b="1" dirty="0">
                <a:solidFill>
                  <a:schemeClr val="lt1"/>
                </a:solidFill>
              </a:rPr>
              <a:t>Eğitim denildiğinde ne anlıyoruz? </a:t>
            </a:r>
            <a:endParaRPr sz="4000" b="1" dirty="0">
              <a:solidFill>
                <a:schemeClr val="lt1"/>
              </a:solidFill>
            </a:endParaRPr>
          </a:p>
        </p:txBody>
      </p:sp>
      <p:pic>
        <p:nvPicPr>
          <p:cNvPr id="281" name="Google Shape;28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894" y="794067"/>
            <a:ext cx="4423794" cy="494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1266</Words>
  <Application>Microsoft Office PowerPoint</Application>
  <PresentationFormat>Geniş ekran</PresentationFormat>
  <Paragraphs>247</Paragraphs>
  <Slides>34</Slides>
  <Notes>32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34</vt:i4>
      </vt:variant>
    </vt:vector>
  </HeadingPairs>
  <TitlesOfParts>
    <vt:vector size="43" baseType="lpstr">
      <vt:lpstr>Arial</vt:lpstr>
      <vt:lpstr>Noto Sans Symbols</vt:lpstr>
      <vt:lpstr>Calibri Light</vt:lpstr>
      <vt:lpstr>Constantia</vt:lpstr>
      <vt:lpstr>Corbel</vt:lpstr>
      <vt:lpstr>Calibri</vt:lpstr>
      <vt:lpstr>Times New Roman</vt:lpstr>
      <vt:lpstr>Office Teması</vt:lpstr>
      <vt:lpstr>1_Office Teması</vt:lpstr>
      <vt:lpstr>Eğitim - Teknoloji İlişkisinde Değişim Gereksinimi ve Duygular</vt:lpstr>
      <vt:lpstr>PowerPoint Sunusu</vt:lpstr>
      <vt:lpstr>PowerPoint Sunusu</vt:lpstr>
      <vt:lpstr>Teknoloji Entegrasyon</vt:lpstr>
      <vt:lpstr>İki Temel Bakış Açısı</vt:lpstr>
      <vt:lpstr>Determinizm X Enstrümentalizm </vt:lpstr>
      <vt:lpstr> Determinizm </vt:lpstr>
      <vt:lpstr> </vt:lpstr>
      <vt:lpstr>PowerPoint Sunusu</vt:lpstr>
      <vt:lpstr>PowerPoint Sunusu</vt:lpstr>
      <vt:lpstr>Eğitim ve Teknoloji</vt:lpstr>
      <vt:lpstr>Eğitim ve Teknoloji: Eğitim</vt:lpstr>
      <vt:lpstr>PowerPoint Sunusu</vt:lpstr>
      <vt:lpstr>Eğitim ve Teknoloji İlişkisi: Birey </vt:lpstr>
      <vt:lpstr>Eğitim ve Teknoloji İlişkisi:   Duygular</vt:lpstr>
      <vt:lpstr>Duygular ve Öğrenciler</vt:lpstr>
      <vt:lpstr>Duygu ve Öğrenciler</vt:lpstr>
      <vt:lpstr>Duygular ve Öğretmenler</vt:lpstr>
      <vt:lpstr>Duygular ve Öğretmenler</vt:lpstr>
      <vt:lpstr>Eğitim ve Teknoloji: Teknoloji  </vt:lpstr>
      <vt:lpstr>Eğitim ve Teknoloji: Robotikler </vt:lpstr>
      <vt:lpstr>Eğitim ve Teknoloji İlişkisi </vt:lpstr>
      <vt:lpstr>ANCAK,  </vt:lpstr>
      <vt:lpstr>DUYGU UYANDIRMAK</vt:lpstr>
      <vt:lpstr>PowerPoint Sunusu</vt:lpstr>
      <vt:lpstr>PowerPoint Sunusu</vt:lpstr>
      <vt:lpstr>   </vt:lpstr>
      <vt:lpstr>Eğitim-Teknoloji İlişkisi ve Yenileşme</vt:lpstr>
      <vt:lpstr>Politikalar</vt:lpstr>
      <vt:lpstr>PowerPoint Sunusu</vt:lpstr>
      <vt:lpstr>Bilgi ile nasıl ilişki kuruyoruz</vt:lpstr>
      <vt:lpstr>Bilgi ve Birey</vt:lpstr>
      <vt:lpstr>Bilgi ve Birey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Education, Technology,  &amp; Emotions</dc:title>
  <dc:creator>Arbil.lab09</dc:creator>
  <cp:lastModifiedBy>Windows Kullanıcısı</cp:lastModifiedBy>
  <cp:revision>23</cp:revision>
  <dcterms:created xsi:type="dcterms:W3CDTF">2022-01-03T08:48:45Z</dcterms:created>
  <dcterms:modified xsi:type="dcterms:W3CDTF">2022-02-23T08:59:38Z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2022-02-20T19:31:21Z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3dec8707-46b9-4e96-9677-46763afe3622</vt:lpwstr>
  </property>
  <property fmtid="{D5CDD505-2E9C-101B-9397-08002B2CF9AE}" pid="8" name="MSIP_Label_ea60d57e-af5b-4752-ac57-3e4f28ca11dc_ContentBits">
    <vt:lpwstr>0</vt:lpwstr>
  </property>
</Properties>
</file>