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79" r:id="rId3"/>
    <p:sldId id="280" r:id="rId4"/>
    <p:sldId id="281" r:id="rId5"/>
    <p:sldId id="265" r:id="rId6"/>
    <p:sldId id="382" r:id="rId7"/>
    <p:sldId id="376" r:id="rId8"/>
    <p:sldId id="283" r:id="rId9"/>
    <p:sldId id="263" r:id="rId10"/>
    <p:sldId id="386" r:id="rId11"/>
    <p:sldId id="261" r:id="rId12"/>
    <p:sldId id="262" r:id="rId13"/>
    <p:sldId id="384" r:id="rId14"/>
    <p:sldId id="379" r:id="rId15"/>
    <p:sldId id="381" r:id="rId16"/>
    <p:sldId id="264" r:id="rId17"/>
    <p:sldId id="284" r:id="rId18"/>
    <p:sldId id="380" r:id="rId19"/>
    <p:sldId id="385" r:id="rId20"/>
    <p:sldId id="377" r:id="rId21"/>
    <p:sldId id="278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677" autoAdjust="0"/>
  </p:normalViewPr>
  <p:slideViewPr>
    <p:cSldViewPr snapToGrid="0">
      <p:cViewPr varScale="1">
        <p:scale>
          <a:sx n="55" d="100"/>
          <a:sy n="55" d="100"/>
        </p:scale>
        <p:origin x="16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9D15-52B7-4C0C-9AC9-7B995E3D3E22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F341-1C37-4D53-ADBD-12A0CA1DA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92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442aa8639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0442aa8639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447bc944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0447bc944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447bc944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0447bc944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09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447bc944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447bc944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should the order be? Can we hold the next meeting in Italy or Portugal? Now I want students to be involved too. Say </a:t>
            </a:r>
            <a:r>
              <a:rPr lang="en-US" dirty="0" err="1"/>
              <a:t>what?What</a:t>
            </a:r>
            <a:r>
              <a:rPr lang="en-US" dirty="0"/>
              <a:t> should be plan B if we can't bring the students?</a:t>
            </a:r>
            <a:endParaRPr lang="tr-T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/>
              <a:t>What</a:t>
            </a:r>
            <a:r>
              <a:rPr lang="tr-TR" dirty="0"/>
              <a:t> do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think</a:t>
            </a:r>
            <a:r>
              <a:rPr lang="tr-TR" dirty="0"/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Ecer, 2018: Robotiklerin öğretmenlerce kabulü</a:t>
            </a:r>
          </a:p>
          <a:p>
            <a:r>
              <a:rPr lang="tr-TR" dirty="0" err="1"/>
              <a:t>Etku</a:t>
            </a:r>
            <a:r>
              <a:rPr lang="tr-TR" dirty="0"/>
              <a:t> 2021: Duygu  teknoloji sistematik haritalama</a:t>
            </a:r>
          </a:p>
          <a:p>
            <a:r>
              <a:rPr lang="tr-TR" dirty="0" err="1"/>
              <a:t>Aera</a:t>
            </a:r>
            <a:r>
              <a:rPr lang="tr-TR" dirty="0"/>
              <a:t> 2021: Duygu – çevrimiçi öğrenme –sistematik </a:t>
            </a:r>
            <a:r>
              <a:rPr lang="tr-TR" dirty="0" err="1"/>
              <a:t>review</a:t>
            </a:r>
            <a:endParaRPr lang="tr-T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Interactive Learning </a:t>
            </a:r>
            <a:r>
              <a:rPr lang="tr-TR" sz="12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Environments</a:t>
            </a:r>
            <a:r>
              <a:rPr lang="tr-TR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: </a:t>
            </a:r>
            <a:r>
              <a:rPr lang="tr-TR" sz="1200" b="1" dirty="0">
                <a:latin typeface="Calibri" panose="020F0502020204030204" pitchFamily="34" charset="0"/>
                <a:cs typeface="Calibri" panose="020F0502020204030204" pitchFamily="34" charset="0"/>
              </a:rPr>
              <a:t>Robotik sistematik </a:t>
            </a:r>
            <a:r>
              <a:rPr lang="tr-T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rewiev</a:t>
            </a:r>
            <a:r>
              <a:rPr lang="tr-TR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/>
          </a:p>
          <a:p>
            <a:r>
              <a:rPr lang="tr-TR" dirty="0" err="1"/>
              <a:t>Inted</a:t>
            </a:r>
            <a:r>
              <a:rPr lang="tr-TR" dirty="0"/>
              <a:t> 2022: Duygu- çevrimiçi öğrenme ve özel yetenekli öğrenciler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91083-E5F4-4413-934F-9AF3EF7546F2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88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447bc944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447bc944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353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447bc944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447bc9443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36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447bc944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447bc944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447bc944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447bc944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13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Each partner school will :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form a project team of volunteer teachers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encourage teachers and students to participate in the project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come together to determine the lessons and topics that robotics will be used as learning tools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prepare the school timetable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organize a competition at the school for the logo of the project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regularly report the activities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prepare documents for dissemination activities (brochures, flyers, etc.) and share in e-twinning and on the project website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be responsible for the project website to remain active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will take part in the dissemination activities of the project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F341-1C37-4D53-ADBD-12A0CA1DAA3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77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447bc944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0447bc944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447bc944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10447bc944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126B6-FA43-4FF1-AE0A-90D3B8915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00099C9-CC50-4ED4-A325-F12D55FF6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A32251-CAF0-4519-B4DA-AF82B74F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D564C5-24A7-456C-9025-0E22E605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E937A3-FFF8-4F5E-AE65-5EF8CC6D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54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D1853E-9694-4D60-B0F3-801FCF4F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07853A-1715-4624-9692-29A3C8D76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A72FDE-D1BD-4AF8-8EC5-1218D26E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464C80-0277-43FF-8561-33B1BE0C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36849E-D965-4419-9DCF-04868162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66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EA316DD-2D52-403A-9596-DA14DDA2F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AD28933-2C32-42E2-BE8D-75C00BF66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9FE8E1-8D02-4E8B-933D-9A7FD62C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507E60-44AC-49DE-BFFD-7780D028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D4016A-0E45-4AFE-9468-A8CFEAEA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07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EDE14C-FD69-4DB2-A363-A37D2183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C97F01-6462-421F-974B-93F7F38C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327626-5F39-45E2-B277-F3A1F30D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B47AB6-C7D4-41E2-90F1-EAFB6F0C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68D2E9-0A75-41E0-AE83-8C446F09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04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90B428-0BB4-4CFB-89DC-5493D90F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F366AA-D02F-486E-9237-287CAC074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8BDE2-F057-4819-A8E1-8B6D7839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59B3C9-A8B6-490C-859D-9264E232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D7419C-82C3-4953-BA67-577D17F4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B13AF2-E392-49BC-A2B0-350BEC2D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A08DAF-0EC8-472B-AE98-02C0B9B8C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23BD426-F51D-4CFB-A645-362181CD2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4D27D4-B203-4F23-970C-7E5BE53E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E777C5-E6BD-47E6-B6F8-A7F9354E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9D248F-2CA7-40A9-9325-94AAA520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8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1F7691-CC5A-4D80-A89F-BD0C02C9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B0AB71-3E9F-4A58-9314-4DE05CDAA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727543-6A10-4757-8737-85497B19E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F72E14-7255-4F9C-93F2-5D01289EE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2E824E4-E6D1-4B21-9BAC-F99DDE840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14B950D-DF6A-494D-8CD4-9DF00EA7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56EBFEF-235D-4155-9BFC-D3796E24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5756BA2-CC6D-4887-BA74-BAB7ED25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2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80CB23-0F98-40DF-964F-188EFA2D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03A84FC-5AEA-475D-B5AD-BDBF1CAE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98EF9E1-0804-4B19-BDA9-A5E1A3D6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CA592DC-6868-44F6-A873-392E1D81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83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A56AFC4-6F06-4B9E-B80B-F1AC07CA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A1CD4D-0F03-495C-995B-0361007C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BDB9919-6D59-4240-B08B-31ADD7D4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9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23094D-E803-4B43-A628-9FC7EC06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B19DC5-D88B-4C86-89A1-0478097A7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F4BE8F7-ADD6-48E0-80B1-B81AFF747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91A0B02-F9B0-44CC-9539-6397B331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78ECF3C-58A3-427E-A949-709C3158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38EF5F-C1EA-4D55-940C-525DEED9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4D5176-9034-431C-AC32-81DE4A4B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313C192-96CC-4436-B70D-A65EE821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74FC2FB-5516-49EA-A5B5-3A1AA057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039FFD-67E3-4659-9F21-41E48BA3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5C819-846D-462D-BBE3-A167C1A7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305A36-3B3C-4C3E-9FC5-463D6A1C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98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B13946C-A9F9-49A2-B65F-55DCD495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E17DBC-9FBF-41DC-9126-3FC2D04F9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7374D8-27A3-408E-8A23-B0975FBD9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79BE-F907-4789-9B06-275EBA1E7E37}" type="datetimeFigureOut">
              <a:rPr lang="tr-TR" smtClean="0"/>
              <a:t>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33219A-2664-48A3-AC2F-FD3B462B1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3B7DBB-8F61-455D-A0E1-3F52D2E14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FABCC-F770-46AC-B163-6C19E4420A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88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ERASMUS%20AKISI/KA201TimeTable-EN_YEN&#304;.xlsx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t="284" r="1"/>
          <a:stretch/>
        </p:blipFill>
        <p:spPr>
          <a:xfrm>
            <a:off x="182649" y="-126862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5120640" y="805813"/>
            <a:ext cx="5547360" cy="4992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tr-TR" sz="5200" b="1" dirty="0">
                <a:solidFill>
                  <a:schemeClr val="lt1"/>
                </a:solidFill>
              </a:rPr>
              <a:t>HOŞGELDİNİZ</a:t>
            </a:r>
            <a:br>
              <a:rPr lang="tr-TR" sz="5200" b="1" dirty="0">
                <a:solidFill>
                  <a:schemeClr val="lt1"/>
                </a:solidFill>
              </a:rPr>
            </a:br>
            <a:r>
              <a:rPr lang="tr-TR" sz="5200" b="1" dirty="0">
                <a:solidFill>
                  <a:schemeClr val="lt1"/>
                </a:solidFill>
              </a:rPr>
              <a:t>BINE ATI VENIT</a:t>
            </a:r>
            <a:br>
              <a:rPr lang="tr-TR" sz="5200" b="1" dirty="0">
                <a:solidFill>
                  <a:schemeClr val="lt1"/>
                </a:solidFill>
              </a:rPr>
            </a:br>
            <a:r>
              <a:rPr lang="tr-TR" sz="5200" b="1" dirty="0">
                <a:solidFill>
                  <a:schemeClr val="lt1"/>
                </a:solidFill>
              </a:rPr>
              <a:t>BENVENUTA</a:t>
            </a:r>
            <a:br>
              <a:rPr lang="tr-TR" sz="5200" b="1" dirty="0">
                <a:solidFill>
                  <a:schemeClr val="lt1"/>
                </a:solidFill>
              </a:rPr>
            </a:br>
            <a:r>
              <a:rPr lang="tr-TR" sz="5200" b="1" dirty="0">
                <a:solidFill>
                  <a:schemeClr val="lt1"/>
                </a:solidFill>
              </a:rPr>
              <a:t>BEM VINDA</a:t>
            </a:r>
            <a:br>
              <a:rPr lang="tr-TR" sz="5200" b="1" dirty="0">
                <a:solidFill>
                  <a:schemeClr val="lt1"/>
                </a:solidFill>
              </a:rPr>
            </a:br>
            <a:r>
              <a:rPr lang="tr-TR" sz="5200" b="1" dirty="0">
                <a:solidFill>
                  <a:schemeClr val="lt1"/>
                </a:solidFill>
              </a:rPr>
              <a:t>SVEIKI</a:t>
            </a:r>
            <a:br>
              <a:rPr lang="tr-TR" sz="5200" b="1" dirty="0">
                <a:solidFill>
                  <a:schemeClr val="lt1"/>
                </a:solidFill>
              </a:rPr>
            </a:br>
            <a:r>
              <a:rPr lang="tr-TR" sz="5200" b="1" dirty="0">
                <a:solidFill>
                  <a:schemeClr val="lt1"/>
                </a:solidFill>
              </a:rPr>
              <a:t>WELKOM</a:t>
            </a:r>
            <a:br>
              <a:rPr lang="tr-TR" sz="5200" b="1" dirty="0">
                <a:solidFill>
                  <a:schemeClr val="lt1"/>
                </a:solidFill>
              </a:rPr>
            </a:br>
            <a:r>
              <a:rPr lang="tr-TR" sz="7300" b="1" dirty="0">
                <a:solidFill>
                  <a:schemeClr val="bg1"/>
                </a:solidFill>
              </a:rPr>
              <a:t>WELCOME</a:t>
            </a:r>
            <a:br>
              <a:rPr lang="tr-TR" sz="5200" b="1" dirty="0">
                <a:solidFill>
                  <a:schemeClr val="lt1"/>
                </a:solidFill>
              </a:rPr>
            </a:br>
            <a:endParaRPr sz="5200" dirty="0">
              <a:solidFill>
                <a:srgbClr val="FFFFFF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4933741" y="5798453"/>
            <a:ext cx="5576836" cy="8260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tr-TR" b="1" dirty="0">
                <a:solidFill>
                  <a:srgbClr val="FFFFFF"/>
                </a:solidFill>
              </a:rPr>
              <a:t>10</a:t>
            </a:r>
            <a:r>
              <a:rPr lang="tr-TR" b="1" baseline="30000" dirty="0">
                <a:solidFill>
                  <a:srgbClr val="FFFFFF"/>
                </a:solidFill>
              </a:rPr>
              <a:t>TH</a:t>
            </a:r>
            <a:r>
              <a:rPr lang="tr-TR" b="1" dirty="0">
                <a:solidFill>
                  <a:srgbClr val="FFFFFF"/>
                </a:solidFill>
              </a:rPr>
              <a:t> – 14</a:t>
            </a:r>
            <a:r>
              <a:rPr lang="tr-TR" b="1" baseline="30000" dirty="0">
                <a:solidFill>
                  <a:srgbClr val="FFFFFF"/>
                </a:solidFill>
              </a:rPr>
              <a:t>TH </a:t>
            </a:r>
            <a:r>
              <a:rPr lang="tr-TR" b="1" dirty="0">
                <a:solidFill>
                  <a:srgbClr val="FFFFFF"/>
                </a:solidFill>
              </a:rPr>
              <a:t>JANUARY, İZMİR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89" name="Google Shape;89;p1" descr="Robot ana h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3343" y="2972004"/>
            <a:ext cx="4084674" cy="408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6B63A534-6833-421A-9A9E-E4696ED7E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" y="1664089"/>
            <a:ext cx="2669628" cy="2669628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8C7D9F5-E215-45E8-81F5-3E76A042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51" y="1664089"/>
            <a:ext cx="2385411" cy="238541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B0BD091-EFBB-4D22-A3D9-D63752075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15" y="1584812"/>
            <a:ext cx="2732007" cy="297967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43BD296-039B-400E-A071-E1FDAA5792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9"/>
          <a:stretch/>
        </p:blipFill>
        <p:spPr>
          <a:xfrm>
            <a:off x="8926517" y="1767335"/>
            <a:ext cx="2988392" cy="2385411"/>
          </a:xfrm>
          <a:prstGeom prst="rect">
            <a:avLst/>
          </a:prstGeom>
        </p:spPr>
      </p:pic>
      <p:sp>
        <p:nvSpPr>
          <p:cNvPr id="13" name="Google Shape;217;g10447bc9443_0_93">
            <a:extLst>
              <a:ext uri="{FF2B5EF4-FFF2-40B4-BE49-F238E27FC236}">
                <a16:creationId xmlns:a16="http://schemas.microsoft.com/office/drawing/2014/main" id="{B86C840F-638D-4926-BE44-1A60939B1FA5}"/>
              </a:ext>
            </a:extLst>
          </p:cNvPr>
          <p:cNvSpPr txBox="1">
            <a:spLocks/>
          </p:cNvSpPr>
          <p:nvPr/>
        </p:nvSpPr>
        <p:spPr>
          <a:xfrm>
            <a:off x="9476510" y="4564491"/>
            <a:ext cx="2227014" cy="99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Turkey</a:t>
            </a:r>
            <a:endParaRPr lang="tr-TR" dirty="0"/>
          </a:p>
        </p:txBody>
      </p:sp>
      <p:sp>
        <p:nvSpPr>
          <p:cNvPr id="14" name="Google Shape;217;g10447bc9443_0_93">
            <a:extLst>
              <a:ext uri="{FF2B5EF4-FFF2-40B4-BE49-F238E27FC236}">
                <a16:creationId xmlns:a16="http://schemas.microsoft.com/office/drawing/2014/main" id="{B4812A14-1F4A-4DE0-AA11-B48A82F52B9B}"/>
              </a:ext>
            </a:extLst>
          </p:cNvPr>
          <p:cNvSpPr txBox="1">
            <a:spLocks/>
          </p:cNvSpPr>
          <p:nvPr/>
        </p:nvSpPr>
        <p:spPr>
          <a:xfrm>
            <a:off x="2816608" y="4773238"/>
            <a:ext cx="2364991" cy="99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Portugal</a:t>
            </a:r>
            <a:endParaRPr lang="tr-TR" sz="5600" dirty="0"/>
          </a:p>
          <a:p>
            <a:pPr algn="ctr">
              <a:spcBef>
                <a:spcPts val="0"/>
              </a:spcBef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winner</a:t>
            </a:r>
            <a:endParaRPr lang="tr-TR" dirty="0"/>
          </a:p>
        </p:txBody>
      </p:sp>
      <p:sp>
        <p:nvSpPr>
          <p:cNvPr id="15" name="Google Shape;217;g10447bc9443_0_93">
            <a:extLst>
              <a:ext uri="{FF2B5EF4-FFF2-40B4-BE49-F238E27FC236}">
                <a16:creationId xmlns:a16="http://schemas.microsoft.com/office/drawing/2014/main" id="{EB94874F-593D-4AC8-9782-537F94654A57}"/>
              </a:ext>
            </a:extLst>
          </p:cNvPr>
          <p:cNvSpPr txBox="1">
            <a:spLocks/>
          </p:cNvSpPr>
          <p:nvPr/>
        </p:nvSpPr>
        <p:spPr>
          <a:xfrm>
            <a:off x="6363249" y="4682859"/>
            <a:ext cx="2227014" cy="763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Lithuania</a:t>
            </a:r>
            <a:endParaRPr lang="tr-TR" dirty="0"/>
          </a:p>
        </p:txBody>
      </p:sp>
      <p:sp>
        <p:nvSpPr>
          <p:cNvPr id="16" name="Google Shape;217;g10447bc9443_0_93">
            <a:extLst>
              <a:ext uri="{FF2B5EF4-FFF2-40B4-BE49-F238E27FC236}">
                <a16:creationId xmlns:a16="http://schemas.microsoft.com/office/drawing/2014/main" id="{CB6D2A09-A0EC-4D6C-93A9-C23AB35462F8}"/>
              </a:ext>
            </a:extLst>
          </p:cNvPr>
          <p:cNvSpPr txBox="1">
            <a:spLocks/>
          </p:cNvSpPr>
          <p:nvPr/>
        </p:nvSpPr>
        <p:spPr>
          <a:xfrm>
            <a:off x="131978" y="4682859"/>
            <a:ext cx="2227014" cy="7631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Italy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219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g10442aa8639_0_366"/>
          <p:cNvGrpSpPr/>
          <p:nvPr/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73" name="Google Shape;173;g10442aa8639_0_366"/>
            <p:cNvSpPr/>
            <p:nvPr/>
          </p:nvSpPr>
          <p:spPr>
            <a:xfrm>
              <a:off x="11013369" y="554152"/>
              <a:ext cx="171515" cy="171515"/>
            </a:xfrm>
            <a:custGeom>
              <a:avLst/>
              <a:gdLst/>
              <a:ahLst/>
              <a:cxnLst/>
              <a:rect l="l" t="t" r="r" b="b"/>
              <a:pathLst>
                <a:path w="171515" h="171515" extrusionOk="0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g10442aa8639_0_366"/>
            <p:cNvSpPr/>
            <p:nvPr/>
          </p:nvSpPr>
          <p:spPr>
            <a:xfrm>
              <a:off x="11455951" y="837005"/>
              <a:ext cx="112426" cy="112426"/>
            </a:xfrm>
            <a:custGeom>
              <a:avLst/>
              <a:gdLst/>
              <a:ahLst/>
              <a:cxnLst/>
              <a:rect l="l" t="t" r="r" b="b"/>
              <a:pathLst>
                <a:path w="112426" h="112426" extrusionOk="0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10442aa8639_0_366"/>
            <p:cNvSpPr/>
            <p:nvPr/>
          </p:nvSpPr>
          <p:spPr>
            <a:xfrm>
              <a:off x="10994200" y="1472473"/>
              <a:ext cx="157545" cy="157545"/>
            </a:xfrm>
            <a:custGeom>
              <a:avLst/>
              <a:gdLst/>
              <a:ahLst/>
              <a:cxnLst/>
              <a:rect l="l" t="t" r="r" b="b"/>
              <a:pathLst>
                <a:path w="157545" h="157545" extrusionOk="0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6" name="Google Shape;176;g10442aa8639_0_366"/>
          <p:cNvCxnSpPr/>
          <p:nvPr/>
        </p:nvCxnSpPr>
        <p:spPr>
          <a:xfrm>
            <a:off x="750422" y="3679569"/>
            <a:ext cx="0" cy="3238800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grpSp>
        <p:nvGrpSpPr>
          <p:cNvPr id="177" name="Google Shape;177;g10442aa8639_0_366"/>
          <p:cNvGrpSpPr/>
          <p:nvPr/>
        </p:nvGrpSpPr>
        <p:grpSpPr>
          <a:xfrm>
            <a:off x="1347910" y="2076724"/>
            <a:ext cx="9496179" cy="3748725"/>
            <a:chOff x="61334" y="359829"/>
            <a:chExt cx="9496179" cy="3748725"/>
          </a:xfrm>
        </p:grpSpPr>
        <p:sp>
          <p:nvSpPr>
            <p:cNvPr id="178" name="Google Shape;178;g10442aa8639_0_366"/>
            <p:cNvSpPr/>
            <p:nvPr/>
          </p:nvSpPr>
          <p:spPr>
            <a:xfrm>
              <a:off x="1294228" y="395504"/>
              <a:ext cx="1681200" cy="168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g10442aa8639_0_366"/>
            <p:cNvSpPr/>
            <p:nvPr/>
          </p:nvSpPr>
          <p:spPr>
            <a:xfrm>
              <a:off x="1534187" y="621251"/>
              <a:ext cx="1215900" cy="1141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g10442aa8639_0_366"/>
            <p:cNvSpPr/>
            <p:nvPr/>
          </p:nvSpPr>
          <p:spPr>
            <a:xfrm>
              <a:off x="61334" y="2490654"/>
              <a:ext cx="2756100" cy="16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g10442aa8639_0_366"/>
            <p:cNvSpPr txBox="1"/>
            <p:nvPr/>
          </p:nvSpPr>
          <p:spPr>
            <a:xfrm>
              <a:off x="61334" y="1867021"/>
              <a:ext cx="3856800" cy="19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tr-TR" sz="23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r>
                <a:rPr lang="tr-TR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ELCOM</a:t>
              </a:r>
              <a:r>
                <a:rPr lang="tr-TR" sz="23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tr-TR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MOTIONS.ORG</a:t>
              </a:r>
              <a:endParaRPr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tr-TR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        .NET</a:t>
              </a:r>
              <a:endParaRPr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tr-TR" sz="23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 .COM</a:t>
              </a:r>
              <a:endParaRPr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Calibri"/>
                <a:buNone/>
              </a:pPr>
              <a:endParaRPr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10442aa8639_0_366"/>
            <p:cNvSpPr/>
            <p:nvPr/>
          </p:nvSpPr>
          <p:spPr>
            <a:xfrm>
              <a:off x="6711722" y="359829"/>
              <a:ext cx="1681200" cy="168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00FF00"/>
                </a:highlight>
              </a:endParaRPr>
            </a:p>
          </p:txBody>
        </p:sp>
        <p:sp>
          <p:nvSpPr>
            <p:cNvPr id="183" name="Google Shape;183;g10442aa8639_0_366"/>
            <p:cNvSpPr/>
            <p:nvPr/>
          </p:nvSpPr>
          <p:spPr>
            <a:xfrm>
              <a:off x="7069909" y="753692"/>
              <a:ext cx="964800" cy="964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00FF00"/>
                </a:highlight>
              </a:endParaRPr>
            </a:p>
          </p:txBody>
        </p:sp>
        <p:sp>
          <p:nvSpPr>
            <p:cNvPr id="184" name="Google Shape;184;g10442aa8639_0_366"/>
            <p:cNvSpPr/>
            <p:nvPr/>
          </p:nvSpPr>
          <p:spPr>
            <a:xfrm>
              <a:off x="979688" y="851651"/>
              <a:ext cx="23508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tr-TR" sz="30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WE</a:t>
              </a:r>
              <a:endParaRPr/>
            </a:p>
          </p:txBody>
        </p:sp>
        <p:sp>
          <p:nvSpPr>
            <p:cNvPr id="185" name="Google Shape;185;g10442aa8639_0_366"/>
            <p:cNvSpPr txBox="1"/>
            <p:nvPr/>
          </p:nvSpPr>
          <p:spPr>
            <a:xfrm>
              <a:off x="5547113" y="2216400"/>
              <a:ext cx="4010400" cy="16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tr-TR" sz="21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https://www.welcomemotions.org/</a:t>
              </a:r>
              <a:endParaRPr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Calibri"/>
                <a:buNone/>
              </a:pPr>
              <a:endParaRPr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g10442aa8639_0_366"/>
          <p:cNvSpPr txBox="1">
            <a:spLocks noGrp="1"/>
          </p:cNvSpPr>
          <p:nvPr>
            <p:ph type="title"/>
          </p:nvPr>
        </p:nvSpPr>
        <p:spPr>
          <a:xfrm>
            <a:off x="1979524" y="801079"/>
            <a:ext cx="7764909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b="1" dirty="0" err="1"/>
              <a:t>Website</a:t>
            </a:r>
            <a:r>
              <a:rPr lang="tr-TR" sz="5600" b="1" dirty="0"/>
              <a:t> 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g10447bc9443_0_62"/>
          <p:cNvGrpSpPr/>
          <p:nvPr/>
        </p:nvGrpSpPr>
        <p:grpSpPr>
          <a:xfrm>
            <a:off x="1041154" y="2049250"/>
            <a:ext cx="4919983" cy="2390964"/>
            <a:chOff x="231213" y="285650"/>
            <a:chExt cx="4572050" cy="2390964"/>
          </a:xfrm>
        </p:grpSpPr>
        <p:sp>
          <p:nvSpPr>
            <p:cNvPr id="192" name="Google Shape;192;g10447bc9443_0_62"/>
            <p:cNvSpPr txBox="1"/>
            <p:nvPr/>
          </p:nvSpPr>
          <p:spPr>
            <a:xfrm>
              <a:off x="1688063" y="487975"/>
              <a:ext cx="31152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Calibri"/>
                <a:buNone/>
              </a:pPr>
              <a:r>
                <a:rPr lang="tr-TR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/welcomemotions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10447bc9443_0_62"/>
            <p:cNvSpPr/>
            <p:nvPr/>
          </p:nvSpPr>
          <p:spPr>
            <a:xfrm>
              <a:off x="361047" y="1600814"/>
              <a:ext cx="1121700" cy="107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g10447bc9443_0_62"/>
            <p:cNvSpPr txBox="1"/>
            <p:nvPr/>
          </p:nvSpPr>
          <p:spPr>
            <a:xfrm>
              <a:off x="1549888" y="1756250"/>
              <a:ext cx="31152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tr-TR" sz="2500">
                  <a:latin typeface="Calibri"/>
                  <a:ea typeface="Calibri"/>
                  <a:cs typeface="Calibri"/>
                  <a:sym typeface="Calibri"/>
                </a:rPr>
                <a:t>/welcomemotions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Calibri"/>
                <a:buNone/>
              </a:pPr>
              <a:endParaRPr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10447bc9443_0_62"/>
            <p:cNvSpPr/>
            <p:nvPr/>
          </p:nvSpPr>
          <p:spPr>
            <a:xfrm>
              <a:off x="231213" y="285650"/>
              <a:ext cx="1121700" cy="107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g10447bc9443_0_62"/>
          <p:cNvGrpSpPr/>
          <p:nvPr/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97" name="Google Shape;197;g10447bc9443_0_62"/>
            <p:cNvSpPr/>
            <p:nvPr/>
          </p:nvSpPr>
          <p:spPr>
            <a:xfrm>
              <a:off x="11013369" y="554152"/>
              <a:ext cx="171515" cy="171515"/>
            </a:xfrm>
            <a:custGeom>
              <a:avLst/>
              <a:gdLst/>
              <a:ahLst/>
              <a:cxnLst/>
              <a:rect l="l" t="t" r="r" b="b"/>
              <a:pathLst>
                <a:path w="171515" h="171515" extrusionOk="0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10447bc9443_0_62"/>
            <p:cNvSpPr/>
            <p:nvPr/>
          </p:nvSpPr>
          <p:spPr>
            <a:xfrm>
              <a:off x="11455951" y="837005"/>
              <a:ext cx="112426" cy="112426"/>
            </a:xfrm>
            <a:custGeom>
              <a:avLst/>
              <a:gdLst/>
              <a:ahLst/>
              <a:cxnLst/>
              <a:rect l="l" t="t" r="r" b="b"/>
              <a:pathLst>
                <a:path w="112426" h="112426" extrusionOk="0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10447bc9443_0_62"/>
            <p:cNvSpPr/>
            <p:nvPr/>
          </p:nvSpPr>
          <p:spPr>
            <a:xfrm>
              <a:off x="10994200" y="1472473"/>
              <a:ext cx="157545" cy="157545"/>
            </a:xfrm>
            <a:custGeom>
              <a:avLst/>
              <a:gdLst/>
              <a:ahLst/>
              <a:cxnLst/>
              <a:rect l="l" t="t" r="r" b="b"/>
              <a:pathLst>
                <a:path w="157545" h="157545" extrusionOk="0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0" name="Google Shape;200;g10447bc9443_0_62"/>
          <p:cNvCxnSpPr/>
          <p:nvPr/>
        </p:nvCxnSpPr>
        <p:spPr>
          <a:xfrm>
            <a:off x="750422" y="3679569"/>
            <a:ext cx="0" cy="3238800"/>
          </a:xfrm>
          <a:prstGeom prst="straightConnector1">
            <a:avLst/>
          </a:prstGeom>
          <a:noFill/>
          <a:ln w="25400" cap="sq" cmpd="sng">
            <a:solidFill>
              <a:srgbClr val="FF990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01" name="Google Shape;201;g10447bc9443_0_62"/>
          <p:cNvSpPr txBox="1">
            <a:spLocks noGrp="1"/>
          </p:cNvSpPr>
          <p:nvPr>
            <p:ph type="title"/>
          </p:nvPr>
        </p:nvSpPr>
        <p:spPr>
          <a:xfrm>
            <a:off x="929775" y="730625"/>
            <a:ext cx="10090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/>
              <a:t>social media</a:t>
            </a:r>
            <a:endParaRPr/>
          </a:p>
        </p:txBody>
      </p:sp>
      <p:pic>
        <p:nvPicPr>
          <p:cNvPr id="202" name="Google Shape;202;g10447bc9443_0_62"/>
          <p:cNvPicPr preferRelativeResize="0"/>
          <p:nvPr/>
        </p:nvPicPr>
        <p:blipFill rotWithShape="1">
          <a:blip r:embed="rId3">
            <a:alphaModFix/>
          </a:blip>
          <a:srcRect l="35441" t="2303" r="34887" b="55578"/>
          <a:stretch/>
        </p:blipFill>
        <p:spPr>
          <a:xfrm>
            <a:off x="1529351" y="3667225"/>
            <a:ext cx="646600" cy="58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0447bc9443_0_62"/>
          <p:cNvPicPr preferRelativeResize="0"/>
          <p:nvPr/>
        </p:nvPicPr>
        <p:blipFill rotWithShape="1">
          <a:blip r:embed="rId3">
            <a:alphaModFix/>
          </a:blip>
          <a:srcRect l="4062" t="49408" r="66671" b="10458"/>
          <a:stretch/>
        </p:blipFill>
        <p:spPr>
          <a:xfrm>
            <a:off x="1321384" y="2316646"/>
            <a:ext cx="646600" cy="56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0447bc9443_0_62"/>
          <p:cNvSpPr/>
          <p:nvPr/>
        </p:nvSpPr>
        <p:spPr>
          <a:xfrm>
            <a:off x="1223553" y="4679576"/>
            <a:ext cx="1121700" cy="10758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g10447bc9443_0_62"/>
          <p:cNvPicPr preferRelativeResize="0"/>
          <p:nvPr/>
        </p:nvPicPr>
        <p:blipFill rotWithShape="1">
          <a:blip r:embed="rId3">
            <a:alphaModFix/>
          </a:blip>
          <a:srcRect l="66122" t="48495" r="4061" b="8931"/>
          <a:stretch/>
        </p:blipFill>
        <p:spPr>
          <a:xfrm>
            <a:off x="7612085" y="3364414"/>
            <a:ext cx="1095125" cy="9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0447bc9443_0_62"/>
          <p:cNvPicPr preferRelativeResize="0"/>
          <p:nvPr/>
        </p:nvPicPr>
        <p:blipFill rotWithShape="1">
          <a:blip r:embed="rId3">
            <a:alphaModFix/>
          </a:blip>
          <a:srcRect l="66122" t="3482" b="54958"/>
          <a:stretch/>
        </p:blipFill>
        <p:spPr>
          <a:xfrm>
            <a:off x="1437222" y="4891576"/>
            <a:ext cx="830865" cy="6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0447bc9443_0_62"/>
          <p:cNvSpPr txBox="1"/>
          <p:nvPr/>
        </p:nvSpPr>
        <p:spPr>
          <a:xfrm>
            <a:off x="2735500" y="4817325"/>
            <a:ext cx="31152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None/>
            </a:pP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/welcomemotions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g10447bc9443_0_62"/>
          <p:cNvGrpSpPr/>
          <p:nvPr/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97" name="Google Shape;197;g10447bc9443_0_62"/>
            <p:cNvSpPr/>
            <p:nvPr/>
          </p:nvSpPr>
          <p:spPr>
            <a:xfrm>
              <a:off x="11013369" y="554152"/>
              <a:ext cx="171515" cy="171515"/>
            </a:xfrm>
            <a:custGeom>
              <a:avLst/>
              <a:gdLst/>
              <a:ahLst/>
              <a:cxnLst/>
              <a:rect l="l" t="t" r="r" b="b"/>
              <a:pathLst>
                <a:path w="171515" h="171515" extrusionOk="0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10447bc9443_0_62"/>
            <p:cNvSpPr/>
            <p:nvPr/>
          </p:nvSpPr>
          <p:spPr>
            <a:xfrm>
              <a:off x="11455951" y="837005"/>
              <a:ext cx="112426" cy="112426"/>
            </a:xfrm>
            <a:custGeom>
              <a:avLst/>
              <a:gdLst/>
              <a:ahLst/>
              <a:cxnLst/>
              <a:rect l="l" t="t" r="r" b="b"/>
              <a:pathLst>
                <a:path w="112426" h="112426" extrusionOk="0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10447bc9443_0_62"/>
            <p:cNvSpPr/>
            <p:nvPr/>
          </p:nvSpPr>
          <p:spPr>
            <a:xfrm>
              <a:off x="10994200" y="1472473"/>
              <a:ext cx="157545" cy="157545"/>
            </a:xfrm>
            <a:custGeom>
              <a:avLst/>
              <a:gdLst/>
              <a:ahLst/>
              <a:cxnLst/>
              <a:rect l="l" t="t" r="r" b="b"/>
              <a:pathLst>
                <a:path w="157545" h="157545" extrusionOk="0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0" name="Google Shape;200;g10447bc9443_0_62"/>
          <p:cNvCxnSpPr/>
          <p:nvPr/>
        </p:nvCxnSpPr>
        <p:spPr>
          <a:xfrm>
            <a:off x="750422" y="3679569"/>
            <a:ext cx="0" cy="3238800"/>
          </a:xfrm>
          <a:prstGeom prst="straightConnector1">
            <a:avLst/>
          </a:prstGeom>
          <a:noFill/>
          <a:ln w="25400" cap="sq" cmpd="sng">
            <a:solidFill>
              <a:srgbClr val="FF990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01" name="Google Shape;201;g10447bc9443_0_62"/>
          <p:cNvSpPr txBox="1">
            <a:spLocks noGrp="1"/>
          </p:cNvSpPr>
          <p:nvPr>
            <p:ph type="title"/>
          </p:nvPr>
        </p:nvSpPr>
        <p:spPr>
          <a:xfrm>
            <a:off x="929775" y="730625"/>
            <a:ext cx="10090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twinspace</a:t>
            </a:r>
            <a:endParaRPr dirty="0"/>
          </a:p>
        </p:txBody>
      </p:sp>
      <p:sp>
        <p:nvSpPr>
          <p:cNvPr id="8" name="Google Shape;201;g10447bc9443_0_62">
            <a:extLst>
              <a:ext uri="{FF2B5EF4-FFF2-40B4-BE49-F238E27FC236}">
                <a16:creationId xmlns:a16="http://schemas.microsoft.com/office/drawing/2014/main" id="{BF996E50-0C20-4F6D-9C6F-0677D9664246}"/>
              </a:ext>
            </a:extLst>
          </p:cNvPr>
          <p:cNvSpPr txBox="1">
            <a:spLocks/>
          </p:cNvSpPr>
          <p:nvPr/>
        </p:nvSpPr>
        <p:spPr>
          <a:xfrm>
            <a:off x="982172" y="3179619"/>
            <a:ext cx="10090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Emotions</a:t>
            </a:r>
            <a:r>
              <a:rPr lang="tr-TR" sz="5600" dirty="0"/>
              <a:t> </a:t>
            </a:r>
            <a:r>
              <a:rPr lang="tr-TR" sz="5600" dirty="0" err="1"/>
              <a:t>and</a:t>
            </a:r>
            <a:r>
              <a:rPr lang="tr-TR" sz="5600" dirty="0"/>
              <a:t> </a:t>
            </a:r>
            <a:r>
              <a:rPr lang="tr-TR" sz="5600" dirty="0" err="1"/>
              <a:t>robotics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69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Multiplier Events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330325"/>
            <a:ext cx="10515600" cy="4351338"/>
          </a:xfrm>
        </p:spPr>
        <p:txBody>
          <a:bodyPr/>
          <a:lstStyle/>
          <a:p>
            <a:pPr algn="just">
              <a:lnSpc>
                <a:spcPct val="20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Each partner will held multiplier events in  after every TT,  on Erasmus days in October 2 and at the end of the project. 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Intellectual Outputs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0050" y="1330325"/>
            <a:ext cx="11106150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Project Website and Data Collection Platform</a:t>
            </a:r>
          </a:p>
          <a:p>
            <a:pPr algn="just">
              <a:lnSpc>
                <a:spcPct val="200000"/>
              </a:lnSpc>
              <a:buNone/>
            </a:pPr>
            <a:r>
              <a:rPr lang="tr-TR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E-book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	products such as project logo, presentations, digital stories, posters and brochures, Erasmus wall, and </a:t>
            </a:r>
            <a:r>
              <a:rPr lang="en-US" dirty="0" err="1">
                <a:solidFill>
                  <a:schemeClr val="tx1"/>
                </a:solidFill>
              </a:rPr>
              <a:t>etwinning</a:t>
            </a:r>
            <a:r>
              <a:rPr lang="en-US" dirty="0">
                <a:solidFill>
                  <a:schemeClr val="tx1"/>
                </a:solidFill>
              </a:rPr>
              <a:t> events are among our project activities</a:t>
            </a:r>
          </a:p>
          <a:p>
            <a:pPr algn="just">
              <a:lnSpc>
                <a:spcPct val="2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447bc9443_0_2"/>
          <p:cNvSpPr txBox="1">
            <a:spLocks noGrp="1"/>
          </p:cNvSpPr>
          <p:nvPr>
            <p:ph type="title"/>
          </p:nvPr>
        </p:nvSpPr>
        <p:spPr>
          <a:xfrm>
            <a:off x="1014883" y="491525"/>
            <a:ext cx="8540262" cy="95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tr-TR" b="1" dirty="0" err="1"/>
              <a:t>Next</a:t>
            </a:r>
            <a:r>
              <a:rPr lang="tr-TR" b="1" dirty="0"/>
              <a:t> </a:t>
            </a:r>
            <a:r>
              <a:rPr lang="tr-TR" b="1" dirty="0" err="1"/>
              <a:t>meeting</a:t>
            </a:r>
            <a:r>
              <a:rPr lang="tr-TR" b="1" dirty="0"/>
              <a:t> </a:t>
            </a:r>
            <a:r>
              <a:rPr lang="tr-TR" b="1" dirty="0" err="1"/>
              <a:t>dates</a:t>
            </a:r>
            <a:r>
              <a:rPr lang="tr-TR" b="1" dirty="0"/>
              <a:t>? </a:t>
            </a:r>
          </a:p>
        </p:txBody>
      </p:sp>
      <p:pic>
        <p:nvPicPr>
          <p:cNvPr id="226" name="Google Shape;226;g10447bc9443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100" y="1443725"/>
            <a:ext cx="6712076" cy="5117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7" name="Google Shape;227;g10447bc9443_0_2"/>
          <p:cNvGraphicFramePr/>
          <p:nvPr>
            <p:extLst>
              <p:ext uri="{D42A27DB-BD31-4B8C-83A1-F6EECF244321}">
                <p14:modId xmlns:p14="http://schemas.microsoft.com/office/powerpoint/2010/main" val="3970725843"/>
              </p:ext>
            </p:extLst>
          </p:nvPr>
        </p:nvGraphicFramePr>
        <p:xfrm>
          <a:off x="5771162" y="3336695"/>
          <a:ext cx="4247047" cy="23772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6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7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7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</a:t>
                      </a:r>
                      <a:endParaRPr sz="1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3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4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5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6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7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8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9</a:t>
                      </a:r>
                      <a:endParaRPr sz="1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10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11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12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13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14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15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16</a:t>
                      </a:r>
                      <a:endParaRPr sz="1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7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17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18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19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20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21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22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23</a:t>
                      </a:r>
                      <a:endParaRPr sz="1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24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25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26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27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28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29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30</a:t>
                      </a:r>
                      <a:endParaRPr sz="14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 b="1"/>
                        <a:t>31</a:t>
                      </a: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Google Shape;407;g10447bc9443_0_166">
            <a:extLst>
              <a:ext uri="{FF2B5EF4-FFF2-40B4-BE49-F238E27FC236}">
                <a16:creationId xmlns:a16="http://schemas.microsoft.com/office/drawing/2014/main" id="{BD4D80D2-E7BA-4C8F-B073-67777ECCB8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0939" t="8100" r="23649" b="-8099"/>
          <a:stretch/>
        </p:blipFill>
        <p:spPr>
          <a:xfrm>
            <a:off x="431729" y="2801405"/>
            <a:ext cx="1901700" cy="190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Google Shape;225;g10447bc9443_0_2">
            <a:extLst>
              <a:ext uri="{FF2B5EF4-FFF2-40B4-BE49-F238E27FC236}">
                <a16:creationId xmlns:a16="http://schemas.microsoft.com/office/drawing/2014/main" id="{940C92FF-F8BB-4ACB-AD25-5DDAE6F8109B}"/>
              </a:ext>
            </a:extLst>
          </p:cNvPr>
          <p:cNvSpPr txBox="1">
            <a:spLocks/>
          </p:cNvSpPr>
          <p:nvPr/>
        </p:nvSpPr>
        <p:spPr>
          <a:xfrm>
            <a:off x="585392" y="5113685"/>
            <a:ext cx="4247047" cy="952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hlinkClick r:id="rId5" action="ppaction://hlinkfile"/>
              </a:rPr>
              <a:t>Timetable</a:t>
            </a:r>
            <a:endParaRPr lang="tr-T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33FBC9-F010-4977-AFDB-DC8029AB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Budget?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0324E7-292A-48DE-A62D-7AFBDEE7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8010"/>
          </a:xfrm>
        </p:spPr>
        <p:txBody>
          <a:bodyPr/>
          <a:lstStyle/>
          <a:p>
            <a:pPr algn="ctr"/>
            <a:r>
              <a:rPr lang="tr-TR" b="1" dirty="0" err="1"/>
              <a:t>Any</a:t>
            </a:r>
            <a:r>
              <a:rPr lang="tr-TR" b="1" dirty="0"/>
              <a:t> </a:t>
            </a:r>
            <a:r>
              <a:rPr lang="tr-TR" b="1" dirty="0" err="1"/>
              <a:t>question</a:t>
            </a:r>
            <a:r>
              <a:rPr lang="tr-T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373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568E87-56D6-4DF5-96E9-50886414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46" y="1742740"/>
            <a:ext cx="11858625" cy="5023820"/>
          </a:xfrm>
        </p:spPr>
        <p:txBody>
          <a:bodyPr/>
          <a:lstStyle/>
          <a:p>
            <a:pPr marL="0" indent="0">
              <a:buNone/>
            </a:pPr>
            <a:r>
              <a:rPr lang="tr-T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Ecer, 2018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:  Yiğit, M.F.,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Öztüre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G.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Usluel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Y. K.  (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2018). </a:t>
            </a:r>
            <a:r>
              <a:rPr lang="en-US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Adoption, Diffusion And Acceptance O f Robotic Technologies By Teachers: A Descriptive Review</a:t>
            </a:r>
            <a:r>
              <a:rPr lang="tr-TR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[Abstract]</a:t>
            </a:r>
            <a:r>
              <a:rPr lang="tr-TR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Paper presented at the ECER – European Conference on Educational Research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tr-TR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Bolzano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60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6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Etku</a:t>
            </a:r>
            <a:r>
              <a:rPr lang="tr-T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2021: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Öztüre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G., Fidan, A., Bakır, E., Uslu, N. A., &amp;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Usluel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Y.K (2021).  Eğitsel Bağlamda Teknoloji Ve Duygu Çalışmaları Üzerine Bir Sistematik Haritalama Çalışması: Tanımlar, Kuramlar Ve Gelecekteki Yönelimler. 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Eğitim Teknolojisi Kuram ve Uygulama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(1), 20-47.</a:t>
            </a:r>
          </a:p>
          <a:p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Aera,2021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Öztüre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G., Fidan, A., Bakır, E., Uslu, N. A., &amp;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Usluel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Y.K (2021).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Should emotions be taken into consideration within online learning environments</a:t>
            </a:r>
            <a:r>
              <a:rPr lang="tr-TR" sz="16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 systematic review study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[Abstract]</a:t>
            </a:r>
            <a:r>
              <a:rPr lang="tr-TR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Paper presented at the</a:t>
            </a:r>
            <a:r>
              <a:rPr lang="tr-TR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American Educational Research Association (AERA)</a:t>
            </a:r>
            <a:r>
              <a:rPr lang="tr-TR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Virtual 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tr-TR" sz="16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</a:t>
            </a:r>
            <a:endParaRPr lang="tr-TR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1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6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Inted</a:t>
            </a:r>
            <a:r>
              <a:rPr lang="tr-T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Yavuz, G. </a:t>
            </a:r>
            <a:r>
              <a:rPr lang="en-US" sz="160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Usluel</a:t>
            </a:r>
            <a:r>
              <a:rPr lang="en-US" sz="16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Y. K. (2022, March). Emotions of Gifted Students in Online Learning Environments During Lockdown: Suggestions for Instructional Methodology in Online Learning Environments [Abstract]. Paper presented at the 16th annual International Technology, Education and Development Conference. Valencia, Spain. </a:t>
            </a:r>
            <a:endParaRPr lang="tr-TR" sz="16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Robotik sistematik </a:t>
            </a:r>
            <a:r>
              <a:rPr lang="tr-T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rewiev</a:t>
            </a:r>
            <a:r>
              <a:rPr lang="tr-T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Uslu, N. A.,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Öztüre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G. &amp;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Usluel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Y. K.(2022).A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robotics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robots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Interactive Learning </a:t>
            </a:r>
            <a:r>
              <a:rPr lang="tr-TR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Environments</a:t>
            </a:r>
            <a:r>
              <a:rPr lang="tr-TR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BC14A06C-C2BB-4D81-9F9C-F11C3622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847744"/>
            <a:ext cx="11858625" cy="50771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4000" dirty="0"/>
              <a:t>Our publications in the ongoing process since 2018: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6261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447bc9443_0_117"/>
          <p:cNvSpPr txBox="1">
            <a:spLocks noGrp="1"/>
          </p:cNvSpPr>
          <p:nvPr>
            <p:ph type="title"/>
          </p:nvPr>
        </p:nvSpPr>
        <p:spPr>
          <a:xfrm>
            <a:off x="1029250" y="416750"/>
            <a:ext cx="8999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MEETING PROGRAM</a:t>
            </a:r>
            <a:endParaRPr dirty="0"/>
          </a:p>
        </p:txBody>
      </p:sp>
      <p:pic>
        <p:nvPicPr>
          <p:cNvPr id="237" name="Google Shape;237;g10447bc9443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052" y="2124446"/>
            <a:ext cx="3145151" cy="22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0447bc9443_0_117"/>
          <p:cNvSpPr txBox="1">
            <a:spLocks noGrp="1"/>
          </p:cNvSpPr>
          <p:nvPr>
            <p:ph type="body" idx="1"/>
          </p:nvPr>
        </p:nvSpPr>
        <p:spPr>
          <a:xfrm>
            <a:off x="2896586" y="4569496"/>
            <a:ext cx="998100" cy="5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-TR" dirty="0"/>
              <a:t>TT</a:t>
            </a:r>
            <a:endParaRPr dirty="0"/>
          </a:p>
        </p:txBody>
      </p:sp>
      <p:sp>
        <p:nvSpPr>
          <p:cNvPr id="9" name="Google Shape;234;g10447bc9443_0_117">
            <a:extLst>
              <a:ext uri="{FF2B5EF4-FFF2-40B4-BE49-F238E27FC236}">
                <a16:creationId xmlns:a16="http://schemas.microsoft.com/office/drawing/2014/main" id="{AF22AF53-70B5-45AE-9474-BFED1C20BC49}"/>
              </a:ext>
            </a:extLst>
          </p:cNvPr>
          <p:cNvSpPr txBox="1">
            <a:spLocks/>
          </p:cNvSpPr>
          <p:nvPr/>
        </p:nvSpPr>
        <p:spPr>
          <a:xfrm>
            <a:off x="4853203" y="2766150"/>
            <a:ext cx="6562942" cy="1325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agenda</a:t>
            </a:r>
            <a:r>
              <a:rPr lang="tr-TR" dirty="0"/>
              <a:t> is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name </a:t>
            </a:r>
            <a:r>
              <a:rPr lang="tr-TR" dirty="0" err="1"/>
              <a:t>cards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18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t="284" r="1"/>
          <a:stretch/>
        </p:blipFill>
        <p:spPr>
          <a:xfrm>
            <a:off x="182649" y="-126862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tr-TR" sz="5200" b="1">
                <a:solidFill>
                  <a:schemeClr val="lt1"/>
                </a:solidFill>
              </a:rPr>
              <a:t>Emotions and Robotics</a:t>
            </a:r>
            <a:br>
              <a:rPr lang="tr-TR" sz="5200">
                <a:solidFill>
                  <a:schemeClr val="lt1"/>
                </a:solidFill>
              </a:rPr>
            </a:br>
            <a:br>
              <a:rPr lang="tr-TR" sz="5200">
                <a:solidFill>
                  <a:srgbClr val="FFFFFF"/>
                </a:solidFill>
              </a:rPr>
            </a:br>
            <a:r>
              <a:rPr lang="tr-TR" sz="5200">
                <a:solidFill>
                  <a:srgbClr val="FFFFFF"/>
                </a:solidFill>
              </a:rPr>
              <a:t>A Study Across Different Cultures, Educational Systems and Populations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950951" y="5321548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tr-TR">
                <a:solidFill>
                  <a:srgbClr val="FFFFFF"/>
                </a:solidFill>
              </a:rPr>
              <a:t>ERASMUS+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tr-TR">
                <a:solidFill>
                  <a:srgbClr val="FFFFFF"/>
                </a:solidFill>
              </a:rPr>
              <a:t>KA201 - Strategic Partnerships for school education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tr-TR">
                <a:solidFill>
                  <a:srgbClr val="FFFFFF"/>
                </a:solidFill>
              </a:rPr>
              <a:t>2020-1-TR01-KA201-094326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89" name="Google Shape;89;p1" descr="Robot ana h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3343" y="2972004"/>
            <a:ext cx="4084674" cy="4084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58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DBDD9-3662-48D3-8916-3C9D3694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TT: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D487AA-EE23-4A69-8814-8CBD1AB3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6775"/>
          </a:xfrm>
        </p:spPr>
        <p:txBody>
          <a:bodyPr/>
          <a:lstStyle/>
          <a:p>
            <a:r>
              <a:rPr lang="en-US" dirty="0"/>
              <a:t>What do we expect in the process?</a:t>
            </a:r>
            <a:endParaRPr lang="tr-TR" dirty="0"/>
          </a:p>
          <a:p>
            <a:endParaRPr lang="tr-TR" dirty="0"/>
          </a:p>
          <a:p>
            <a:r>
              <a:rPr lang="en-US" dirty="0"/>
              <a:t>What will we do in the classroom?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548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10447bc9443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50" y="5764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96" name="Google Shape;96;p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2"/>
          <p:cNvSpPr/>
          <p:nvPr/>
        </p:nvSpPr>
        <p:spPr>
          <a:xfrm>
            <a:off x="1427617" y="1007925"/>
            <a:ext cx="9336766" cy="989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tr-TR" sz="4800"/>
              <a:t>Purpose</a:t>
            </a:r>
            <a:endParaRPr sz="4800"/>
          </a:p>
        </p:txBody>
      </p:sp>
      <p:cxnSp>
        <p:nvCxnSpPr>
          <p:cNvPr id="101" name="Google Shape;101;p2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2" name="Google Shape;102;p2"/>
          <p:cNvGrpSpPr/>
          <p:nvPr/>
        </p:nvGrpSpPr>
        <p:grpSpPr>
          <a:xfrm>
            <a:off x="1168141" y="3694000"/>
            <a:ext cx="10748759" cy="1554600"/>
            <a:chOff x="263539" y="676481"/>
            <a:chExt cx="10748759" cy="1554600"/>
          </a:xfrm>
        </p:grpSpPr>
        <p:sp>
          <p:nvSpPr>
            <p:cNvPr id="103" name="Google Shape;103;p2"/>
            <p:cNvSpPr/>
            <p:nvPr/>
          </p:nvSpPr>
          <p:spPr>
            <a:xfrm>
              <a:off x="263539" y="978949"/>
              <a:ext cx="1252002" cy="125200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6448" y="978956"/>
              <a:ext cx="989100" cy="989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83827" y="978949"/>
              <a:ext cx="2951147" cy="1252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783827" y="978949"/>
              <a:ext cx="2951147" cy="1252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tr-T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tr-T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earching emotions of 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tr-T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students and teachers</a:t>
              </a:r>
              <a:endParaRPr sz="16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720683" y="970561"/>
              <a:ext cx="1252002" cy="125200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003253" y="1241869"/>
              <a:ext cx="726300" cy="726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375205" y="978949"/>
              <a:ext cx="3739694" cy="1252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375198" y="676481"/>
              <a:ext cx="4637100" cy="15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tr-TR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nclusive education approach (gender, religion, language, race, academic achievement difference, physical disability)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tr-TR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different learning environments where educational robotics are used</a:t>
              </a:r>
              <a:endParaRPr sz="16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tr-TR" sz="8000"/>
              <a:t>Possible outcomes</a:t>
            </a:r>
            <a:endParaRPr/>
          </a:p>
        </p:txBody>
      </p:sp>
      <p:grpSp>
        <p:nvGrpSpPr>
          <p:cNvPr id="117" name="Google Shape;117;p4"/>
          <p:cNvGrpSpPr/>
          <p:nvPr/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18" name="Google Shape;118;p4"/>
            <p:cNvSpPr/>
            <p:nvPr/>
          </p:nvSpPr>
          <p:spPr>
            <a:xfrm>
              <a:off x="11013369" y="554152"/>
              <a:ext cx="171515" cy="171515"/>
            </a:xfrm>
            <a:custGeom>
              <a:avLst/>
              <a:gdLst/>
              <a:ahLst/>
              <a:cxnLst/>
              <a:rect l="l" t="t" r="r" b="b"/>
              <a:pathLst>
                <a:path w="171515" h="171515" extrusionOk="0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1455951" y="837005"/>
              <a:ext cx="112426" cy="112426"/>
            </a:xfrm>
            <a:custGeom>
              <a:avLst/>
              <a:gdLst/>
              <a:ahLst/>
              <a:cxnLst/>
              <a:rect l="l" t="t" r="r" b="b"/>
              <a:pathLst>
                <a:path w="112426" h="112426" extrusionOk="0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0994200" y="1472473"/>
              <a:ext cx="157545" cy="157545"/>
            </a:xfrm>
            <a:custGeom>
              <a:avLst/>
              <a:gdLst/>
              <a:ahLst/>
              <a:cxnLst/>
              <a:rect l="l" t="t" r="r" b="b"/>
              <a:pathLst>
                <a:path w="157545" h="157545" extrusionOk="0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1" name="Google Shape;121;p4"/>
          <p:cNvCxnSpPr/>
          <p:nvPr/>
        </p:nvCxnSpPr>
        <p:spPr>
          <a:xfrm>
            <a:off x="623622" y="3610394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grpSp>
        <p:nvGrpSpPr>
          <p:cNvPr id="122" name="Google Shape;122;p4"/>
          <p:cNvGrpSpPr/>
          <p:nvPr/>
        </p:nvGrpSpPr>
        <p:grpSpPr>
          <a:xfrm>
            <a:off x="1188062" y="1920437"/>
            <a:ext cx="9356107" cy="4204575"/>
            <a:chOff x="0" y="94812"/>
            <a:chExt cx="9356107" cy="4204575"/>
          </a:xfrm>
        </p:grpSpPr>
        <p:sp>
          <p:nvSpPr>
            <p:cNvPr id="123" name="Google Shape;123;p4"/>
            <p:cNvSpPr/>
            <p:nvPr/>
          </p:nvSpPr>
          <p:spPr>
            <a:xfrm>
              <a:off x="0" y="316212"/>
              <a:ext cx="9356107" cy="1606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0" y="316212"/>
              <a:ext cx="9356107" cy="16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125" tIns="312400" rIns="72612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awareness of emotion,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supporting their social and emotional development, improving the social cohesion of students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experience effective learning experiences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Development of 21st century skills (problem solving, creativity, critical thinking, collaborative work, empathy, etc.)</a:t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67805" y="94812"/>
              <a:ext cx="6549274" cy="442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489421" y="116428"/>
              <a:ext cx="6506042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25" tIns="0" rIns="24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0" y="2225112"/>
              <a:ext cx="9356107" cy="113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0" y="2225112"/>
              <a:ext cx="9356107" cy="11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125" tIns="312400" rIns="72612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aware of their own emotions in learning environments,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supporting professional development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Sharing good practices and experiences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67805" y="2003712"/>
              <a:ext cx="6549274" cy="442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489421" y="2025328"/>
              <a:ext cx="6506042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25" tIns="0" rIns="24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Teachers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0" y="3661512"/>
              <a:ext cx="9356107" cy="63787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0" y="3661512"/>
              <a:ext cx="9356107" cy="637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125" tIns="312400" rIns="726125" bIns="1066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Char char="•"/>
              </a:pPr>
              <a:r>
                <a:rPr lang="tr-TR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Developing instructional activities on “how” these environments can be designed</a:t>
              </a:r>
              <a:endPara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467805" y="3440112"/>
              <a:ext cx="6549274" cy="442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489421" y="3461728"/>
              <a:ext cx="6506042" cy="399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25" tIns="0" rIns="2475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tr-TR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LearningEnvironment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447bc9443_0_117"/>
          <p:cNvSpPr txBox="1">
            <a:spLocks noGrp="1"/>
          </p:cNvSpPr>
          <p:nvPr>
            <p:ph type="title"/>
          </p:nvPr>
        </p:nvSpPr>
        <p:spPr>
          <a:xfrm>
            <a:off x="1029250" y="416750"/>
            <a:ext cx="8999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10th – 14th of </a:t>
            </a:r>
            <a:r>
              <a:rPr lang="tr-TR" dirty="0" err="1"/>
              <a:t>January</a:t>
            </a:r>
            <a:r>
              <a:rPr lang="tr-TR" dirty="0"/>
              <a:t>, 2022</a:t>
            </a:r>
            <a:br>
              <a:rPr lang="tr-TR" dirty="0"/>
            </a:br>
            <a:r>
              <a:rPr lang="tr-TR" dirty="0"/>
              <a:t>MEETING PROGRAM</a:t>
            </a:r>
            <a:endParaRPr dirty="0"/>
          </a:p>
        </p:txBody>
      </p:sp>
      <p:sp>
        <p:nvSpPr>
          <p:cNvPr id="235" name="Google Shape;235;g10447bc9443_0_117"/>
          <p:cNvSpPr txBox="1">
            <a:spLocks noGrp="1"/>
          </p:cNvSpPr>
          <p:nvPr>
            <p:ph type="body" idx="1"/>
          </p:nvPr>
        </p:nvSpPr>
        <p:spPr>
          <a:xfrm>
            <a:off x="2620333" y="4583351"/>
            <a:ext cx="998100" cy="5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-TR"/>
              <a:t>TPM</a:t>
            </a:r>
            <a:endParaRPr/>
          </a:p>
        </p:txBody>
      </p:sp>
      <p:pic>
        <p:nvPicPr>
          <p:cNvPr id="236" name="Google Shape;236;g10447bc9443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633" y="2432201"/>
            <a:ext cx="1879074" cy="187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0447bc9443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707" y="2270939"/>
            <a:ext cx="3145151" cy="220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0447bc9443_0_117"/>
          <p:cNvSpPr txBox="1">
            <a:spLocks noGrp="1"/>
          </p:cNvSpPr>
          <p:nvPr>
            <p:ph type="body" idx="1"/>
          </p:nvPr>
        </p:nvSpPr>
        <p:spPr>
          <a:xfrm>
            <a:off x="7672233" y="4583351"/>
            <a:ext cx="998100" cy="5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-TR"/>
              <a:t>TT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447bc9443_0_117"/>
          <p:cNvSpPr txBox="1">
            <a:spLocks noGrp="1"/>
          </p:cNvSpPr>
          <p:nvPr>
            <p:ph type="title"/>
          </p:nvPr>
        </p:nvSpPr>
        <p:spPr>
          <a:xfrm>
            <a:off x="1057825" y="307613"/>
            <a:ext cx="8999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/>
              <a:t>MEETING PROGRAM</a:t>
            </a:r>
            <a:endParaRPr b="1" dirty="0"/>
          </a:p>
        </p:txBody>
      </p:sp>
      <p:sp>
        <p:nvSpPr>
          <p:cNvPr id="235" name="Google Shape;235;g10447bc9443_0_117"/>
          <p:cNvSpPr txBox="1">
            <a:spLocks noGrp="1"/>
          </p:cNvSpPr>
          <p:nvPr>
            <p:ph type="body" idx="1"/>
          </p:nvPr>
        </p:nvSpPr>
        <p:spPr>
          <a:xfrm>
            <a:off x="4606905" y="4317251"/>
            <a:ext cx="2204905" cy="5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tr-TR" dirty="0"/>
              <a:t>TPM AGENDA </a:t>
            </a:r>
            <a:endParaRPr dirty="0"/>
          </a:p>
        </p:txBody>
      </p:sp>
      <p:pic>
        <p:nvPicPr>
          <p:cNvPr id="236" name="Google Shape;236;g10447bc9443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821" y="2168795"/>
            <a:ext cx="1879074" cy="1879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27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6250" y="-1"/>
            <a:ext cx="10515600" cy="838201"/>
          </a:xfrm>
        </p:spPr>
        <p:txBody>
          <a:bodyPr/>
          <a:lstStyle/>
          <a:p>
            <a:r>
              <a:rPr lang="en-US" b="1" dirty="0" err="1"/>
              <a:t>T</a:t>
            </a:r>
            <a:r>
              <a:rPr lang="tr-TR" b="1" dirty="0" err="1"/>
              <a:t>asks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responsibilities</a:t>
            </a:r>
            <a:r>
              <a:rPr lang="tr-TR" b="1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9100" y="796924"/>
            <a:ext cx="11372850" cy="4556125"/>
          </a:xfrm>
        </p:spPr>
        <p:txBody>
          <a:bodyPr>
            <a:normAutofit/>
          </a:bodyPr>
          <a:lstStyle/>
          <a:p>
            <a:r>
              <a:rPr lang="tr-TR" dirty="0" err="1"/>
              <a:t>Organisation</a:t>
            </a:r>
            <a:r>
              <a:rPr lang="tr-TR" dirty="0"/>
              <a:t> Project Team?</a:t>
            </a:r>
          </a:p>
          <a:p>
            <a:r>
              <a:rPr lang="tr-TR" dirty="0" err="1">
                <a:solidFill>
                  <a:schemeClr val="tx1"/>
                </a:solidFill>
              </a:rPr>
              <a:t>Robotic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/>
              <a:t>workshops</a:t>
            </a:r>
            <a:r>
              <a:rPr lang="tr-TR" dirty="0"/>
              <a:t> plan? (</a:t>
            </a:r>
            <a:r>
              <a:rPr lang="tr-TR" dirty="0" err="1"/>
              <a:t>Lessons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)</a:t>
            </a:r>
          </a:p>
          <a:p>
            <a:r>
              <a:rPr lang="tr-TR" dirty="0">
                <a:solidFill>
                  <a:schemeClr val="tx1"/>
                </a:solidFill>
              </a:rPr>
              <a:t>School </a:t>
            </a:r>
            <a:r>
              <a:rPr lang="tr-TR" dirty="0" err="1">
                <a:solidFill>
                  <a:schemeClr val="tx1"/>
                </a:solidFill>
              </a:rPr>
              <a:t>Erasmus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timeta</a:t>
            </a:r>
            <a:r>
              <a:rPr lang="tr-TR" dirty="0" err="1"/>
              <a:t>ble</a:t>
            </a:r>
            <a:endParaRPr lang="tr-TR" dirty="0"/>
          </a:p>
          <a:p>
            <a:r>
              <a:rPr lang="tr-TR" dirty="0" err="1">
                <a:solidFill>
                  <a:schemeClr val="tx1"/>
                </a:solidFill>
              </a:rPr>
              <a:t>Dissamination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activities</a:t>
            </a:r>
            <a:r>
              <a:rPr lang="tr-TR" dirty="0">
                <a:solidFill>
                  <a:schemeClr val="tx1"/>
                </a:solidFill>
              </a:rPr>
              <a:t> (</a:t>
            </a:r>
            <a:r>
              <a:rPr lang="tr-TR" dirty="0" err="1">
                <a:solidFill>
                  <a:schemeClr val="tx1"/>
                </a:solidFill>
              </a:rPr>
              <a:t>multi</a:t>
            </a:r>
            <a:r>
              <a:rPr lang="tr-TR" dirty="0" err="1"/>
              <a:t>plier</a:t>
            </a:r>
            <a:r>
              <a:rPr lang="tr-TR" dirty="0"/>
              <a:t> </a:t>
            </a:r>
            <a:r>
              <a:rPr lang="tr-TR" dirty="0" err="1"/>
              <a:t>events</a:t>
            </a:r>
            <a:r>
              <a:rPr lang="tr-TR" dirty="0"/>
              <a:t>)</a:t>
            </a:r>
          </a:p>
          <a:p>
            <a:r>
              <a:rPr lang="tr-TR" dirty="0" err="1">
                <a:solidFill>
                  <a:schemeClr val="tx1"/>
                </a:solidFill>
              </a:rPr>
              <a:t>Website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/>
              <a:t>Etwinnig</a:t>
            </a:r>
            <a:r>
              <a:rPr lang="tr-TR" dirty="0"/>
              <a:t> </a:t>
            </a:r>
            <a:r>
              <a:rPr lang="tr-TR" dirty="0" err="1"/>
              <a:t>space</a:t>
            </a:r>
            <a:endParaRPr lang="tr-TR" dirty="0"/>
          </a:p>
          <a:p>
            <a:r>
              <a:rPr lang="tr-TR" dirty="0" err="1">
                <a:solidFill>
                  <a:schemeClr val="tx1"/>
                </a:solidFill>
              </a:rPr>
              <a:t>intercultural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studies</a:t>
            </a:r>
            <a:r>
              <a:rPr lang="tr-TR" dirty="0"/>
              <a:t>? -</a:t>
            </a:r>
            <a:r>
              <a:rPr lang="en-US" dirty="0"/>
              <a:t> robotic challenge of the month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451-86A5-4877-BC2B-56C7505A3B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6 Resim" descr="u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052" y="5759969"/>
            <a:ext cx="1808921" cy="948942"/>
          </a:xfrm>
          <a:prstGeom prst="rect">
            <a:avLst/>
          </a:prstGeom>
        </p:spPr>
      </p:pic>
      <p:pic>
        <p:nvPicPr>
          <p:cNvPr id="8" name="7 Resim" descr="logosbeneficaireserasmusright_en.jpg"/>
          <p:cNvPicPr>
            <a:picLocks noChangeAspect="1"/>
          </p:cNvPicPr>
          <p:nvPr/>
        </p:nvPicPr>
        <p:blipFill>
          <a:blip r:embed="rId4" cstate="print"/>
          <a:srcRect r="22090"/>
          <a:stretch>
            <a:fillRect/>
          </a:stretch>
        </p:blipFill>
        <p:spPr>
          <a:xfrm>
            <a:off x="8546619" y="5313159"/>
            <a:ext cx="3486356" cy="918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g10447bc9443_0_38"/>
          <p:cNvGrpSpPr/>
          <p:nvPr/>
        </p:nvGrpSpPr>
        <p:grpSpPr>
          <a:xfrm>
            <a:off x="82" y="1216597"/>
            <a:ext cx="731548" cy="673456"/>
            <a:chOff x="3940602" y="308034"/>
            <a:chExt cx="2116748" cy="3429000"/>
          </a:xfrm>
        </p:grpSpPr>
        <p:sp>
          <p:nvSpPr>
            <p:cNvPr id="161" name="Google Shape;161;g10447bc9443_0_38"/>
            <p:cNvSpPr/>
            <p:nvPr/>
          </p:nvSpPr>
          <p:spPr>
            <a:xfrm>
              <a:off x="3940602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10447bc9443_0_38"/>
            <p:cNvSpPr/>
            <p:nvPr/>
          </p:nvSpPr>
          <p:spPr>
            <a:xfrm>
              <a:off x="4715626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10447bc9443_0_38"/>
            <p:cNvSpPr/>
            <p:nvPr/>
          </p:nvSpPr>
          <p:spPr>
            <a:xfrm>
              <a:off x="5490650" y="308034"/>
              <a:ext cx="566700" cy="3429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g10447bc9443_0_38"/>
          <p:cNvSpPr/>
          <p:nvPr/>
        </p:nvSpPr>
        <p:spPr>
          <a:xfrm>
            <a:off x="644525" y="869565"/>
            <a:ext cx="10907400" cy="12915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5" name="Google Shape;165;g10447bc9443_0_38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g10447bc9443_0_38"/>
          <p:cNvSpPr txBox="1">
            <a:spLocks noGrp="1"/>
          </p:cNvSpPr>
          <p:nvPr>
            <p:ph type="title"/>
          </p:nvPr>
        </p:nvSpPr>
        <p:spPr>
          <a:xfrm>
            <a:off x="1456675" y="2658000"/>
            <a:ext cx="100908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sz="5600"/>
              <a:t>What have we done </a:t>
            </a:r>
            <a:endParaRPr sz="5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tr-TR" sz="5600"/>
              <a:t>since  1st meetings?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g10447bc9443_0_93"/>
          <p:cNvGrpSpPr/>
          <p:nvPr/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213" name="Google Shape;213;g10447bc9443_0_93"/>
            <p:cNvSpPr/>
            <p:nvPr/>
          </p:nvSpPr>
          <p:spPr>
            <a:xfrm>
              <a:off x="11013369" y="554152"/>
              <a:ext cx="171515" cy="171515"/>
            </a:xfrm>
            <a:custGeom>
              <a:avLst/>
              <a:gdLst/>
              <a:ahLst/>
              <a:cxnLst/>
              <a:rect l="l" t="t" r="r" b="b"/>
              <a:pathLst>
                <a:path w="171515" h="171515" extrusionOk="0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g10447bc9443_0_93"/>
            <p:cNvSpPr/>
            <p:nvPr/>
          </p:nvSpPr>
          <p:spPr>
            <a:xfrm>
              <a:off x="11455951" y="837005"/>
              <a:ext cx="112426" cy="112426"/>
            </a:xfrm>
            <a:custGeom>
              <a:avLst/>
              <a:gdLst/>
              <a:ahLst/>
              <a:cxnLst/>
              <a:rect l="l" t="t" r="r" b="b"/>
              <a:pathLst>
                <a:path w="112426" h="112426" extrusionOk="0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g10447bc9443_0_93"/>
            <p:cNvSpPr/>
            <p:nvPr/>
          </p:nvSpPr>
          <p:spPr>
            <a:xfrm>
              <a:off x="10994200" y="1472473"/>
              <a:ext cx="157545" cy="157545"/>
            </a:xfrm>
            <a:custGeom>
              <a:avLst/>
              <a:gdLst/>
              <a:ahLst/>
              <a:cxnLst/>
              <a:rect l="l" t="t" r="r" b="b"/>
              <a:pathLst>
                <a:path w="157545" h="157545" extrusionOk="0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6" name="Google Shape;216;g10447bc9443_0_93"/>
          <p:cNvCxnSpPr/>
          <p:nvPr/>
        </p:nvCxnSpPr>
        <p:spPr>
          <a:xfrm>
            <a:off x="750422" y="3679569"/>
            <a:ext cx="0" cy="3238800"/>
          </a:xfrm>
          <a:prstGeom prst="straightConnector1">
            <a:avLst/>
          </a:prstGeom>
          <a:noFill/>
          <a:ln w="25400" cap="sq" cmpd="sng">
            <a:solidFill>
              <a:srgbClr val="FF990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17" name="Google Shape;217;g10447bc9443_0_93"/>
          <p:cNvSpPr txBox="1">
            <a:spLocks noGrp="1"/>
          </p:cNvSpPr>
          <p:nvPr>
            <p:ph type="title"/>
          </p:nvPr>
        </p:nvSpPr>
        <p:spPr>
          <a:xfrm>
            <a:off x="1111275" y="972523"/>
            <a:ext cx="10090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</a:pPr>
            <a:r>
              <a:rPr lang="tr-TR" sz="5600" dirty="0" err="1"/>
              <a:t>project</a:t>
            </a:r>
            <a:r>
              <a:rPr lang="tr-TR" sz="5600" dirty="0"/>
              <a:t> logo </a:t>
            </a:r>
            <a:r>
              <a:rPr lang="tr-TR" sz="5600" dirty="0" err="1"/>
              <a:t>competiton</a:t>
            </a:r>
            <a:endParaRPr dirty="0"/>
          </a:p>
        </p:txBody>
      </p:sp>
      <p:sp>
        <p:nvSpPr>
          <p:cNvPr id="219" name="Google Shape;219;g10447bc9443_0_93"/>
          <p:cNvSpPr txBox="1"/>
          <p:nvPr/>
        </p:nvSpPr>
        <p:spPr>
          <a:xfrm>
            <a:off x="1266400" y="2304560"/>
            <a:ext cx="972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i="1" dirty="0" err="1"/>
              <a:t>Let’s</a:t>
            </a:r>
            <a:r>
              <a:rPr lang="tr-TR" sz="2200" i="1" dirty="0"/>
              <a:t> </a:t>
            </a:r>
            <a:r>
              <a:rPr lang="tr-TR" sz="2200" i="1" dirty="0" err="1"/>
              <a:t>choose</a:t>
            </a:r>
            <a:r>
              <a:rPr lang="tr-TR" sz="2200" i="1" dirty="0"/>
              <a:t> </a:t>
            </a:r>
            <a:r>
              <a:rPr lang="tr-TR" sz="2200" i="1" dirty="0" err="1"/>
              <a:t>the</a:t>
            </a:r>
            <a:r>
              <a:rPr lang="tr-TR" sz="2200" i="1" dirty="0"/>
              <a:t> </a:t>
            </a:r>
            <a:r>
              <a:rPr lang="tr-TR" sz="2200" i="1" dirty="0" err="1"/>
              <a:t>project</a:t>
            </a:r>
            <a:r>
              <a:rPr lang="tr-TR" sz="2200" i="1" dirty="0"/>
              <a:t> logo …</a:t>
            </a:r>
            <a:endParaRPr sz="2200" i="1" dirty="0"/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C9319E95-1E5F-4B73-A281-25394BF1EBBA}"/>
              </a:ext>
            </a:extLst>
          </p:cNvPr>
          <p:cNvGrpSpPr/>
          <p:nvPr/>
        </p:nvGrpSpPr>
        <p:grpSpPr>
          <a:xfrm>
            <a:off x="5526461" y="3429000"/>
            <a:ext cx="1883700" cy="1900800"/>
            <a:chOff x="5657090" y="3398169"/>
            <a:chExt cx="1883700" cy="1900800"/>
          </a:xfrm>
        </p:grpSpPr>
        <p:sp>
          <p:nvSpPr>
            <p:cNvPr id="218" name="Google Shape;218;g10447bc9443_0_93"/>
            <p:cNvSpPr/>
            <p:nvPr/>
          </p:nvSpPr>
          <p:spPr>
            <a:xfrm>
              <a:off x="5657090" y="3398169"/>
              <a:ext cx="1883700" cy="1900800"/>
            </a:xfrm>
            <a:prstGeom prst="hear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0" name="Google Shape;220;g10447bc9443_0_93" descr="Robot ana ha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68902" y="3730306"/>
              <a:ext cx="1260075" cy="1260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908</Words>
  <Application>Microsoft Office PowerPoint</Application>
  <PresentationFormat>Geniş ekran</PresentationFormat>
  <Paragraphs>144</Paragraphs>
  <Slides>21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HOŞGELDİNİZ BINE ATI VENIT BENVENUTA BEM VINDA SVEIKI WELKOM WELCOME </vt:lpstr>
      <vt:lpstr>Emotions and Robotics  A Study Across Different Cultures, Educational Systems and Populations</vt:lpstr>
      <vt:lpstr>Purpose</vt:lpstr>
      <vt:lpstr>Possible outcomes</vt:lpstr>
      <vt:lpstr>10th – 14th of January, 2022 MEETING PROGRAM</vt:lpstr>
      <vt:lpstr>MEETING PROGRAM</vt:lpstr>
      <vt:lpstr>Tasks and responsibilities </vt:lpstr>
      <vt:lpstr>What have we done  since  1st meetings?</vt:lpstr>
      <vt:lpstr>project logo competiton</vt:lpstr>
      <vt:lpstr>PowerPoint Sunusu</vt:lpstr>
      <vt:lpstr>Website </vt:lpstr>
      <vt:lpstr>social media</vt:lpstr>
      <vt:lpstr>twinspace</vt:lpstr>
      <vt:lpstr>Multiplier Events</vt:lpstr>
      <vt:lpstr>Intellectual Outputs</vt:lpstr>
      <vt:lpstr>Next meeting dates? </vt:lpstr>
      <vt:lpstr>Budget?</vt:lpstr>
      <vt:lpstr>Our publications in the ongoing process since 2018:</vt:lpstr>
      <vt:lpstr>MEETING PROGRAM</vt:lpstr>
      <vt:lpstr>After this TT: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Arbil.lab09</dc:creator>
  <cp:lastModifiedBy>Arbil.lab09</cp:lastModifiedBy>
  <cp:revision>13</cp:revision>
  <dcterms:created xsi:type="dcterms:W3CDTF">2022-01-03T11:13:03Z</dcterms:created>
  <dcterms:modified xsi:type="dcterms:W3CDTF">2024-01-06T08:45:53Z</dcterms:modified>
</cp:coreProperties>
</file>