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7" r:id="rId4"/>
    <p:sldId id="276" r:id="rId5"/>
    <p:sldId id="274" r:id="rId6"/>
    <p:sldId id="303" r:id="rId7"/>
    <p:sldId id="281" r:id="rId8"/>
    <p:sldId id="282" r:id="rId9"/>
    <p:sldId id="278" r:id="rId10"/>
    <p:sldId id="283" r:id="rId11"/>
    <p:sldId id="280" r:id="rId12"/>
    <p:sldId id="284" r:id="rId13"/>
    <p:sldId id="279" r:id="rId14"/>
    <p:sldId id="285" r:id="rId15"/>
    <p:sldId id="290" r:id="rId16"/>
    <p:sldId id="288" r:id="rId17"/>
    <p:sldId id="277" r:id="rId18"/>
    <p:sldId id="289" r:id="rId19"/>
    <p:sldId id="291" r:id="rId20"/>
    <p:sldId id="295" r:id="rId21"/>
    <p:sldId id="297" r:id="rId22"/>
    <p:sldId id="296" r:id="rId23"/>
    <p:sldId id="292" r:id="rId24"/>
    <p:sldId id="298" r:id="rId25"/>
    <p:sldId id="302" r:id="rId26"/>
    <p:sldId id="301" r:id="rId27"/>
    <p:sldId id="304" r:id="rId28"/>
    <p:sldId id="294" r:id="rId29"/>
    <p:sldId id="266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710" autoAdjust="0"/>
  </p:normalViewPr>
  <p:slideViewPr>
    <p:cSldViewPr snapToGrid="0">
      <p:cViewPr varScale="1">
        <p:scale>
          <a:sx n="62" d="100"/>
          <a:sy n="62" d="100"/>
        </p:scale>
        <p:origin x="5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t1\Desktop\Duygu%20Analizler\T&#252;mBilsemler_194yan&#305;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t1\Desktop\Duygu%20Analizler\MARKOV_4gorev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t1\Desktop\Duygu%20Analizler\MARKOV_4gorev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t1\Desktop\Duygu%20Analizler\MARKOV_4gorev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t1\Desktop\Duygu%20Analizler\MARKOV_4gorev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t1\Desktop\Duygu%20Analizler\MARKOV_4gorev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t1\Desktop\Duygu%20Analizler\MARKOV_4gorev2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t1\Desktop\Duygu%20Analizler\MARKOV_4gorev2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t1\Desktop\Duygu%20Analizler\MARKOV_4gorev2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t1\Desktop\Duygu%20Analizler\MARKOV_4gorev2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t1\Desktop\Duygu%20Analizler\MARKOV_4gorev2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yenilikciogretmen-my.sharepoint.com/personal/bd-arbil_lab09_yenilikciogretmen_com/Documents/duygular-194ogrenc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t1\Desktop\Duygu%20Analizler\MARKOV_4gorev2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t1\Desktop\Duygu%20Analizler\MARKOV_4gorev2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t1\Desktop\Duygu%20Analizler\MARKOV_4gorev2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yenilikciogretmen-my.sharepoint.com/personal/bd-arbil_lab09_yenilikciogretmen_com/Documents/duygular-194ogrenc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t1\Desktop\Duygu%20Analizler\MARKOV_4gorev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t1\Desktop\Duygu%20Analizler\MARKOV_4gorev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t1\Desktop\Duygu%20Analizler\MARKOV_4gorev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t1\Desktop\Duygu%20Analizler\MARKOV_4gorev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t1\Desktop\Duygu%20Analizler\MARKOV_4gorev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t1\Desktop\Duygu%20Analizler\MARKOV_4gorev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Emotions experienced during robotics activities</a:t>
            </a:r>
            <a:endParaRPr lang="tr-TR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8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yedek!$O$212</c:f>
              <c:strCache>
                <c:ptCount val="1"/>
                <c:pt idx="0">
                  <c:v>always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yedek!$P$211:$AA$211</c:f>
              <c:strCache>
                <c:ptCount val="12"/>
                <c:pt idx="0">
                  <c:v>shame</c:v>
                </c:pt>
                <c:pt idx="1">
                  <c:v>sadness</c:v>
                </c:pt>
                <c:pt idx="2">
                  <c:v>boring</c:v>
                </c:pt>
                <c:pt idx="3">
                  <c:v>anger</c:v>
                </c:pt>
                <c:pt idx="4">
                  <c:v>anxiety</c:v>
                </c:pt>
                <c:pt idx="5">
                  <c:v>confusion</c:v>
                </c:pt>
                <c:pt idx="6">
                  <c:v>pride</c:v>
                </c:pt>
                <c:pt idx="7">
                  <c:v>excitement</c:v>
                </c:pt>
                <c:pt idx="8">
                  <c:v>happiness</c:v>
                </c:pt>
                <c:pt idx="9">
                  <c:v>curiosity</c:v>
                </c:pt>
                <c:pt idx="10">
                  <c:v>fun</c:v>
                </c:pt>
                <c:pt idx="11">
                  <c:v>interest</c:v>
                </c:pt>
              </c:strCache>
            </c:strRef>
          </c:cat>
          <c:val>
            <c:numRef>
              <c:f>yedek!$P$212:$AA$212</c:f>
              <c:numCache>
                <c:formatCode>General</c:formatCode>
                <c:ptCount val="12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23</c:v>
                </c:pt>
                <c:pt idx="6">
                  <c:v>27</c:v>
                </c:pt>
                <c:pt idx="7">
                  <c:v>50</c:v>
                </c:pt>
                <c:pt idx="8">
                  <c:v>50</c:v>
                </c:pt>
                <c:pt idx="9">
                  <c:v>80</c:v>
                </c:pt>
                <c:pt idx="10">
                  <c:v>85</c:v>
                </c:pt>
                <c:pt idx="1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89-4229-B1D1-36C5AA20A8B6}"/>
            </c:ext>
          </c:extLst>
        </c:ser>
        <c:ser>
          <c:idx val="1"/>
          <c:order val="1"/>
          <c:tx>
            <c:strRef>
              <c:f>yedek!$O$213</c:f>
              <c:strCache>
                <c:ptCount val="1"/>
                <c:pt idx="0">
                  <c:v>usually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yedek!$P$211:$AA$211</c:f>
              <c:strCache>
                <c:ptCount val="12"/>
                <c:pt idx="0">
                  <c:v>shame</c:v>
                </c:pt>
                <c:pt idx="1">
                  <c:v>sadness</c:v>
                </c:pt>
                <c:pt idx="2">
                  <c:v>boring</c:v>
                </c:pt>
                <c:pt idx="3">
                  <c:v>anger</c:v>
                </c:pt>
                <c:pt idx="4">
                  <c:v>anxiety</c:v>
                </c:pt>
                <c:pt idx="5">
                  <c:v>confusion</c:v>
                </c:pt>
                <c:pt idx="6">
                  <c:v>pride</c:v>
                </c:pt>
                <c:pt idx="7">
                  <c:v>excitement</c:v>
                </c:pt>
                <c:pt idx="8">
                  <c:v>happiness</c:v>
                </c:pt>
                <c:pt idx="9">
                  <c:v>curiosity</c:v>
                </c:pt>
                <c:pt idx="10">
                  <c:v>fun</c:v>
                </c:pt>
                <c:pt idx="11">
                  <c:v>interest</c:v>
                </c:pt>
              </c:strCache>
            </c:strRef>
          </c:cat>
          <c:val>
            <c:numRef>
              <c:f>yedek!$P$213:$AA$213</c:f>
              <c:numCache>
                <c:formatCode>General</c:formatCode>
                <c:ptCount val="12"/>
                <c:pt idx="0">
                  <c:v>11</c:v>
                </c:pt>
                <c:pt idx="1">
                  <c:v>9</c:v>
                </c:pt>
                <c:pt idx="2">
                  <c:v>18</c:v>
                </c:pt>
                <c:pt idx="3">
                  <c:v>8</c:v>
                </c:pt>
                <c:pt idx="4">
                  <c:v>14</c:v>
                </c:pt>
                <c:pt idx="5">
                  <c:v>46</c:v>
                </c:pt>
                <c:pt idx="6">
                  <c:v>63</c:v>
                </c:pt>
                <c:pt idx="7">
                  <c:v>72</c:v>
                </c:pt>
                <c:pt idx="8">
                  <c:v>84</c:v>
                </c:pt>
                <c:pt idx="9">
                  <c:v>66</c:v>
                </c:pt>
                <c:pt idx="10">
                  <c:v>62</c:v>
                </c:pt>
                <c:pt idx="1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89-4229-B1D1-36C5AA20A8B6}"/>
            </c:ext>
          </c:extLst>
        </c:ser>
        <c:ser>
          <c:idx val="2"/>
          <c:order val="2"/>
          <c:tx>
            <c:strRef>
              <c:f>yedek!$O$214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yedek!$P$211:$AA$211</c:f>
              <c:strCache>
                <c:ptCount val="12"/>
                <c:pt idx="0">
                  <c:v>shame</c:v>
                </c:pt>
                <c:pt idx="1">
                  <c:v>sadness</c:v>
                </c:pt>
                <c:pt idx="2">
                  <c:v>boring</c:v>
                </c:pt>
                <c:pt idx="3">
                  <c:v>anger</c:v>
                </c:pt>
                <c:pt idx="4">
                  <c:v>anxiety</c:v>
                </c:pt>
                <c:pt idx="5">
                  <c:v>confusion</c:v>
                </c:pt>
                <c:pt idx="6">
                  <c:v>pride</c:v>
                </c:pt>
                <c:pt idx="7">
                  <c:v>excitement</c:v>
                </c:pt>
                <c:pt idx="8">
                  <c:v>happiness</c:v>
                </c:pt>
                <c:pt idx="9">
                  <c:v>curiosity</c:v>
                </c:pt>
                <c:pt idx="10">
                  <c:v>fun</c:v>
                </c:pt>
                <c:pt idx="11">
                  <c:v>interest</c:v>
                </c:pt>
              </c:strCache>
            </c:strRef>
          </c:cat>
          <c:val>
            <c:numRef>
              <c:f>yedek!$P$214:$AA$214</c:f>
              <c:numCache>
                <c:formatCode>General</c:formatCode>
                <c:ptCount val="12"/>
                <c:pt idx="0">
                  <c:v>50</c:v>
                </c:pt>
                <c:pt idx="1">
                  <c:v>50</c:v>
                </c:pt>
                <c:pt idx="2">
                  <c:v>75</c:v>
                </c:pt>
                <c:pt idx="3">
                  <c:v>46</c:v>
                </c:pt>
                <c:pt idx="4">
                  <c:v>74</c:v>
                </c:pt>
                <c:pt idx="5">
                  <c:v>95</c:v>
                </c:pt>
                <c:pt idx="6">
                  <c:v>67</c:v>
                </c:pt>
                <c:pt idx="7">
                  <c:v>45</c:v>
                </c:pt>
                <c:pt idx="8">
                  <c:v>36</c:v>
                </c:pt>
                <c:pt idx="9">
                  <c:v>28</c:v>
                </c:pt>
                <c:pt idx="10">
                  <c:v>17</c:v>
                </c:pt>
                <c:pt idx="1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89-4229-B1D1-36C5AA20A8B6}"/>
            </c:ext>
          </c:extLst>
        </c:ser>
        <c:ser>
          <c:idx val="3"/>
          <c:order val="3"/>
          <c:tx>
            <c:strRef>
              <c:f>yedek!$O$215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yedek!$P$211:$AA$211</c:f>
              <c:strCache>
                <c:ptCount val="12"/>
                <c:pt idx="0">
                  <c:v>shame</c:v>
                </c:pt>
                <c:pt idx="1">
                  <c:v>sadness</c:v>
                </c:pt>
                <c:pt idx="2">
                  <c:v>boring</c:v>
                </c:pt>
                <c:pt idx="3">
                  <c:v>anger</c:v>
                </c:pt>
                <c:pt idx="4">
                  <c:v>anxiety</c:v>
                </c:pt>
                <c:pt idx="5">
                  <c:v>confusion</c:v>
                </c:pt>
                <c:pt idx="6">
                  <c:v>pride</c:v>
                </c:pt>
                <c:pt idx="7">
                  <c:v>excitement</c:v>
                </c:pt>
                <c:pt idx="8">
                  <c:v>happiness</c:v>
                </c:pt>
                <c:pt idx="9">
                  <c:v>curiosity</c:v>
                </c:pt>
                <c:pt idx="10">
                  <c:v>fun</c:v>
                </c:pt>
                <c:pt idx="11">
                  <c:v>interest</c:v>
                </c:pt>
              </c:strCache>
            </c:strRef>
          </c:cat>
          <c:val>
            <c:numRef>
              <c:f>yedek!$P$215:$AA$215</c:f>
              <c:numCache>
                <c:formatCode>General</c:formatCode>
                <c:ptCount val="12"/>
                <c:pt idx="0">
                  <c:v>113</c:v>
                </c:pt>
                <c:pt idx="1">
                  <c:v>114</c:v>
                </c:pt>
                <c:pt idx="2">
                  <c:v>73</c:v>
                </c:pt>
                <c:pt idx="3">
                  <c:v>116</c:v>
                </c:pt>
                <c:pt idx="4">
                  <c:v>79</c:v>
                </c:pt>
                <c:pt idx="5">
                  <c:v>13</c:v>
                </c:pt>
                <c:pt idx="6">
                  <c:v>13</c:v>
                </c:pt>
                <c:pt idx="7">
                  <c:v>10</c:v>
                </c:pt>
                <c:pt idx="8">
                  <c:v>3</c:v>
                </c:pt>
                <c:pt idx="9">
                  <c:v>2</c:v>
                </c:pt>
                <c:pt idx="10">
                  <c:v>3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89-4229-B1D1-36C5AA20A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2171695"/>
        <c:axId val="1492148815"/>
      </c:barChart>
      <c:catAx>
        <c:axId val="14921716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492148815"/>
        <c:crosses val="autoZero"/>
        <c:auto val="1"/>
        <c:lblAlgn val="ctr"/>
        <c:lblOffset val="100"/>
        <c:noMultiLvlLbl val="0"/>
      </c:catAx>
      <c:valAx>
        <c:axId val="14921488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492171695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tr-T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r-TR" b="1" dirty="0"/>
              <a:t>hard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'GorevDuyguları (3-1)'!$C$1</c:f>
              <c:strCache>
                <c:ptCount val="1"/>
                <c:pt idx="0">
                  <c:v>Collaborative -  hard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'GorevDuyguları (3-1)'!$A$2:$A$13</c:f>
              <c:strCache>
                <c:ptCount val="12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Pride</c:v>
                </c:pt>
                <c:pt idx="5">
                  <c:v>Fun</c:v>
                </c:pt>
                <c:pt idx="6">
                  <c:v>Confusion</c:v>
                </c:pt>
                <c:pt idx="7">
                  <c:v>Anxiety</c:v>
                </c:pt>
                <c:pt idx="8">
                  <c:v>Boring</c:v>
                </c:pt>
                <c:pt idx="9">
                  <c:v>Sadness</c:v>
                </c:pt>
                <c:pt idx="10">
                  <c:v>anger</c:v>
                </c:pt>
                <c:pt idx="11">
                  <c:v>Shame</c:v>
                </c:pt>
              </c:strCache>
            </c:strRef>
          </c:cat>
          <c:val>
            <c:numRef>
              <c:f>'GorevDuyguları (3-1)'!$C$2:$C$13</c:f>
              <c:numCache>
                <c:formatCode>General</c:formatCode>
                <c:ptCount val="12"/>
                <c:pt idx="0">
                  <c:v>23</c:v>
                </c:pt>
                <c:pt idx="1">
                  <c:v>10</c:v>
                </c:pt>
                <c:pt idx="2">
                  <c:v>7</c:v>
                </c:pt>
                <c:pt idx="3">
                  <c:v>8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11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FF-4180-A279-37CD0F2C3831}"/>
            </c:ext>
          </c:extLst>
        </c:ser>
        <c:ser>
          <c:idx val="1"/>
          <c:order val="1"/>
          <c:tx>
            <c:strRef>
              <c:f>'GorevDuyguları (3-1)'!$E$1</c:f>
              <c:strCache>
                <c:ptCount val="1"/>
                <c:pt idx="0">
                  <c:v>Individual -   hard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'GorevDuyguları (3-1)'!$A$2:$A$13</c:f>
              <c:strCache>
                <c:ptCount val="12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Pride</c:v>
                </c:pt>
                <c:pt idx="5">
                  <c:v>Fun</c:v>
                </c:pt>
                <c:pt idx="6">
                  <c:v>Confusion</c:v>
                </c:pt>
                <c:pt idx="7">
                  <c:v>Anxiety</c:v>
                </c:pt>
                <c:pt idx="8">
                  <c:v>Boring</c:v>
                </c:pt>
                <c:pt idx="9">
                  <c:v>Sadness</c:v>
                </c:pt>
                <c:pt idx="10">
                  <c:v>anger</c:v>
                </c:pt>
                <c:pt idx="11">
                  <c:v>Shame</c:v>
                </c:pt>
              </c:strCache>
            </c:strRef>
          </c:cat>
          <c:val>
            <c:numRef>
              <c:f>'GorevDuyguları (3-1)'!$E$2:$E$13</c:f>
              <c:numCache>
                <c:formatCode>General</c:formatCode>
                <c:ptCount val="12"/>
                <c:pt idx="0">
                  <c:v>23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8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FF-4180-A279-37CD0F2C38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2078800"/>
        <c:axId val="760261248"/>
      </c:barChart>
      <c:catAx>
        <c:axId val="27207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60261248"/>
        <c:crosses val="autoZero"/>
        <c:auto val="1"/>
        <c:lblAlgn val="ctr"/>
        <c:lblOffset val="100"/>
        <c:noMultiLvlLbl val="0"/>
      </c:catAx>
      <c:valAx>
        <c:axId val="76026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7207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tr-T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r-TR" dirty="0" err="1"/>
              <a:t>Collaborative</a:t>
            </a:r>
            <a:endParaRPr lang="tr-T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'GorevDuyguları (3-1)'!$B$1</c:f>
              <c:strCache>
                <c:ptCount val="1"/>
                <c:pt idx="0">
                  <c:v>Collaborative - Somewhat hard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'GorevDuyguları (3-1)'!$A$2:$A$13</c:f>
              <c:strCache>
                <c:ptCount val="12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Pride</c:v>
                </c:pt>
                <c:pt idx="5">
                  <c:v>Fun</c:v>
                </c:pt>
                <c:pt idx="6">
                  <c:v>Confusion</c:v>
                </c:pt>
                <c:pt idx="7">
                  <c:v>Anxiety</c:v>
                </c:pt>
                <c:pt idx="8">
                  <c:v>Boring</c:v>
                </c:pt>
                <c:pt idx="9">
                  <c:v>Sadness</c:v>
                </c:pt>
                <c:pt idx="10">
                  <c:v>anger</c:v>
                </c:pt>
                <c:pt idx="11">
                  <c:v>Shame</c:v>
                </c:pt>
              </c:strCache>
            </c:strRef>
          </c:cat>
          <c:val>
            <c:numRef>
              <c:f>'GorevDuyguları (3-1)'!$B$2:$B$13</c:f>
              <c:numCache>
                <c:formatCode>General</c:formatCode>
                <c:ptCount val="12"/>
                <c:pt idx="0">
                  <c:v>23</c:v>
                </c:pt>
                <c:pt idx="1">
                  <c:v>13</c:v>
                </c:pt>
                <c:pt idx="2">
                  <c:v>6</c:v>
                </c:pt>
                <c:pt idx="3">
                  <c:v>4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37-47A4-8BA0-D2A0C41BC91D}"/>
            </c:ext>
          </c:extLst>
        </c:ser>
        <c:ser>
          <c:idx val="1"/>
          <c:order val="1"/>
          <c:tx>
            <c:strRef>
              <c:f>'GorevDuyguları (3-1)'!$C$1</c:f>
              <c:strCache>
                <c:ptCount val="1"/>
                <c:pt idx="0">
                  <c:v>Collaborative -  hard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'GorevDuyguları (3-1)'!$A$2:$A$13</c:f>
              <c:strCache>
                <c:ptCount val="12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Pride</c:v>
                </c:pt>
                <c:pt idx="5">
                  <c:v>Fun</c:v>
                </c:pt>
                <c:pt idx="6">
                  <c:v>Confusion</c:v>
                </c:pt>
                <c:pt idx="7">
                  <c:v>Anxiety</c:v>
                </c:pt>
                <c:pt idx="8">
                  <c:v>Boring</c:v>
                </c:pt>
                <c:pt idx="9">
                  <c:v>Sadness</c:v>
                </c:pt>
                <c:pt idx="10">
                  <c:v>anger</c:v>
                </c:pt>
                <c:pt idx="11">
                  <c:v>Shame</c:v>
                </c:pt>
              </c:strCache>
            </c:strRef>
          </c:cat>
          <c:val>
            <c:numRef>
              <c:f>'GorevDuyguları (3-1)'!$C$2:$C$13</c:f>
              <c:numCache>
                <c:formatCode>General</c:formatCode>
                <c:ptCount val="12"/>
                <c:pt idx="0">
                  <c:v>23</c:v>
                </c:pt>
                <c:pt idx="1">
                  <c:v>10</c:v>
                </c:pt>
                <c:pt idx="2">
                  <c:v>7</c:v>
                </c:pt>
                <c:pt idx="3">
                  <c:v>8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11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37-47A4-8BA0-D2A0C41BC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2583520"/>
        <c:axId val="1332584352"/>
      </c:barChart>
      <c:catAx>
        <c:axId val="133258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32584352"/>
        <c:crosses val="autoZero"/>
        <c:auto val="1"/>
        <c:lblAlgn val="ctr"/>
        <c:lblOffset val="100"/>
        <c:noMultiLvlLbl val="0"/>
      </c:catAx>
      <c:valAx>
        <c:axId val="133258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3258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tr-T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r-TR" dirty="0" err="1"/>
              <a:t>Individual</a:t>
            </a:r>
            <a:endParaRPr lang="tr-T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'GorevDuyguları (3-1)'!$D$1</c:f>
              <c:strCache>
                <c:ptCount val="1"/>
                <c:pt idx="0">
                  <c:v>Individual -  Somewhat hard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'GorevDuyguları (3-1)'!$A$2:$A$13</c:f>
              <c:strCache>
                <c:ptCount val="12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Pride</c:v>
                </c:pt>
                <c:pt idx="5">
                  <c:v>Fun</c:v>
                </c:pt>
                <c:pt idx="6">
                  <c:v>Confusion</c:v>
                </c:pt>
                <c:pt idx="7">
                  <c:v>Anxiety</c:v>
                </c:pt>
                <c:pt idx="8">
                  <c:v>Boring</c:v>
                </c:pt>
                <c:pt idx="9">
                  <c:v>Sadness</c:v>
                </c:pt>
                <c:pt idx="10">
                  <c:v>anger</c:v>
                </c:pt>
                <c:pt idx="11">
                  <c:v>Shame</c:v>
                </c:pt>
              </c:strCache>
            </c:strRef>
          </c:cat>
          <c:val>
            <c:numRef>
              <c:f>'GorevDuyguları (3-1)'!$D$2:$D$13</c:f>
              <c:numCache>
                <c:formatCode>General</c:formatCode>
                <c:ptCount val="12"/>
                <c:pt idx="0">
                  <c:v>12</c:v>
                </c:pt>
                <c:pt idx="1">
                  <c:v>9</c:v>
                </c:pt>
                <c:pt idx="2">
                  <c:v>7</c:v>
                </c:pt>
                <c:pt idx="3">
                  <c:v>8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2</c:v>
                </c:pt>
                <c:pt idx="9">
                  <c:v>3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71-41B5-BD84-131EEB70536D}"/>
            </c:ext>
          </c:extLst>
        </c:ser>
        <c:ser>
          <c:idx val="1"/>
          <c:order val="1"/>
          <c:tx>
            <c:strRef>
              <c:f>'GorevDuyguları (3-1)'!$E$1</c:f>
              <c:strCache>
                <c:ptCount val="1"/>
                <c:pt idx="0">
                  <c:v>Individual -   hard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'GorevDuyguları (3-1)'!$A$2:$A$13</c:f>
              <c:strCache>
                <c:ptCount val="12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Pride</c:v>
                </c:pt>
                <c:pt idx="5">
                  <c:v>Fun</c:v>
                </c:pt>
                <c:pt idx="6">
                  <c:v>Confusion</c:v>
                </c:pt>
                <c:pt idx="7">
                  <c:v>Anxiety</c:v>
                </c:pt>
                <c:pt idx="8">
                  <c:v>Boring</c:v>
                </c:pt>
                <c:pt idx="9">
                  <c:v>Sadness</c:v>
                </c:pt>
                <c:pt idx="10">
                  <c:v>anger</c:v>
                </c:pt>
                <c:pt idx="11">
                  <c:v>Shame</c:v>
                </c:pt>
              </c:strCache>
            </c:strRef>
          </c:cat>
          <c:val>
            <c:numRef>
              <c:f>'GorevDuyguları (3-1)'!$E$2:$E$13</c:f>
              <c:numCache>
                <c:formatCode>General</c:formatCode>
                <c:ptCount val="12"/>
                <c:pt idx="0">
                  <c:v>23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8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71-41B5-BD84-131EEB705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8992880"/>
        <c:axId val="1308994960"/>
      </c:barChart>
      <c:catAx>
        <c:axId val="130899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08994960"/>
        <c:crosses val="autoZero"/>
        <c:auto val="1"/>
        <c:lblAlgn val="ctr"/>
        <c:lblOffset val="100"/>
        <c:noMultiLvlLbl val="0"/>
      </c:catAx>
      <c:valAx>
        <c:axId val="130899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0899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tr-T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'GorevDuyguları (3-2)'!$B$2</c:f>
              <c:strCache>
                <c:ptCount val="1"/>
                <c:pt idx="0">
                  <c:v>Collaborative - Somewhat hard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'GorevDuyguları (3-2)'!$A$3:$A$14</c:f>
              <c:strCache>
                <c:ptCount val="12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Fun</c:v>
                </c:pt>
                <c:pt idx="5">
                  <c:v>Pride</c:v>
                </c:pt>
                <c:pt idx="6">
                  <c:v>Confusion</c:v>
                </c:pt>
                <c:pt idx="7">
                  <c:v>Anxiety</c:v>
                </c:pt>
                <c:pt idx="8">
                  <c:v>Sadness</c:v>
                </c:pt>
                <c:pt idx="9">
                  <c:v>Boring</c:v>
                </c:pt>
                <c:pt idx="10">
                  <c:v>Shame</c:v>
                </c:pt>
                <c:pt idx="11">
                  <c:v>Anger</c:v>
                </c:pt>
              </c:strCache>
            </c:strRef>
          </c:cat>
          <c:val>
            <c:numRef>
              <c:f>'GorevDuyguları (3-2)'!$B$3:$B$14</c:f>
              <c:numCache>
                <c:formatCode>General</c:formatCode>
                <c:ptCount val="12"/>
                <c:pt idx="0">
                  <c:v>23</c:v>
                </c:pt>
                <c:pt idx="1">
                  <c:v>12</c:v>
                </c:pt>
                <c:pt idx="2">
                  <c:v>5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  <c:pt idx="6">
                  <c:v>1</c:v>
                </c:pt>
                <c:pt idx="7">
                  <c:v>4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0E-49EB-B9F0-D52BDB44D531}"/>
            </c:ext>
          </c:extLst>
        </c:ser>
        <c:ser>
          <c:idx val="1"/>
          <c:order val="1"/>
          <c:tx>
            <c:strRef>
              <c:f>'GorevDuyguları (3-2)'!$C$2</c:f>
              <c:strCache>
                <c:ptCount val="1"/>
                <c:pt idx="0">
                  <c:v>Collaborative -  hard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'GorevDuyguları (3-2)'!$A$3:$A$14</c:f>
              <c:strCache>
                <c:ptCount val="12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Fun</c:v>
                </c:pt>
                <c:pt idx="5">
                  <c:v>Pride</c:v>
                </c:pt>
                <c:pt idx="6">
                  <c:v>Confusion</c:v>
                </c:pt>
                <c:pt idx="7">
                  <c:v>Anxiety</c:v>
                </c:pt>
                <c:pt idx="8">
                  <c:v>Sadness</c:v>
                </c:pt>
                <c:pt idx="9">
                  <c:v>Boring</c:v>
                </c:pt>
                <c:pt idx="10">
                  <c:v>Shame</c:v>
                </c:pt>
                <c:pt idx="11">
                  <c:v>Anger</c:v>
                </c:pt>
              </c:strCache>
            </c:strRef>
          </c:cat>
          <c:val>
            <c:numRef>
              <c:f>'GorevDuyguları (3-2)'!$C$3:$C$14</c:f>
              <c:numCache>
                <c:formatCode>General</c:formatCode>
                <c:ptCount val="12"/>
                <c:pt idx="0">
                  <c:v>13</c:v>
                </c:pt>
                <c:pt idx="1">
                  <c:v>11</c:v>
                </c:pt>
                <c:pt idx="2">
                  <c:v>10</c:v>
                </c:pt>
                <c:pt idx="3">
                  <c:v>5</c:v>
                </c:pt>
                <c:pt idx="4">
                  <c:v>0</c:v>
                </c:pt>
                <c:pt idx="5">
                  <c:v>2</c:v>
                </c:pt>
                <c:pt idx="6">
                  <c:v>6</c:v>
                </c:pt>
                <c:pt idx="7">
                  <c:v>7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0E-49EB-B9F0-D52BDB44D531}"/>
            </c:ext>
          </c:extLst>
        </c:ser>
        <c:ser>
          <c:idx val="2"/>
          <c:order val="2"/>
          <c:tx>
            <c:strRef>
              <c:f>'GorevDuyguları (3-2)'!$D$2</c:f>
              <c:strCache>
                <c:ptCount val="1"/>
                <c:pt idx="0">
                  <c:v>Individual -  Somewhat hard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'GorevDuyguları (3-2)'!$A$3:$A$14</c:f>
              <c:strCache>
                <c:ptCount val="12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Fun</c:v>
                </c:pt>
                <c:pt idx="5">
                  <c:v>Pride</c:v>
                </c:pt>
                <c:pt idx="6">
                  <c:v>Confusion</c:v>
                </c:pt>
                <c:pt idx="7">
                  <c:v>Anxiety</c:v>
                </c:pt>
                <c:pt idx="8">
                  <c:v>Sadness</c:v>
                </c:pt>
                <c:pt idx="9">
                  <c:v>Boring</c:v>
                </c:pt>
                <c:pt idx="10">
                  <c:v>Shame</c:v>
                </c:pt>
                <c:pt idx="11">
                  <c:v>Anger</c:v>
                </c:pt>
              </c:strCache>
            </c:strRef>
          </c:cat>
          <c:val>
            <c:numRef>
              <c:f>'GorevDuyguları (3-2)'!$D$3:$D$14</c:f>
              <c:numCache>
                <c:formatCode>General</c:formatCode>
                <c:ptCount val="12"/>
                <c:pt idx="0">
                  <c:v>10</c:v>
                </c:pt>
                <c:pt idx="1">
                  <c:v>14</c:v>
                </c:pt>
                <c:pt idx="2">
                  <c:v>9</c:v>
                </c:pt>
                <c:pt idx="3">
                  <c:v>4</c:v>
                </c:pt>
                <c:pt idx="4">
                  <c:v>0</c:v>
                </c:pt>
                <c:pt idx="5">
                  <c:v>4</c:v>
                </c:pt>
                <c:pt idx="6">
                  <c:v>3</c:v>
                </c:pt>
                <c:pt idx="7">
                  <c:v>1</c:v>
                </c:pt>
                <c:pt idx="8">
                  <c:v>0</c:v>
                </c:pt>
                <c:pt idx="9">
                  <c:v>3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0E-49EB-B9F0-D52BDB44D531}"/>
            </c:ext>
          </c:extLst>
        </c:ser>
        <c:ser>
          <c:idx val="3"/>
          <c:order val="3"/>
          <c:tx>
            <c:strRef>
              <c:f>'GorevDuyguları (3-2)'!$E$2</c:f>
              <c:strCache>
                <c:ptCount val="1"/>
                <c:pt idx="0">
                  <c:v>Individual -   hard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'GorevDuyguları (3-2)'!$A$3:$A$14</c:f>
              <c:strCache>
                <c:ptCount val="12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Fun</c:v>
                </c:pt>
                <c:pt idx="5">
                  <c:v>Pride</c:v>
                </c:pt>
                <c:pt idx="6">
                  <c:v>Confusion</c:v>
                </c:pt>
                <c:pt idx="7">
                  <c:v>Anxiety</c:v>
                </c:pt>
                <c:pt idx="8">
                  <c:v>Sadness</c:v>
                </c:pt>
                <c:pt idx="9">
                  <c:v>Boring</c:v>
                </c:pt>
                <c:pt idx="10">
                  <c:v>Shame</c:v>
                </c:pt>
                <c:pt idx="11">
                  <c:v>Anger</c:v>
                </c:pt>
              </c:strCache>
            </c:strRef>
          </c:cat>
          <c:val>
            <c:numRef>
              <c:f>'GorevDuyguları (3-2)'!$E$3:$E$14</c:f>
              <c:numCache>
                <c:formatCode>General</c:formatCode>
                <c:ptCount val="12"/>
                <c:pt idx="0">
                  <c:v>25</c:v>
                </c:pt>
                <c:pt idx="1">
                  <c:v>11</c:v>
                </c:pt>
                <c:pt idx="2">
                  <c:v>6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  <c:pt idx="6">
                  <c:v>0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0E-49EB-B9F0-D52BDB44D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0646016"/>
        <c:axId val="770649344"/>
      </c:barChart>
      <c:catAx>
        <c:axId val="77064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70649344"/>
        <c:crosses val="autoZero"/>
        <c:auto val="1"/>
        <c:lblAlgn val="ctr"/>
        <c:lblOffset val="100"/>
        <c:noMultiLvlLbl val="0"/>
      </c:catAx>
      <c:valAx>
        <c:axId val="77064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7064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tr-T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r-TR" dirty="0" err="1"/>
              <a:t>Somewhat</a:t>
            </a:r>
            <a:r>
              <a:rPr lang="tr-TR" dirty="0"/>
              <a:t> hard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'GorevDuyguları (3-2)'!$B$2</c:f>
              <c:strCache>
                <c:ptCount val="1"/>
                <c:pt idx="0">
                  <c:v>Collaborative - Somewhat hard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'GorevDuyguları (3-2)'!$A$3:$A$14</c:f>
              <c:strCache>
                <c:ptCount val="12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Fun</c:v>
                </c:pt>
                <c:pt idx="5">
                  <c:v>Pride</c:v>
                </c:pt>
                <c:pt idx="6">
                  <c:v>Confusion</c:v>
                </c:pt>
                <c:pt idx="7">
                  <c:v>Anxiety</c:v>
                </c:pt>
                <c:pt idx="8">
                  <c:v>Sadness</c:v>
                </c:pt>
                <c:pt idx="9">
                  <c:v>Boring</c:v>
                </c:pt>
                <c:pt idx="10">
                  <c:v>Shame</c:v>
                </c:pt>
                <c:pt idx="11">
                  <c:v>Anger</c:v>
                </c:pt>
              </c:strCache>
            </c:strRef>
          </c:cat>
          <c:val>
            <c:numRef>
              <c:f>'GorevDuyguları (3-2)'!$B$3:$B$14</c:f>
              <c:numCache>
                <c:formatCode>General</c:formatCode>
                <c:ptCount val="12"/>
                <c:pt idx="0">
                  <c:v>23</c:v>
                </c:pt>
                <c:pt idx="1">
                  <c:v>12</c:v>
                </c:pt>
                <c:pt idx="2">
                  <c:v>5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  <c:pt idx="6">
                  <c:v>1</c:v>
                </c:pt>
                <c:pt idx="7">
                  <c:v>4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DD-46AB-BE43-94E74A156C8C}"/>
            </c:ext>
          </c:extLst>
        </c:ser>
        <c:ser>
          <c:idx val="1"/>
          <c:order val="1"/>
          <c:tx>
            <c:strRef>
              <c:f>'GorevDuyguları (3-2)'!$D$2</c:f>
              <c:strCache>
                <c:ptCount val="1"/>
                <c:pt idx="0">
                  <c:v>Individual -  Somewhat hard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'GorevDuyguları (3-2)'!$A$3:$A$14</c:f>
              <c:strCache>
                <c:ptCount val="12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Fun</c:v>
                </c:pt>
                <c:pt idx="5">
                  <c:v>Pride</c:v>
                </c:pt>
                <c:pt idx="6">
                  <c:v>Confusion</c:v>
                </c:pt>
                <c:pt idx="7">
                  <c:v>Anxiety</c:v>
                </c:pt>
                <c:pt idx="8">
                  <c:v>Sadness</c:v>
                </c:pt>
                <c:pt idx="9">
                  <c:v>Boring</c:v>
                </c:pt>
                <c:pt idx="10">
                  <c:v>Shame</c:v>
                </c:pt>
                <c:pt idx="11">
                  <c:v>Anger</c:v>
                </c:pt>
              </c:strCache>
            </c:strRef>
          </c:cat>
          <c:val>
            <c:numRef>
              <c:f>'GorevDuyguları (3-2)'!$D$3:$D$14</c:f>
              <c:numCache>
                <c:formatCode>General</c:formatCode>
                <c:ptCount val="12"/>
                <c:pt idx="0">
                  <c:v>10</c:v>
                </c:pt>
                <c:pt idx="1">
                  <c:v>14</c:v>
                </c:pt>
                <c:pt idx="2">
                  <c:v>9</c:v>
                </c:pt>
                <c:pt idx="3">
                  <c:v>4</c:v>
                </c:pt>
                <c:pt idx="4">
                  <c:v>0</c:v>
                </c:pt>
                <c:pt idx="5">
                  <c:v>4</c:v>
                </c:pt>
                <c:pt idx="6">
                  <c:v>3</c:v>
                </c:pt>
                <c:pt idx="7">
                  <c:v>1</c:v>
                </c:pt>
                <c:pt idx="8">
                  <c:v>0</c:v>
                </c:pt>
                <c:pt idx="9">
                  <c:v>3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DD-46AB-BE43-94E74A156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9031568"/>
        <c:axId val="1309029072"/>
      </c:barChart>
      <c:catAx>
        <c:axId val="130903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09029072"/>
        <c:crosses val="autoZero"/>
        <c:auto val="1"/>
        <c:lblAlgn val="ctr"/>
        <c:lblOffset val="100"/>
        <c:noMultiLvlLbl val="0"/>
      </c:catAx>
      <c:valAx>
        <c:axId val="130902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0903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tr-T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hard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'GorevDuyguları (3-2)'!$C$2</c:f>
              <c:strCache>
                <c:ptCount val="1"/>
                <c:pt idx="0">
                  <c:v>Collaborative -  hard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'GorevDuyguları (3-2)'!$A$3:$A$14</c:f>
              <c:strCache>
                <c:ptCount val="12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Fun</c:v>
                </c:pt>
                <c:pt idx="5">
                  <c:v>Pride</c:v>
                </c:pt>
                <c:pt idx="6">
                  <c:v>Confusion</c:v>
                </c:pt>
                <c:pt idx="7">
                  <c:v>Anxiety</c:v>
                </c:pt>
                <c:pt idx="8">
                  <c:v>Sadness</c:v>
                </c:pt>
                <c:pt idx="9">
                  <c:v>Boring</c:v>
                </c:pt>
                <c:pt idx="10">
                  <c:v>Shame</c:v>
                </c:pt>
                <c:pt idx="11">
                  <c:v>Anger</c:v>
                </c:pt>
              </c:strCache>
            </c:strRef>
          </c:cat>
          <c:val>
            <c:numRef>
              <c:f>'GorevDuyguları (3-2)'!$C$3:$C$14</c:f>
              <c:numCache>
                <c:formatCode>General</c:formatCode>
                <c:ptCount val="12"/>
                <c:pt idx="0">
                  <c:v>13</c:v>
                </c:pt>
                <c:pt idx="1">
                  <c:v>11</c:v>
                </c:pt>
                <c:pt idx="2">
                  <c:v>10</c:v>
                </c:pt>
                <c:pt idx="3">
                  <c:v>5</c:v>
                </c:pt>
                <c:pt idx="4">
                  <c:v>0</c:v>
                </c:pt>
                <c:pt idx="5">
                  <c:v>2</c:v>
                </c:pt>
                <c:pt idx="6">
                  <c:v>6</c:v>
                </c:pt>
                <c:pt idx="7">
                  <c:v>7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24-4CA4-BAEB-5907A14D3A19}"/>
            </c:ext>
          </c:extLst>
        </c:ser>
        <c:ser>
          <c:idx val="1"/>
          <c:order val="1"/>
          <c:tx>
            <c:strRef>
              <c:f>'GorevDuyguları (3-2)'!$E$2</c:f>
              <c:strCache>
                <c:ptCount val="1"/>
                <c:pt idx="0">
                  <c:v>Individual -   hard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'GorevDuyguları (3-2)'!$A$3:$A$14</c:f>
              <c:strCache>
                <c:ptCount val="12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Fun</c:v>
                </c:pt>
                <c:pt idx="5">
                  <c:v>Pride</c:v>
                </c:pt>
                <c:pt idx="6">
                  <c:v>Confusion</c:v>
                </c:pt>
                <c:pt idx="7">
                  <c:v>Anxiety</c:v>
                </c:pt>
                <c:pt idx="8">
                  <c:v>Sadness</c:v>
                </c:pt>
                <c:pt idx="9">
                  <c:v>Boring</c:v>
                </c:pt>
                <c:pt idx="10">
                  <c:v>Shame</c:v>
                </c:pt>
                <c:pt idx="11">
                  <c:v>Anger</c:v>
                </c:pt>
              </c:strCache>
            </c:strRef>
          </c:cat>
          <c:val>
            <c:numRef>
              <c:f>'GorevDuyguları (3-2)'!$E$3:$E$14</c:f>
              <c:numCache>
                <c:formatCode>General</c:formatCode>
                <c:ptCount val="12"/>
                <c:pt idx="0">
                  <c:v>25</c:v>
                </c:pt>
                <c:pt idx="1">
                  <c:v>11</c:v>
                </c:pt>
                <c:pt idx="2">
                  <c:v>6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  <c:pt idx="6">
                  <c:v>0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24-4CA4-BAEB-5907A14D3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7888368"/>
        <c:axId val="1297893776"/>
      </c:barChart>
      <c:catAx>
        <c:axId val="129788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297893776"/>
        <c:crosses val="autoZero"/>
        <c:auto val="1"/>
        <c:lblAlgn val="ctr"/>
        <c:lblOffset val="100"/>
        <c:noMultiLvlLbl val="0"/>
      </c:catAx>
      <c:valAx>
        <c:axId val="129789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29788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tr-T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9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r-TR" dirty="0" err="1"/>
              <a:t>Collaborative</a:t>
            </a:r>
            <a:endParaRPr lang="tr-T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9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'GorevDuyguları (3-2)'!$B$2</c:f>
              <c:strCache>
                <c:ptCount val="1"/>
                <c:pt idx="0">
                  <c:v>Collaborative - Somewhat hard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'GorevDuyguları (3-2)'!$A$3:$A$14</c:f>
              <c:strCache>
                <c:ptCount val="12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Fun</c:v>
                </c:pt>
                <c:pt idx="5">
                  <c:v>Pride</c:v>
                </c:pt>
                <c:pt idx="6">
                  <c:v>Confusion</c:v>
                </c:pt>
                <c:pt idx="7">
                  <c:v>Anxiety</c:v>
                </c:pt>
                <c:pt idx="8">
                  <c:v>Sadness</c:v>
                </c:pt>
                <c:pt idx="9">
                  <c:v>Boring</c:v>
                </c:pt>
                <c:pt idx="10">
                  <c:v>Shame</c:v>
                </c:pt>
                <c:pt idx="11">
                  <c:v>Anger</c:v>
                </c:pt>
              </c:strCache>
            </c:strRef>
          </c:cat>
          <c:val>
            <c:numRef>
              <c:f>'GorevDuyguları (3-2)'!$B$3:$B$14</c:f>
              <c:numCache>
                <c:formatCode>General</c:formatCode>
                <c:ptCount val="12"/>
                <c:pt idx="0">
                  <c:v>23</c:v>
                </c:pt>
                <c:pt idx="1">
                  <c:v>12</c:v>
                </c:pt>
                <c:pt idx="2">
                  <c:v>5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  <c:pt idx="6">
                  <c:v>1</c:v>
                </c:pt>
                <c:pt idx="7">
                  <c:v>4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67-4A89-8193-409D1D2909CD}"/>
            </c:ext>
          </c:extLst>
        </c:ser>
        <c:ser>
          <c:idx val="1"/>
          <c:order val="1"/>
          <c:tx>
            <c:strRef>
              <c:f>'GorevDuyguları (3-2)'!$C$2</c:f>
              <c:strCache>
                <c:ptCount val="1"/>
                <c:pt idx="0">
                  <c:v>Collaborative -  hard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'GorevDuyguları (3-2)'!$A$3:$A$14</c:f>
              <c:strCache>
                <c:ptCount val="12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Fun</c:v>
                </c:pt>
                <c:pt idx="5">
                  <c:v>Pride</c:v>
                </c:pt>
                <c:pt idx="6">
                  <c:v>Confusion</c:v>
                </c:pt>
                <c:pt idx="7">
                  <c:v>Anxiety</c:v>
                </c:pt>
                <c:pt idx="8">
                  <c:v>Sadness</c:v>
                </c:pt>
                <c:pt idx="9">
                  <c:v>Boring</c:v>
                </c:pt>
                <c:pt idx="10">
                  <c:v>Shame</c:v>
                </c:pt>
                <c:pt idx="11">
                  <c:v>Anger</c:v>
                </c:pt>
              </c:strCache>
            </c:strRef>
          </c:cat>
          <c:val>
            <c:numRef>
              <c:f>'GorevDuyguları (3-2)'!$C$3:$C$14</c:f>
              <c:numCache>
                <c:formatCode>General</c:formatCode>
                <c:ptCount val="12"/>
                <c:pt idx="0">
                  <c:v>13</c:v>
                </c:pt>
                <c:pt idx="1">
                  <c:v>11</c:v>
                </c:pt>
                <c:pt idx="2">
                  <c:v>10</c:v>
                </c:pt>
                <c:pt idx="3">
                  <c:v>5</c:v>
                </c:pt>
                <c:pt idx="4">
                  <c:v>0</c:v>
                </c:pt>
                <c:pt idx="5">
                  <c:v>2</c:v>
                </c:pt>
                <c:pt idx="6">
                  <c:v>6</c:v>
                </c:pt>
                <c:pt idx="7">
                  <c:v>7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67-4A89-8193-409D1D290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6363104"/>
        <c:axId val="276366432"/>
      </c:barChart>
      <c:catAx>
        <c:axId val="27636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76366432"/>
        <c:crosses val="autoZero"/>
        <c:auto val="1"/>
        <c:lblAlgn val="ctr"/>
        <c:lblOffset val="100"/>
        <c:noMultiLvlLbl val="0"/>
      </c:catAx>
      <c:valAx>
        <c:axId val="27636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7636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tr-T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r-TR" dirty="0" err="1"/>
              <a:t>Individual</a:t>
            </a:r>
            <a:endParaRPr lang="tr-T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'GorevDuyguları (3-2)'!$D$2</c:f>
              <c:strCache>
                <c:ptCount val="1"/>
                <c:pt idx="0">
                  <c:v>Individual -  Somewhat hard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'GorevDuyguları (3-2)'!$A$3:$A$14</c:f>
              <c:strCache>
                <c:ptCount val="12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Fun</c:v>
                </c:pt>
                <c:pt idx="5">
                  <c:v>Pride</c:v>
                </c:pt>
                <c:pt idx="6">
                  <c:v>Confusion</c:v>
                </c:pt>
                <c:pt idx="7">
                  <c:v>Anxiety</c:v>
                </c:pt>
                <c:pt idx="8">
                  <c:v>Sadness</c:v>
                </c:pt>
                <c:pt idx="9">
                  <c:v>Boring</c:v>
                </c:pt>
                <c:pt idx="10">
                  <c:v>Shame</c:v>
                </c:pt>
                <c:pt idx="11">
                  <c:v>Anger</c:v>
                </c:pt>
              </c:strCache>
            </c:strRef>
          </c:cat>
          <c:val>
            <c:numRef>
              <c:f>'GorevDuyguları (3-2)'!$D$3:$D$14</c:f>
              <c:numCache>
                <c:formatCode>General</c:formatCode>
                <c:ptCount val="12"/>
                <c:pt idx="0">
                  <c:v>10</c:v>
                </c:pt>
                <c:pt idx="1">
                  <c:v>14</c:v>
                </c:pt>
                <c:pt idx="2">
                  <c:v>9</c:v>
                </c:pt>
                <c:pt idx="3">
                  <c:v>4</c:v>
                </c:pt>
                <c:pt idx="4">
                  <c:v>0</c:v>
                </c:pt>
                <c:pt idx="5">
                  <c:v>4</c:v>
                </c:pt>
                <c:pt idx="6">
                  <c:v>3</c:v>
                </c:pt>
                <c:pt idx="7">
                  <c:v>1</c:v>
                </c:pt>
                <c:pt idx="8">
                  <c:v>0</c:v>
                </c:pt>
                <c:pt idx="9">
                  <c:v>3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A5-4FB5-AF90-44ADDB3DC233}"/>
            </c:ext>
          </c:extLst>
        </c:ser>
        <c:ser>
          <c:idx val="1"/>
          <c:order val="1"/>
          <c:tx>
            <c:strRef>
              <c:f>'GorevDuyguları (3-2)'!$E$2</c:f>
              <c:strCache>
                <c:ptCount val="1"/>
                <c:pt idx="0">
                  <c:v>Individual -   hard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'GorevDuyguları (3-2)'!$A$3:$A$14</c:f>
              <c:strCache>
                <c:ptCount val="12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Fun</c:v>
                </c:pt>
                <c:pt idx="5">
                  <c:v>Pride</c:v>
                </c:pt>
                <c:pt idx="6">
                  <c:v>Confusion</c:v>
                </c:pt>
                <c:pt idx="7">
                  <c:v>Anxiety</c:v>
                </c:pt>
                <c:pt idx="8">
                  <c:v>Sadness</c:v>
                </c:pt>
                <c:pt idx="9">
                  <c:v>Boring</c:v>
                </c:pt>
                <c:pt idx="10">
                  <c:v>Shame</c:v>
                </c:pt>
                <c:pt idx="11">
                  <c:v>Anger</c:v>
                </c:pt>
              </c:strCache>
            </c:strRef>
          </c:cat>
          <c:val>
            <c:numRef>
              <c:f>'GorevDuyguları (3-2)'!$E$3:$E$14</c:f>
              <c:numCache>
                <c:formatCode>General</c:formatCode>
                <c:ptCount val="12"/>
                <c:pt idx="0">
                  <c:v>25</c:v>
                </c:pt>
                <c:pt idx="1">
                  <c:v>11</c:v>
                </c:pt>
                <c:pt idx="2">
                  <c:v>6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  <c:pt idx="6">
                  <c:v>0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A5-4FB5-AF90-44ADDB3DC2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6365184"/>
        <c:axId val="276365600"/>
      </c:barChart>
      <c:catAx>
        <c:axId val="27636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76365600"/>
        <c:crosses val="autoZero"/>
        <c:auto val="1"/>
        <c:lblAlgn val="ctr"/>
        <c:lblOffset val="100"/>
        <c:noMultiLvlLbl val="0"/>
      </c:catAx>
      <c:valAx>
        <c:axId val="27636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7636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tr-T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'GorevDuyguları (3-3)'!$B$2</c:f>
              <c:strCache>
                <c:ptCount val="1"/>
                <c:pt idx="0">
                  <c:v>Collaborative - Somewhat hard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'GorevDuyguları (3-3)'!$A$3:$A$15</c:f>
              <c:strCache>
                <c:ptCount val="13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Fun</c:v>
                </c:pt>
                <c:pt idx="5">
                  <c:v>Pride</c:v>
                </c:pt>
                <c:pt idx="6">
                  <c:v>Relaxation</c:v>
                </c:pt>
                <c:pt idx="7">
                  <c:v>Confusion</c:v>
                </c:pt>
                <c:pt idx="8">
                  <c:v>Sadness</c:v>
                </c:pt>
                <c:pt idx="9">
                  <c:v>Boring</c:v>
                </c:pt>
                <c:pt idx="10">
                  <c:v>Anxiety</c:v>
                </c:pt>
                <c:pt idx="11">
                  <c:v>Shame</c:v>
                </c:pt>
                <c:pt idx="12">
                  <c:v>Anger</c:v>
                </c:pt>
              </c:strCache>
            </c:strRef>
          </c:cat>
          <c:val>
            <c:numRef>
              <c:f>'GorevDuyguları (3-3)'!$B$3:$B$15</c:f>
              <c:numCache>
                <c:formatCode>General</c:formatCode>
                <c:ptCount val="13"/>
                <c:pt idx="0">
                  <c:v>34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10</c:v>
                </c:pt>
                <c:pt idx="6">
                  <c:v>5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8D-4861-8E0E-E2C64401B6CE}"/>
            </c:ext>
          </c:extLst>
        </c:ser>
        <c:ser>
          <c:idx val="1"/>
          <c:order val="1"/>
          <c:tx>
            <c:strRef>
              <c:f>'GorevDuyguları (3-3)'!$C$2</c:f>
              <c:strCache>
                <c:ptCount val="1"/>
                <c:pt idx="0">
                  <c:v>Collaborative -  hard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'GorevDuyguları (3-3)'!$A$3:$A$15</c:f>
              <c:strCache>
                <c:ptCount val="13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Fun</c:v>
                </c:pt>
                <c:pt idx="5">
                  <c:v>Pride</c:v>
                </c:pt>
                <c:pt idx="6">
                  <c:v>Relaxation</c:v>
                </c:pt>
                <c:pt idx="7">
                  <c:v>Confusion</c:v>
                </c:pt>
                <c:pt idx="8">
                  <c:v>Sadness</c:v>
                </c:pt>
                <c:pt idx="9">
                  <c:v>Boring</c:v>
                </c:pt>
                <c:pt idx="10">
                  <c:v>Anxiety</c:v>
                </c:pt>
                <c:pt idx="11">
                  <c:v>Shame</c:v>
                </c:pt>
                <c:pt idx="12">
                  <c:v>Anger</c:v>
                </c:pt>
              </c:strCache>
            </c:strRef>
          </c:cat>
          <c:val>
            <c:numRef>
              <c:f>'GorevDuyguları (3-3)'!$C$3:$C$15</c:f>
              <c:numCache>
                <c:formatCode>General</c:formatCode>
                <c:ptCount val="13"/>
                <c:pt idx="0">
                  <c:v>32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17</c:v>
                </c:pt>
                <c:pt idx="6">
                  <c:v>6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8D-4861-8E0E-E2C64401B6CE}"/>
            </c:ext>
          </c:extLst>
        </c:ser>
        <c:ser>
          <c:idx val="2"/>
          <c:order val="2"/>
          <c:tx>
            <c:strRef>
              <c:f>'GorevDuyguları (3-3)'!$D$2</c:f>
              <c:strCache>
                <c:ptCount val="1"/>
                <c:pt idx="0">
                  <c:v>Individual -  Somewhat hard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'GorevDuyguları (3-3)'!$A$3:$A$15</c:f>
              <c:strCache>
                <c:ptCount val="13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Fun</c:v>
                </c:pt>
                <c:pt idx="5">
                  <c:v>Pride</c:v>
                </c:pt>
                <c:pt idx="6">
                  <c:v>Relaxation</c:v>
                </c:pt>
                <c:pt idx="7">
                  <c:v>Confusion</c:v>
                </c:pt>
                <c:pt idx="8">
                  <c:v>Sadness</c:v>
                </c:pt>
                <c:pt idx="9">
                  <c:v>Boring</c:v>
                </c:pt>
                <c:pt idx="10">
                  <c:v>Anxiety</c:v>
                </c:pt>
                <c:pt idx="11">
                  <c:v>Shame</c:v>
                </c:pt>
                <c:pt idx="12">
                  <c:v>Anger</c:v>
                </c:pt>
              </c:strCache>
            </c:strRef>
          </c:cat>
          <c:val>
            <c:numRef>
              <c:f>'GorevDuyguları (3-3)'!$D$3:$D$15</c:f>
              <c:numCache>
                <c:formatCode>General</c:formatCode>
                <c:ptCount val="13"/>
                <c:pt idx="0">
                  <c:v>24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14</c:v>
                </c:pt>
                <c:pt idx="6">
                  <c:v>9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8D-4861-8E0E-E2C64401B6CE}"/>
            </c:ext>
          </c:extLst>
        </c:ser>
        <c:ser>
          <c:idx val="3"/>
          <c:order val="3"/>
          <c:tx>
            <c:strRef>
              <c:f>'GorevDuyguları (3-3)'!$E$2</c:f>
              <c:strCache>
                <c:ptCount val="1"/>
                <c:pt idx="0">
                  <c:v>Individual -   hard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'GorevDuyguları (3-3)'!$A$3:$A$15</c:f>
              <c:strCache>
                <c:ptCount val="13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Fun</c:v>
                </c:pt>
                <c:pt idx="5">
                  <c:v>Pride</c:v>
                </c:pt>
                <c:pt idx="6">
                  <c:v>Relaxation</c:v>
                </c:pt>
                <c:pt idx="7">
                  <c:v>Confusion</c:v>
                </c:pt>
                <c:pt idx="8">
                  <c:v>Sadness</c:v>
                </c:pt>
                <c:pt idx="9">
                  <c:v>Boring</c:v>
                </c:pt>
                <c:pt idx="10">
                  <c:v>Anxiety</c:v>
                </c:pt>
                <c:pt idx="11">
                  <c:v>Shame</c:v>
                </c:pt>
                <c:pt idx="12">
                  <c:v>Anger</c:v>
                </c:pt>
              </c:strCache>
            </c:strRef>
          </c:cat>
          <c:val>
            <c:numRef>
              <c:f>'GorevDuyguları (3-3)'!$E$3:$E$15</c:f>
              <c:numCache>
                <c:formatCode>General</c:formatCode>
                <c:ptCount val="13"/>
                <c:pt idx="0">
                  <c:v>27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12</c:v>
                </c:pt>
                <c:pt idx="6">
                  <c:v>10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8D-4861-8E0E-E2C64401B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7905008"/>
        <c:axId val="1297921232"/>
      </c:barChart>
      <c:catAx>
        <c:axId val="129790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297921232"/>
        <c:crosses val="autoZero"/>
        <c:auto val="1"/>
        <c:lblAlgn val="ctr"/>
        <c:lblOffset val="100"/>
        <c:noMultiLvlLbl val="0"/>
      </c:catAx>
      <c:valAx>
        <c:axId val="129792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29790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tr-T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r-TR" dirty="0" err="1"/>
              <a:t>Somewhat</a:t>
            </a:r>
            <a:r>
              <a:rPr lang="tr-TR" dirty="0"/>
              <a:t> hard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'GorevDuyguları (3-3)'!$B$2</c:f>
              <c:strCache>
                <c:ptCount val="1"/>
                <c:pt idx="0">
                  <c:v>Collaborative - Somewhat hard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'GorevDuyguları (3-3)'!$A$3:$A$15</c:f>
              <c:strCache>
                <c:ptCount val="13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Fun</c:v>
                </c:pt>
                <c:pt idx="5">
                  <c:v>Pride</c:v>
                </c:pt>
                <c:pt idx="6">
                  <c:v>Relaxation</c:v>
                </c:pt>
                <c:pt idx="7">
                  <c:v>Confusion</c:v>
                </c:pt>
                <c:pt idx="8">
                  <c:v>Sadness</c:v>
                </c:pt>
                <c:pt idx="9">
                  <c:v>Boring</c:v>
                </c:pt>
                <c:pt idx="10">
                  <c:v>Anxiety</c:v>
                </c:pt>
                <c:pt idx="11">
                  <c:v>Shame</c:v>
                </c:pt>
                <c:pt idx="12">
                  <c:v>Anger</c:v>
                </c:pt>
              </c:strCache>
            </c:strRef>
          </c:cat>
          <c:val>
            <c:numRef>
              <c:f>'GorevDuyguları (3-3)'!$B$3:$B$15</c:f>
              <c:numCache>
                <c:formatCode>General</c:formatCode>
                <c:ptCount val="13"/>
                <c:pt idx="0">
                  <c:v>34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10</c:v>
                </c:pt>
                <c:pt idx="6">
                  <c:v>5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AB-4D20-9A3B-B1C853D7FCE4}"/>
            </c:ext>
          </c:extLst>
        </c:ser>
        <c:ser>
          <c:idx val="1"/>
          <c:order val="1"/>
          <c:tx>
            <c:strRef>
              <c:f>'GorevDuyguları (3-3)'!$D$2</c:f>
              <c:strCache>
                <c:ptCount val="1"/>
                <c:pt idx="0">
                  <c:v>Individual -  Somewhat hard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'GorevDuyguları (3-3)'!$A$3:$A$15</c:f>
              <c:strCache>
                <c:ptCount val="13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Fun</c:v>
                </c:pt>
                <c:pt idx="5">
                  <c:v>Pride</c:v>
                </c:pt>
                <c:pt idx="6">
                  <c:v>Relaxation</c:v>
                </c:pt>
                <c:pt idx="7">
                  <c:v>Confusion</c:v>
                </c:pt>
                <c:pt idx="8">
                  <c:v>Sadness</c:v>
                </c:pt>
                <c:pt idx="9">
                  <c:v>Boring</c:v>
                </c:pt>
                <c:pt idx="10">
                  <c:v>Anxiety</c:v>
                </c:pt>
                <c:pt idx="11">
                  <c:v>Shame</c:v>
                </c:pt>
                <c:pt idx="12">
                  <c:v>Anger</c:v>
                </c:pt>
              </c:strCache>
            </c:strRef>
          </c:cat>
          <c:val>
            <c:numRef>
              <c:f>'GorevDuyguları (3-3)'!$D$3:$D$15</c:f>
              <c:numCache>
                <c:formatCode>General</c:formatCode>
                <c:ptCount val="13"/>
                <c:pt idx="0">
                  <c:v>24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14</c:v>
                </c:pt>
                <c:pt idx="6">
                  <c:v>9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AB-4D20-9A3B-B1C853D7FC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7918736"/>
        <c:axId val="873172352"/>
      </c:barChart>
      <c:catAx>
        <c:axId val="129791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873172352"/>
        <c:crosses val="autoZero"/>
        <c:auto val="1"/>
        <c:lblAlgn val="ctr"/>
        <c:lblOffset val="100"/>
        <c:noMultiLvlLbl val="0"/>
      </c:catAx>
      <c:valAx>
        <c:axId val="87317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29791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Emotions experienced during robotics activities</a:t>
            </a:r>
            <a:endParaRPr lang="tr-T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Sayfa1!$A$2</c:f>
              <c:strCache>
                <c:ptCount val="1"/>
                <c:pt idx="0">
                  <c:v>always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Sayfa1!$H$1:$M$1</c:f>
              <c:strCache>
                <c:ptCount val="6"/>
                <c:pt idx="0">
                  <c:v>pride</c:v>
                </c:pt>
                <c:pt idx="1">
                  <c:v>excitement</c:v>
                </c:pt>
                <c:pt idx="2">
                  <c:v>happiness</c:v>
                </c:pt>
                <c:pt idx="3">
                  <c:v>curiosity</c:v>
                </c:pt>
                <c:pt idx="4">
                  <c:v>fun</c:v>
                </c:pt>
                <c:pt idx="5">
                  <c:v>interest</c:v>
                </c:pt>
              </c:strCache>
            </c:strRef>
          </c:cat>
          <c:val>
            <c:numRef>
              <c:f>Sayfa1!$H$2:$M$2</c:f>
              <c:numCache>
                <c:formatCode>General</c:formatCode>
                <c:ptCount val="6"/>
                <c:pt idx="0">
                  <c:v>27</c:v>
                </c:pt>
                <c:pt idx="1">
                  <c:v>50</c:v>
                </c:pt>
                <c:pt idx="2">
                  <c:v>50</c:v>
                </c:pt>
                <c:pt idx="3">
                  <c:v>80</c:v>
                </c:pt>
                <c:pt idx="4">
                  <c:v>85</c:v>
                </c:pt>
                <c:pt idx="5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6C-411B-A7E3-D13684BA78E9}"/>
            </c:ext>
          </c:extLst>
        </c:ser>
        <c:ser>
          <c:idx val="1"/>
          <c:order val="1"/>
          <c:tx>
            <c:strRef>
              <c:f>Sayfa1!$A$3</c:f>
              <c:strCache>
                <c:ptCount val="1"/>
                <c:pt idx="0">
                  <c:v>usually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Sayfa1!$H$1:$M$1</c:f>
              <c:strCache>
                <c:ptCount val="6"/>
                <c:pt idx="0">
                  <c:v>pride</c:v>
                </c:pt>
                <c:pt idx="1">
                  <c:v>excitement</c:v>
                </c:pt>
                <c:pt idx="2">
                  <c:v>happiness</c:v>
                </c:pt>
                <c:pt idx="3">
                  <c:v>curiosity</c:v>
                </c:pt>
                <c:pt idx="4">
                  <c:v>fun</c:v>
                </c:pt>
                <c:pt idx="5">
                  <c:v>interest</c:v>
                </c:pt>
              </c:strCache>
            </c:strRef>
          </c:cat>
          <c:val>
            <c:numRef>
              <c:f>Sayfa1!$H$3:$M$3</c:f>
              <c:numCache>
                <c:formatCode>General</c:formatCode>
                <c:ptCount val="6"/>
                <c:pt idx="0">
                  <c:v>63</c:v>
                </c:pt>
                <c:pt idx="1">
                  <c:v>72</c:v>
                </c:pt>
                <c:pt idx="2">
                  <c:v>84</c:v>
                </c:pt>
                <c:pt idx="3">
                  <c:v>66</c:v>
                </c:pt>
                <c:pt idx="4">
                  <c:v>62</c:v>
                </c:pt>
                <c:pt idx="5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6C-411B-A7E3-D13684BA78E9}"/>
            </c:ext>
          </c:extLst>
        </c:ser>
        <c:ser>
          <c:idx val="2"/>
          <c:order val="2"/>
          <c:tx>
            <c:strRef>
              <c:f>Sayfa1!$A$4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Sayfa1!$H$1:$M$1</c:f>
              <c:strCache>
                <c:ptCount val="6"/>
                <c:pt idx="0">
                  <c:v>pride</c:v>
                </c:pt>
                <c:pt idx="1">
                  <c:v>excitement</c:v>
                </c:pt>
                <c:pt idx="2">
                  <c:v>happiness</c:v>
                </c:pt>
                <c:pt idx="3">
                  <c:v>curiosity</c:v>
                </c:pt>
                <c:pt idx="4">
                  <c:v>fun</c:v>
                </c:pt>
                <c:pt idx="5">
                  <c:v>interest</c:v>
                </c:pt>
              </c:strCache>
            </c:strRef>
          </c:cat>
          <c:val>
            <c:numRef>
              <c:f>Sayfa1!$H$4:$M$4</c:f>
              <c:numCache>
                <c:formatCode>General</c:formatCode>
                <c:ptCount val="6"/>
                <c:pt idx="0">
                  <c:v>67</c:v>
                </c:pt>
                <c:pt idx="1">
                  <c:v>45</c:v>
                </c:pt>
                <c:pt idx="2">
                  <c:v>36</c:v>
                </c:pt>
                <c:pt idx="3">
                  <c:v>28</c:v>
                </c:pt>
                <c:pt idx="4">
                  <c:v>17</c:v>
                </c:pt>
                <c:pt idx="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6C-411B-A7E3-D13684BA78E9}"/>
            </c:ext>
          </c:extLst>
        </c:ser>
        <c:ser>
          <c:idx val="3"/>
          <c:order val="3"/>
          <c:tx>
            <c:strRef>
              <c:f>Sayfa1!$A$5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Sayfa1!$H$1:$M$1</c:f>
              <c:strCache>
                <c:ptCount val="6"/>
                <c:pt idx="0">
                  <c:v>pride</c:v>
                </c:pt>
                <c:pt idx="1">
                  <c:v>excitement</c:v>
                </c:pt>
                <c:pt idx="2">
                  <c:v>happiness</c:v>
                </c:pt>
                <c:pt idx="3">
                  <c:v>curiosity</c:v>
                </c:pt>
                <c:pt idx="4">
                  <c:v>fun</c:v>
                </c:pt>
                <c:pt idx="5">
                  <c:v>interest</c:v>
                </c:pt>
              </c:strCache>
            </c:strRef>
          </c:cat>
          <c:val>
            <c:numRef>
              <c:f>Sayfa1!$H$5:$M$5</c:f>
              <c:numCache>
                <c:formatCode>General</c:formatCode>
                <c:ptCount val="6"/>
                <c:pt idx="0">
                  <c:v>13</c:v>
                </c:pt>
                <c:pt idx="1">
                  <c:v>10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6C-411B-A7E3-D13684BA78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6549967"/>
        <c:axId val="1666551215"/>
      </c:barChart>
      <c:catAx>
        <c:axId val="16665499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66551215"/>
        <c:crosses val="autoZero"/>
        <c:auto val="1"/>
        <c:lblAlgn val="ctr"/>
        <c:lblOffset val="100"/>
        <c:noMultiLvlLbl val="0"/>
      </c:catAx>
      <c:valAx>
        <c:axId val="16665512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66549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tr-T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Hard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'GorevDuyguları (3-3)'!$C$2</c:f>
              <c:strCache>
                <c:ptCount val="1"/>
                <c:pt idx="0">
                  <c:v>Collaborative -  hard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'GorevDuyguları (3-3)'!$A$3:$A$15</c:f>
              <c:strCache>
                <c:ptCount val="13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Fun</c:v>
                </c:pt>
                <c:pt idx="5">
                  <c:v>Pride</c:v>
                </c:pt>
                <c:pt idx="6">
                  <c:v>Relaxation</c:v>
                </c:pt>
                <c:pt idx="7">
                  <c:v>Confusion</c:v>
                </c:pt>
                <c:pt idx="8">
                  <c:v>Sadness</c:v>
                </c:pt>
                <c:pt idx="9">
                  <c:v>Boring</c:v>
                </c:pt>
                <c:pt idx="10">
                  <c:v>Anxiety</c:v>
                </c:pt>
                <c:pt idx="11">
                  <c:v>Shame</c:v>
                </c:pt>
                <c:pt idx="12">
                  <c:v>Anger</c:v>
                </c:pt>
              </c:strCache>
            </c:strRef>
          </c:cat>
          <c:val>
            <c:numRef>
              <c:f>'GorevDuyguları (3-3)'!$C$3:$C$15</c:f>
              <c:numCache>
                <c:formatCode>General</c:formatCode>
                <c:ptCount val="13"/>
                <c:pt idx="0">
                  <c:v>32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17</c:v>
                </c:pt>
                <c:pt idx="6">
                  <c:v>6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6E-479F-924C-D9095A552400}"/>
            </c:ext>
          </c:extLst>
        </c:ser>
        <c:ser>
          <c:idx val="1"/>
          <c:order val="1"/>
          <c:tx>
            <c:strRef>
              <c:f>'GorevDuyguları (3-3)'!$E$2</c:f>
              <c:strCache>
                <c:ptCount val="1"/>
                <c:pt idx="0">
                  <c:v>Individual -   hard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'GorevDuyguları (3-3)'!$A$3:$A$15</c:f>
              <c:strCache>
                <c:ptCount val="13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Fun</c:v>
                </c:pt>
                <c:pt idx="5">
                  <c:v>Pride</c:v>
                </c:pt>
                <c:pt idx="6">
                  <c:v>Relaxation</c:v>
                </c:pt>
                <c:pt idx="7">
                  <c:v>Confusion</c:v>
                </c:pt>
                <c:pt idx="8">
                  <c:v>Sadness</c:v>
                </c:pt>
                <c:pt idx="9">
                  <c:v>Boring</c:v>
                </c:pt>
                <c:pt idx="10">
                  <c:v>Anxiety</c:v>
                </c:pt>
                <c:pt idx="11">
                  <c:v>Shame</c:v>
                </c:pt>
                <c:pt idx="12">
                  <c:v>Anger</c:v>
                </c:pt>
              </c:strCache>
            </c:strRef>
          </c:cat>
          <c:val>
            <c:numRef>
              <c:f>'GorevDuyguları (3-3)'!$E$3:$E$15</c:f>
              <c:numCache>
                <c:formatCode>General</c:formatCode>
                <c:ptCount val="13"/>
                <c:pt idx="0">
                  <c:v>27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12</c:v>
                </c:pt>
                <c:pt idx="6">
                  <c:v>10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6E-479F-924C-D9095A552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8709904"/>
        <c:axId val="868718640"/>
      </c:barChart>
      <c:catAx>
        <c:axId val="86870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868718640"/>
        <c:crosses val="autoZero"/>
        <c:auto val="1"/>
        <c:lblAlgn val="ctr"/>
        <c:lblOffset val="100"/>
        <c:noMultiLvlLbl val="0"/>
      </c:catAx>
      <c:valAx>
        <c:axId val="86871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86870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tr-T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r-TR" dirty="0" err="1"/>
              <a:t>Collaborative</a:t>
            </a:r>
            <a:endParaRPr lang="tr-T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'GorevDuyguları (3-3)'!$B$2</c:f>
              <c:strCache>
                <c:ptCount val="1"/>
                <c:pt idx="0">
                  <c:v>Collaborative - Somewhat hard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'GorevDuyguları (3-3)'!$A$3:$A$15</c:f>
              <c:strCache>
                <c:ptCount val="13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Fun</c:v>
                </c:pt>
                <c:pt idx="5">
                  <c:v>Pride</c:v>
                </c:pt>
                <c:pt idx="6">
                  <c:v>Relaxation</c:v>
                </c:pt>
                <c:pt idx="7">
                  <c:v>Confusion</c:v>
                </c:pt>
                <c:pt idx="8">
                  <c:v>Sadness</c:v>
                </c:pt>
                <c:pt idx="9">
                  <c:v>Boring</c:v>
                </c:pt>
                <c:pt idx="10">
                  <c:v>Anxiety</c:v>
                </c:pt>
                <c:pt idx="11">
                  <c:v>Shame</c:v>
                </c:pt>
                <c:pt idx="12">
                  <c:v>Anger</c:v>
                </c:pt>
              </c:strCache>
            </c:strRef>
          </c:cat>
          <c:val>
            <c:numRef>
              <c:f>'GorevDuyguları (3-3)'!$B$3:$B$15</c:f>
              <c:numCache>
                <c:formatCode>General</c:formatCode>
                <c:ptCount val="13"/>
                <c:pt idx="0">
                  <c:v>34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10</c:v>
                </c:pt>
                <c:pt idx="6">
                  <c:v>5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BE-4755-BF34-A2190EC0331F}"/>
            </c:ext>
          </c:extLst>
        </c:ser>
        <c:ser>
          <c:idx val="1"/>
          <c:order val="1"/>
          <c:tx>
            <c:strRef>
              <c:f>'GorevDuyguları (3-3)'!$C$2</c:f>
              <c:strCache>
                <c:ptCount val="1"/>
                <c:pt idx="0">
                  <c:v>Collaborative -  hard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'GorevDuyguları (3-3)'!$A$3:$A$15</c:f>
              <c:strCache>
                <c:ptCount val="13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Fun</c:v>
                </c:pt>
                <c:pt idx="5">
                  <c:v>Pride</c:v>
                </c:pt>
                <c:pt idx="6">
                  <c:v>Relaxation</c:v>
                </c:pt>
                <c:pt idx="7">
                  <c:v>Confusion</c:v>
                </c:pt>
                <c:pt idx="8">
                  <c:v>Sadness</c:v>
                </c:pt>
                <c:pt idx="9">
                  <c:v>Boring</c:v>
                </c:pt>
                <c:pt idx="10">
                  <c:v>Anxiety</c:v>
                </c:pt>
                <c:pt idx="11">
                  <c:v>Shame</c:v>
                </c:pt>
                <c:pt idx="12">
                  <c:v>Anger</c:v>
                </c:pt>
              </c:strCache>
            </c:strRef>
          </c:cat>
          <c:val>
            <c:numRef>
              <c:f>'GorevDuyguları (3-3)'!$C$3:$C$15</c:f>
              <c:numCache>
                <c:formatCode>General</c:formatCode>
                <c:ptCount val="13"/>
                <c:pt idx="0">
                  <c:v>32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17</c:v>
                </c:pt>
                <c:pt idx="6">
                  <c:v>6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BE-4755-BF34-A2190EC03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7920400"/>
        <c:axId val="1297928304"/>
      </c:barChart>
      <c:catAx>
        <c:axId val="129792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297928304"/>
        <c:crosses val="autoZero"/>
        <c:auto val="1"/>
        <c:lblAlgn val="ctr"/>
        <c:lblOffset val="100"/>
        <c:noMultiLvlLbl val="0"/>
      </c:catAx>
      <c:valAx>
        <c:axId val="129792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29792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tr-T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r-TR" dirty="0" err="1"/>
              <a:t>Individual</a:t>
            </a:r>
            <a:endParaRPr lang="tr-T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'GorevDuyguları (3-3)'!$D$2</c:f>
              <c:strCache>
                <c:ptCount val="1"/>
                <c:pt idx="0">
                  <c:v>Individual -  Somewhat hard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'GorevDuyguları (3-3)'!$A$3:$A$15</c:f>
              <c:strCache>
                <c:ptCount val="13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Fun</c:v>
                </c:pt>
                <c:pt idx="5">
                  <c:v>Pride</c:v>
                </c:pt>
                <c:pt idx="6">
                  <c:v>Relaxation</c:v>
                </c:pt>
                <c:pt idx="7">
                  <c:v>Confusion</c:v>
                </c:pt>
                <c:pt idx="8">
                  <c:v>Sadness</c:v>
                </c:pt>
                <c:pt idx="9">
                  <c:v>Boring</c:v>
                </c:pt>
                <c:pt idx="10">
                  <c:v>Anxiety</c:v>
                </c:pt>
                <c:pt idx="11">
                  <c:v>Shame</c:v>
                </c:pt>
                <c:pt idx="12">
                  <c:v>Anger</c:v>
                </c:pt>
              </c:strCache>
            </c:strRef>
          </c:cat>
          <c:val>
            <c:numRef>
              <c:f>'GorevDuyguları (3-3)'!$D$3:$D$15</c:f>
              <c:numCache>
                <c:formatCode>General</c:formatCode>
                <c:ptCount val="13"/>
                <c:pt idx="0">
                  <c:v>24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14</c:v>
                </c:pt>
                <c:pt idx="6">
                  <c:v>9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63-4904-8212-F88186347DA9}"/>
            </c:ext>
          </c:extLst>
        </c:ser>
        <c:ser>
          <c:idx val="1"/>
          <c:order val="1"/>
          <c:tx>
            <c:strRef>
              <c:f>'GorevDuyguları (3-3)'!$E$2</c:f>
              <c:strCache>
                <c:ptCount val="1"/>
                <c:pt idx="0">
                  <c:v>Individual -   hard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'GorevDuyguları (3-3)'!$A$3:$A$15</c:f>
              <c:strCache>
                <c:ptCount val="13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Fun</c:v>
                </c:pt>
                <c:pt idx="5">
                  <c:v>Pride</c:v>
                </c:pt>
                <c:pt idx="6">
                  <c:v>Relaxation</c:v>
                </c:pt>
                <c:pt idx="7">
                  <c:v>Confusion</c:v>
                </c:pt>
                <c:pt idx="8">
                  <c:v>Sadness</c:v>
                </c:pt>
                <c:pt idx="9">
                  <c:v>Boring</c:v>
                </c:pt>
                <c:pt idx="10">
                  <c:v>Anxiety</c:v>
                </c:pt>
                <c:pt idx="11">
                  <c:v>Shame</c:v>
                </c:pt>
                <c:pt idx="12">
                  <c:v>Anger</c:v>
                </c:pt>
              </c:strCache>
            </c:strRef>
          </c:cat>
          <c:val>
            <c:numRef>
              <c:f>'GorevDuyguları (3-3)'!$E$3:$E$15</c:f>
              <c:numCache>
                <c:formatCode>General</c:formatCode>
                <c:ptCount val="13"/>
                <c:pt idx="0">
                  <c:v>27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12</c:v>
                </c:pt>
                <c:pt idx="6">
                  <c:v>10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63-4904-8212-F88186347D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0378128"/>
        <c:axId val="870378960"/>
      </c:barChart>
      <c:catAx>
        <c:axId val="87037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870378960"/>
        <c:crosses val="autoZero"/>
        <c:auto val="1"/>
        <c:lblAlgn val="ctr"/>
        <c:lblOffset val="100"/>
        <c:noMultiLvlLbl val="0"/>
      </c:catAx>
      <c:valAx>
        <c:axId val="87037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87037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Emotions experienced during robotics activities</a:t>
            </a:r>
            <a:endParaRPr lang="tr-T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Sayfa1!$A$2</c:f>
              <c:strCache>
                <c:ptCount val="1"/>
                <c:pt idx="0">
                  <c:v>always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Sayfa1!$B$1:$G$1</c:f>
              <c:strCache>
                <c:ptCount val="6"/>
                <c:pt idx="0">
                  <c:v>shame</c:v>
                </c:pt>
                <c:pt idx="1">
                  <c:v>sadness</c:v>
                </c:pt>
                <c:pt idx="2">
                  <c:v>boring</c:v>
                </c:pt>
                <c:pt idx="3">
                  <c:v>anger</c:v>
                </c:pt>
                <c:pt idx="4">
                  <c:v>anxiety</c:v>
                </c:pt>
                <c:pt idx="5">
                  <c:v>confusion</c:v>
                </c:pt>
              </c:strCache>
            </c:strRef>
          </c:cat>
          <c:val>
            <c:numRef>
              <c:f>Sayfa1!$B$2:$G$2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4D-4C87-A41C-83867DEA73AC}"/>
            </c:ext>
          </c:extLst>
        </c:ser>
        <c:ser>
          <c:idx val="1"/>
          <c:order val="1"/>
          <c:tx>
            <c:strRef>
              <c:f>Sayfa1!$A$3</c:f>
              <c:strCache>
                <c:ptCount val="1"/>
                <c:pt idx="0">
                  <c:v>usually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Sayfa1!$B$1:$G$1</c:f>
              <c:strCache>
                <c:ptCount val="6"/>
                <c:pt idx="0">
                  <c:v>shame</c:v>
                </c:pt>
                <c:pt idx="1">
                  <c:v>sadness</c:v>
                </c:pt>
                <c:pt idx="2">
                  <c:v>boring</c:v>
                </c:pt>
                <c:pt idx="3">
                  <c:v>anger</c:v>
                </c:pt>
                <c:pt idx="4">
                  <c:v>anxiety</c:v>
                </c:pt>
                <c:pt idx="5">
                  <c:v>confusion</c:v>
                </c:pt>
              </c:strCache>
            </c:strRef>
          </c:cat>
          <c:val>
            <c:numRef>
              <c:f>Sayfa1!$B$3:$G$3</c:f>
              <c:numCache>
                <c:formatCode>General</c:formatCode>
                <c:ptCount val="6"/>
                <c:pt idx="0">
                  <c:v>11</c:v>
                </c:pt>
                <c:pt idx="1">
                  <c:v>9</c:v>
                </c:pt>
                <c:pt idx="2">
                  <c:v>18</c:v>
                </c:pt>
                <c:pt idx="3">
                  <c:v>8</c:v>
                </c:pt>
                <c:pt idx="4">
                  <c:v>14</c:v>
                </c:pt>
                <c:pt idx="5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4D-4C87-A41C-83867DEA73AC}"/>
            </c:ext>
          </c:extLst>
        </c:ser>
        <c:ser>
          <c:idx val="2"/>
          <c:order val="2"/>
          <c:tx>
            <c:strRef>
              <c:f>Sayfa1!$A$4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Sayfa1!$B$1:$G$1</c:f>
              <c:strCache>
                <c:ptCount val="6"/>
                <c:pt idx="0">
                  <c:v>shame</c:v>
                </c:pt>
                <c:pt idx="1">
                  <c:v>sadness</c:v>
                </c:pt>
                <c:pt idx="2">
                  <c:v>boring</c:v>
                </c:pt>
                <c:pt idx="3">
                  <c:v>anger</c:v>
                </c:pt>
                <c:pt idx="4">
                  <c:v>anxiety</c:v>
                </c:pt>
                <c:pt idx="5">
                  <c:v>confusion</c:v>
                </c:pt>
              </c:strCache>
            </c:strRef>
          </c:cat>
          <c:val>
            <c:numRef>
              <c:f>Sayfa1!$B$4:$G$4</c:f>
              <c:numCache>
                <c:formatCode>General</c:formatCode>
                <c:ptCount val="6"/>
                <c:pt idx="0">
                  <c:v>50</c:v>
                </c:pt>
                <c:pt idx="1">
                  <c:v>50</c:v>
                </c:pt>
                <c:pt idx="2">
                  <c:v>75</c:v>
                </c:pt>
                <c:pt idx="3">
                  <c:v>46</c:v>
                </c:pt>
                <c:pt idx="4">
                  <c:v>74</c:v>
                </c:pt>
                <c:pt idx="5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4D-4C87-A41C-83867DEA73AC}"/>
            </c:ext>
          </c:extLst>
        </c:ser>
        <c:ser>
          <c:idx val="3"/>
          <c:order val="3"/>
          <c:tx>
            <c:strRef>
              <c:f>Sayfa1!$A$5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Sayfa1!$B$1:$G$1</c:f>
              <c:strCache>
                <c:ptCount val="6"/>
                <c:pt idx="0">
                  <c:v>shame</c:v>
                </c:pt>
                <c:pt idx="1">
                  <c:v>sadness</c:v>
                </c:pt>
                <c:pt idx="2">
                  <c:v>boring</c:v>
                </c:pt>
                <c:pt idx="3">
                  <c:v>anger</c:v>
                </c:pt>
                <c:pt idx="4">
                  <c:v>anxiety</c:v>
                </c:pt>
                <c:pt idx="5">
                  <c:v>confusion</c:v>
                </c:pt>
              </c:strCache>
            </c:strRef>
          </c:cat>
          <c:val>
            <c:numRef>
              <c:f>Sayfa1!$B$5:$G$5</c:f>
              <c:numCache>
                <c:formatCode>General</c:formatCode>
                <c:ptCount val="6"/>
                <c:pt idx="0">
                  <c:v>113</c:v>
                </c:pt>
                <c:pt idx="1">
                  <c:v>114</c:v>
                </c:pt>
                <c:pt idx="2">
                  <c:v>73</c:v>
                </c:pt>
                <c:pt idx="3">
                  <c:v>116</c:v>
                </c:pt>
                <c:pt idx="4">
                  <c:v>79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4D-4C87-A41C-83867DEA7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8878479"/>
        <c:axId val="1548883055"/>
      </c:barChart>
      <c:catAx>
        <c:axId val="15488784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548883055"/>
        <c:crosses val="autoZero"/>
        <c:auto val="1"/>
        <c:lblAlgn val="ctr"/>
        <c:lblOffset val="100"/>
        <c:noMultiLvlLbl val="0"/>
      </c:catAx>
      <c:valAx>
        <c:axId val="15488830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548878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r-TR" b="1" dirty="0" err="1"/>
              <a:t>Task</a:t>
            </a:r>
            <a:r>
              <a:rPr lang="tr-TR" b="1" dirty="0"/>
              <a:t>: </a:t>
            </a:r>
            <a:r>
              <a:rPr lang="tr-TR" b="1" dirty="0" err="1"/>
              <a:t>Collaborative</a:t>
            </a:r>
            <a:r>
              <a:rPr lang="tr-TR" b="1" dirty="0"/>
              <a:t> -  hard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'GorevDuyguları (1)'!$B$2</c:f>
              <c:strCache>
                <c:ptCount val="1"/>
                <c:pt idx="0">
                  <c:v>When take the task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'GorevDuyguları (1)'!$A$3:$A$15</c:f>
              <c:strCache>
                <c:ptCount val="13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Fun</c:v>
                </c:pt>
                <c:pt idx="5">
                  <c:v>Pride</c:v>
                </c:pt>
                <c:pt idx="6">
                  <c:v>Relaxation</c:v>
                </c:pt>
                <c:pt idx="7">
                  <c:v>Confusion</c:v>
                </c:pt>
                <c:pt idx="8">
                  <c:v>Sadness</c:v>
                </c:pt>
                <c:pt idx="9">
                  <c:v>Boring</c:v>
                </c:pt>
                <c:pt idx="10">
                  <c:v>Anxiety</c:v>
                </c:pt>
                <c:pt idx="11">
                  <c:v>Shame</c:v>
                </c:pt>
                <c:pt idx="12">
                  <c:v>Anger</c:v>
                </c:pt>
              </c:strCache>
            </c:strRef>
          </c:cat>
          <c:val>
            <c:numRef>
              <c:f>'GorevDuyguları (1)'!$B$3:$B$15</c:f>
              <c:numCache>
                <c:formatCode>General</c:formatCode>
                <c:ptCount val="13"/>
                <c:pt idx="0">
                  <c:v>23</c:v>
                </c:pt>
                <c:pt idx="1">
                  <c:v>10</c:v>
                </c:pt>
                <c:pt idx="2">
                  <c:v>7</c:v>
                </c:pt>
                <c:pt idx="3">
                  <c:v>8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11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B9-40F4-B06A-D0FF2D62C28E}"/>
            </c:ext>
          </c:extLst>
        </c:ser>
        <c:ser>
          <c:idx val="1"/>
          <c:order val="1"/>
          <c:tx>
            <c:strRef>
              <c:f>'GorevDuyguları (1)'!$C$2</c:f>
              <c:strCache>
                <c:ptCount val="1"/>
                <c:pt idx="0">
                  <c:v>While working on the task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'GorevDuyguları (1)'!$A$3:$A$15</c:f>
              <c:strCache>
                <c:ptCount val="13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Fun</c:v>
                </c:pt>
                <c:pt idx="5">
                  <c:v>Pride</c:v>
                </c:pt>
                <c:pt idx="6">
                  <c:v>Relaxation</c:v>
                </c:pt>
                <c:pt idx="7">
                  <c:v>Confusion</c:v>
                </c:pt>
                <c:pt idx="8">
                  <c:v>Sadness</c:v>
                </c:pt>
                <c:pt idx="9">
                  <c:v>Boring</c:v>
                </c:pt>
                <c:pt idx="10">
                  <c:v>Anxiety</c:v>
                </c:pt>
                <c:pt idx="11">
                  <c:v>Shame</c:v>
                </c:pt>
                <c:pt idx="12">
                  <c:v>Anger</c:v>
                </c:pt>
              </c:strCache>
            </c:strRef>
          </c:cat>
          <c:val>
            <c:numRef>
              <c:f>'GorevDuyguları (1)'!$C$3:$C$15</c:f>
              <c:numCache>
                <c:formatCode>General</c:formatCode>
                <c:ptCount val="13"/>
                <c:pt idx="0">
                  <c:v>13</c:v>
                </c:pt>
                <c:pt idx="1">
                  <c:v>11</c:v>
                </c:pt>
                <c:pt idx="2">
                  <c:v>10</c:v>
                </c:pt>
                <c:pt idx="3">
                  <c:v>5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6</c:v>
                </c:pt>
                <c:pt idx="8">
                  <c:v>1</c:v>
                </c:pt>
                <c:pt idx="9">
                  <c:v>1</c:v>
                </c:pt>
                <c:pt idx="10">
                  <c:v>7</c:v>
                </c:pt>
                <c:pt idx="11">
                  <c:v>1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B9-40F4-B06A-D0FF2D62C28E}"/>
            </c:ext>
          </c:extLst>
        </c:ser>
        <c:ser>
          <c:idx val="2"/>
          <c:order val="2"/>
          <c:tx>
            <c:strRef>
              <c:f>'GorevDuyguları (1)'!$D$2</c:f>
              <c:strCache>
                <c:ptCount val="1"/>
                <c:pt idx="0">
                  <c:v>When complete the task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'GorevDuyguları (1)'!$A$3:$A$15</c:f>
              <c:strCache>
                <c:ptCount val="13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Fun</c:v>
                </c:pt>
                <c:pt idx="5">
                  <c:v>Pride</c:v>
                </c:pt>
                <c:pt idx="6">
                  <c:v>Relaxation</c:v>
                </c:pt>
                <c:pt idx="7">
                  <c:v>Confusion</c:v>
                </c:pt>
                <c:pt idx="8">
                  <c:v>Sadness</c:v>
                </c:pt>
                <c:pt idx="9">
                  <c:v>Boring</c:v>
                </c:pt>
                <c:pt idx="10">
                  <c:v>Anxiety</c:v>
                </c:pt>
                <c:pt idx="11">
                  <c:v>Shame</c:v>
                </c:pt>
                <c:pt idx="12">
                  <c:v>Anger</c:v>
                </c:pt>
              </c:strCache>
            </c:strRef>
          </c:cat>
          <c:val>
            <c:numRef>
              <c:f>'GorevDuyguları (1)'!$D$3:$D$15</c:f>
              <c:numCache>
                <c:formatCode>General</c:formatCode>
                <c:ptCount val="13"/>
                <c:pt idx="0">
                  <c:v>32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17</c:v>
                </c:pt>
                <c:pt idx="6">
                  <c:v>6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B9-40F4-B06A-D0FF2D62C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1444240"/>
        <c:axId val="1001449648"/>
      </c:barChart>
      <c:catAx>
        <c:axId val="100144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01449648"/>
        <c:crosses val="autoZero"/>
        <c:auto val="1"/>
        <c:lblAlgn val="ctr"/>
        <c:lblOffset val="100"/>
        <c:noMultiLvlLbl val="0"/>
      </c:catAx>
      <c:valAx>
        <c:axId val="100144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0144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2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tr-TR" sz="1800" b="1" i="0" baseline="0" dirty="0" err="1">
                <a:effectLst/>
              </a:rPr>
              <a:t>Task</a:t>
            </a:r>
            <a:r>
              <a:rPr lang="tr-TR" sz="1800" b="1" i="0" baseline="0" dirty="0">
                <a:effectLst/>
              </a:rPr>
              <a:t>: </a:t>
            </a:r>
            <a:r>
              <a:rPr lang="tr-TR" sz="1800" b="1" i="0" baseline="0" dirty="0" err="1">
                <a:effectLst/>
              </a:rPr>
              <a:t>Individual</a:t>
            </a:r>
            <a:r>
              <a:rPr lang="tr-TR" sz="1800" b="1" i="0" baseline="0" dirty="0">
                <a:effectLst/>
              </a:rPr>
              <a:t> -  </a:t>
            </a:r>
            <a:r>
              <a:rPr lang="tr-TR" sz="1800" b="1" i="0" baseline="0" dirty="0" err="1">
                <a:effectLst/>
              </a:rPr>
              <a:t>Somewhat</a:t>
            </a:r>
            <a:r>
              <a:rPr lang="tr-TR" sz="1800" b="1" i="0" baseline="0" dirty="0">
                <a:effectLst/>
              </a:rPr>
              <a:t> hard</a:t>
            </a:r>
            <a:endParaRPr lang="tr-T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920" b="0" i="0" u="none" strike="noStrike" kern="1200" spc="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'GorevDuyguları (1)'!$E$2</c:f>
              <c:strCache>
                <c:ptCount val="1"/>
                <c:pt idx="0">
                  <c:v>When take the task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'GorevDuyguları (1)'!$A$3:$A$15</c:f>
              <c:strCache>
                <c:ptCount val="13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Fun</c:v>
                </c:pt>
                <c:pt idx="5">
                  <c:v>Pride</c:v>
                </c:pt>
                <c:pt idx="6">
                  <c:v>Relaxation</c:v>
                </c:pt>
                <c:pt idx="7">
                  <c:v>Confusion</c:v>
                </c:pt>
                <c:pt idx="8">
                  <c:v>Sadness</c:v>
                </c:pt>
                <c:pt idx="9">
                  <c:v>Boring</c:v>
                </c:pt>
                <c:pt idx="10">
                  <c:v>Anxiety</c:v>
                </c:pt>
                <c:pt idx="11">
                  <c:v>Shame</c:v>
                </c:pt>
                <c:pt idx="12">
                  <c:v>Anger</c:v>
                </c:pt>
              </c:strCache>
            </c:strRef>
          </c:cat>
          <c:val>
            <c:numRef>
              <c:f>'GorevDuyguları (1)'!$E$3:$E$15</c:f>
              <c:numCache>
                <c:formatCode>General</c:formatCode>
                <c:ptCount val="13"/>
                <c:pt idx="0">
                  <c:v>12</c:v>
                </c:pt>
                <c:pt idx="1">
                  <c:v>9</c:v>
                </c:pt>
                <c:pt idx="2">
                  <c:v>7</c:v>
                </c:pt>
                <c:pt idx="3">
                  <c:v>8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3</c:v>
                </c:pt>
                <c:pt idx="9">
                  <c:v>2</c:v>
                </c:pt>
                <c:pt idx="10">
                  <c:v>3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1E-4B71-8738-0AFF081CEC8F}"/>
            </c:ext>
          </c:extLst>
        </c:ser>
        <c:ser>
          <c:idx val="1"/>
          <c:order val="1"/>
          <c:tx>
            <c:strRef>
              <c:f>'GorevDuyguları (1)'!$F$2</c:f>
              <c:strCache>
                <c:ptCount val="1"/>
                <c:pt idx="0">
                  <c:v>While working on the task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'GorevDuyguları (1)'!$A$3:$A$15</c:f>
              <c:strCache>
                <c:ptCount val="13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Fun</c:v>
                </c:pt>
                <c:pt idx="5">
                  <c:v>Pride</c:v>
                </c:pt>
                <c:pt idx="6">
                  <c:v>Relaxation</c:v>
                </c:pt>
                <c:pt idx="7">
                  <c:v>Confusion</c:v>
                </c:pt>
                <c:pt idx="8">
                  <c:v>Sadness</c:v>
                </c:pt>
                <c:pt idx="9">
                  <c:v>Boring</c:v>
                </c:pt>
                <c:pt idx="10">
                  <c:v>Anxiety</c:v>
                </c:pt>
                <c:pt idx="11">
                  <c:v>Shame</c:v>
                </c:pt>
                <c:pt idx="12">
                  <c:v>Anger</c:v>
                </c:pt>
              </c:strCache>
            </c:strRef>
          </c:cat>
          <c:val>
            <c:numRef>
              <c:f>'GorevDuyguları (1)'!$F$3:$F$15</c:f>
              <c:numCache>
                <c:formatCode>General</c:formatCode>
                <c:ptCount val="13"/>
                <c:pt idx="0">
                  <c:v>10</c:v>
                </c:pt>
                <c:pt idx="1">
                  <c:v>14</c:v>
                </c:pt>
                <c:pt idx="2">
                  <c:v>9</c:v>
                </c:pt>
                <c:pt idx="3">
                  <c:v>4</c:v>
                </c:pt>
                <c:pt idx="4">
                  <c:v>0</c:v>
                </c:pt>
                <c:pt idx="5">
                  <c:v>4</c:v>
                </c:pt>
                <c:pt idx="6">
                  <c:v>0</c:v>
                </c:pt>
                <c:pt idx="7">
                  <c:v>3</c:v>
                </c:pt>
                <c:pt idx="8">
                  <c:v>0</c:v>
                </c:pt>
                <c:pt idx="9">
                  <c:v>3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1E-4B71-8738-0AFF081CEC8F}"/>
            </c:ext>
          </c:extLst>
        </c:ser>
        <c:ser>
          <c:idx val="2"/>
          <c:order val="2"/>
          <c:tx>
            <c:strRef>
              <c:f>'GorevDuyguları (1)'!$G$2</c:f>
              <c:strCache>
                <c:ptCount val="1"/>
                <c:pt idx="0">
                  <c:v>When complete the task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'GorevDuyguları (1)'!$A$3:$A$15</c:f>
              <c:strCache>
                <c:ptCount val="13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Fun</c:v>
                </c:pt>
                <c:pt idx="5">
                  <c:v>Pride</c:v>
                </c:pt>
                <c:pt idx="6">
                  <c:v>Relaxation</c:v>
                </c:pt>
                <c:pt idx="7">
                  <c:v>Confusion</c:v>
                </c:pt>
                <c:pt idx="8">
                  <c:v>Sadness</c:v>
                </c:pt>
                <c:pt idx="9">
                  <c:v>Boring</c:v>
                </c:pt>
                <c:pt idx="10">
                  <c:v>Anxiety</c:v>
                </c:pt>
                <c:pt idx="11">
                  <c:v>Shame</c:v>
                </c:pt>
                <c:pt idx="12">
                  <c:v>Anger</c:v>
                </c:pt>
              </c:strCache>
            </c:strRef>
          </c:cat>
          <c:val>
            <c:numRef>
              <c:f>'GorevDuyguları (1)'!$G$3:$G$15</c:f>
              <c:numCache>
                <c:formatCode>General</c:formatCode>
                <c:ptCount val="13"/>
                <c:pt idx="0">
                  <c:v>24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14</c:v>
                </c:pt>
                <c:pt idx="6">
                  <c:v>9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1E-4B71-8738-0AFF081CEC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8981376"/>
        <c:axId val="1168982208"/>
      </c:barChart>
      <c:catAx>
        <c:axId val="116898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68982208"/>
        <c:crosses val="autoZero"/>
        <c:auto val="1"/>
        <c:lblAlgn val="ctr"/>
        <c:lblOffset val="100"/>
        <c:noMultiLvlLbl val="0"/>
      </c:catAx>
      <c:valAx>
        <c:axId val="116898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6898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tr-T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2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tr-TR" sz="1800" b="1" i="0" baseline="0" dirty="0" err="1">
                <a:effectLst/>
              </a:rPr>
              <a:t>Task</a:t>
            </a:r>
            <a:r>
              <a:rPr lang="tr-TR" sz="1800" b="1" i="0" baseline="0" dirty="0">
                <a:effectLst/>
              </a:rPr>
              <a:t>: </a:t>
            </a:r>
            <a:r>
              <a:rPr lang="tr-TR" sz="1800" b="1" i="0" baseline="0" dirty="0" err="1">
                <a:effectLst/>
              </a:rPr>
              <a:t>Individual</a:t>
            </a:r>
            <a:r>
              <a:rPr lang="tr-TR" sz="1800" b="1" i="0" baseline="0" dirty="0">
                <a:effectLst/>
              </a:rPr>
              <a:t> - hard</a:t>
            </a:r>
            <a:endParaRPr lang="tr-T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920" b="0" i="0" u="none" strike="noStrike" kern="1200" spc="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'GorevDuyguları (1)'!$H$2</c:f>
              <c:strCache>
                <c:ptCount val="1"/>
                <c:pt idx="0">
                  <c:v>When take the task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'GorevDuyguları (1)'!$A$3:$A$15</c:f>
              <c:strCache>
                <c:ptCount val="13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Fun</c:v>
                </c:pt>
                <c:pt idx="5">
                  <c:v>Pride</c:v>
                </c:pt>
                <c:pt idx="6">
                  <c:v>Relaxation</c:v>
                </c:pt>
                <c:pt idx="7">
                  <c:v>Confusion</c:v>
                </c:pt>
                <c:pt idx="8">
                  <c:v>Sadness</c:v>
                </c:pt>
                <c:pt idx="9">
                  <c:v>Boring</c:v>
                </c:pt>
                <c:pt idx="10">
                  <c:v>Anxiety</c:v>
                </c:pt>
                <c:pt idx="11">
                  <c:v>Shame</c:v>
                </c:pt>
                <c:pt idx="12">
                  <c:v>Anger</c:v>
                </c:pt>
              </c:strCache>
            </c:strRef>
          </c:cat>
          <c:val>
            <c:numRef>
              <c:f>'GorevDuyguları (1)'!$H$3:$H$15</c:f>
              <c:numCache>
                <c:formatCode>General</c:formatCode>
                <c:ptCount val="13"/>
                <c:pt idx="0">
                  <c:v>23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8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EB-49C7-9EC0-2739A0AA2D71}"/>
            </c:ext>
          </c:extLst>
        </c:ser>
        <c:ser>
          <c:idx val="1"/>
          <c:order val="1"/>
          <c:tx>
            <c:strRef>
              <c:f>'GorevDuyguları (1)'!$I$2</c:f>
              <c:strCache>
                <c:ptCount val="1"/>
                <c:pt idx="0">
                  <c:v>While working on the task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'GorevDuyguları (1)'!$A$3:$A$15</c:f>
              <c:strCache>
                <c:ptCount val="13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Fun</c:v>
                </c:pt>
                <c:pt idx="5">
                  <c:v>Pride</c:v>
                </c:pt>
                <c:pt idx="6">
                  <c:v>Relaxation</c:v>
                </c:pt>
                <c:pt idx="7">
                  <c:v>Confusion</c:v>
                </c:pt>
                <c:pt idx="8">
                  <c:v>Sadness</c:v>
                </c:pt>
                <c:pt idx="9">
                  <c:v>Boring</c:v>
                </c:pt>
                <c:pt idx="10">
                  <c:v>Anxiety</c:v>
                </c:pt>
                <c:pt idx="11">
                  <c:v>Shame</c:v>
                </c:pt>
                <c:pt idx="12">
                  <c:v>Anger</c:v>
                </c:pt>
              </c:strCache>
            </c:strRef>
          </c:cat>
          <c:val>
            <c:numRef>
              <c:f>'GorevDuyguları (1)'!$I$3:$I$15</c:f>
              <c:numCache>
                <c:formatCode>General</c:formatCode>
                <c:ptCount val="13"/>
                <c:pt idx="0">
                  <c:v>25</c:v>
                </c:pt>
                <c:pt idx="1">
                  <c:v>11</c:v>
                </c:pt>
                <c:pt idx="2">
                  <c:v>6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EB-49C7-9EC0-2739A0AA2D71}"/>
            </c:ext>
          </c:extLst>
        </c:ser>
        <c:ser>
          <c:idx val="2"/>
          <c:order val="2"/>
          <c:tx>
            <c:strRef>
              <c:f>'GorevDuyguları (1)'!$J$2</c:f>
              <c:strCache>
                <c:ptCount val="1"/>
                <c:pt idx="0">
                  <c:v>When complete the task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'GorevDuyguları (1)'!$A$3:$A$15</c:f>
              <c:strCache>
                <c:ptCount val="13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Fun</c:v>
                </c:pt>
                <c:pt idx="5">
                  <c:v>Pride</c:v>
                </c:pt>
                <c:pt idx="6">
                  <c:v>Relaxation</c:v>
                </c:pt>
                <c:pt idx="7">
                  <c:v>Confusion</c:v>
                </c:pt>
                <c:pt idx="8">
                  <c:v>Sadness</c:v>
                </c:pt>
                <c:pt idx="9">
                  <c:v>Boring</c:v>
                </c:pt>
                <c:pt idx="10">
                  <c:v>Anxiety</c:v>
                </c:pt>
                <c:pt idx="11">
                  <c:v>Shame</c:v>
                </c:pt>
                <c:pt idx="12">
                  <c:v>Anger</c:v>
                </c:pt>
              </c:strCache>
            </c:strRef>
          </c:cat>
          <c:val>
            <c:numRef>
              <c:f>'GorevDuyguları (1)'!$J$3:$J$15</c:f>
              <c:numCache>
                <c:formatCode>General</c:formatCode>
                <c:ptCount val="13"/>
                <c:pt idx="0">
                  <c:v>27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12</c:v>
                </c:pt>
                <c:pt idx="6">
                  <c:v>10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EB-49C7-9EC0-2739A0AA2D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8030208"/>
        <c:axId val="1250864592"/>
      </c:barChart>
      <c:catAx>
        <c:axId val="100803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250864592"/>
        <c:crosses val="autoZero"/>
        <c:auto val="1"/>
        <c:lblAlgn val="ctr"/>
        <c:lblOffset val="100"/>
        <c:noMultiLvlLbl val="0"/>
      </c:catAx>
      <c:valAx>
        <c:axId val="125086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0803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tr-T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r-TR" sz="1800" b="1" i="0" baseline="0" dirty="0" err="1">
                <a:effectLst/>
              </a:rPr>
              <a:t>Task</a:t>
            </a:r>
            <a:r>
              <a:rPr lang="tr-TR" sz="1800" b="1" i="0" baseline="0" dirty="0">
                <a:effectLst/>
              </a:rPr>
              <a:t>: </a:t>
            </a:r>
            <a:r>
              <a:rPr lang="tr-TR" sz="1800" b="1" i="0" baseline="0" dirty="0" err="1">
                <a:effectLst/>
              </a:rPr>
              <a:t>Collaborative</a:t>
            </a:r>
            <a:r>
              <a:rPr lang="tr-TR" sz="1800" b="1" i="0" baseline="0" dirty="0">
                <a:effectLst/>
              </a:rPr>
              <a:t> -   </a:t>
            </a:r>
            <a:r>
              <a:rPr lang="tr-TR" sz="1920" b="1" i="0" u="none" strike="noStrike" baseline="0" dirty="0" err="1">
                <a:effectLst/>
              </a:rPr>
              <a:t>Somewhat</a:t>
            </a:r>
            <a:r>
              <a:rPr lang="tr-TR" sz="1920" b="1" i="0" u="none" strike="noStrike" baseline="0" dirty="0">
                <a:effectLst/>
              </a:rPr>
              <a:t> </a:t>
            </a:r>
            <a:r>
              <a:rPr lang="tr-TR" sz="1800" b="1" i="0" baseline="0" dirty="0">
                <a:effectLst/>
              </a:rPr>
              <a:t>hard</a:t>
            </a:r>
            <a:endParaRPr lang="tr-T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'GorevDuyguları (1)'!$K$2</c:f>
              <c:strCache>
                <c:ptCount val="1"/>
                <c:pt idx="0">
                  <c:v>When take the task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'GorevDuyguları (1)'!$A$3:$A$15</c:f>
              <c:strCache>
                <c:ptCount val="13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Fun</c:v>
                </c:pt>
                <c:pt idx="5">
                  <c:v>Pride</c:v>
                </c:pt>
                <c:pt idx="6">
                  <c:v>Relaxation</c:v>
                </c:pt>
                <c:pt idx="7">
                  <c:v>Confusion</c:v>
                </c:pt>
                <c:pt idx="8">
                  <c:v>Sadness</c:v>
                </c:pt>
                <c:pt idx="9">
                  <c:v>Boring</c:v>
                </c:pt>
                <c:pt idx="10">
                  <c:v>Anxiety</c:v>
                </c:pt>
                <c:pt idx="11">
                  <c:v>Shame</c:v>
                </c:pt>
                <c:pt idx="12">
                  <c:v>Anger</c:v>
                </c:pt>
              </c:strCache>
            </c:strRef>
          </c:cat>
          <c:val>
            <c:numRef>
              <c:f>'GorevDuyguları (1)'!$K$3:$K$15</c:f>
              <c:numCache>
                <c:formatCode>General</c:formatCode>
                <c:ptCount val="13"/>
                <c:pt idx="0">
                  <c:v>23</c:v>
                </c:pt>
                <c:pt idx="1">
                  <c:v>13</c:v>
                </c:pt>
                <c:pt idx="2">
                  <c:v>6</c:v>
                </c:pt>
                <c:pt idx="3">
                  <c:v>4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  <c:pt idx="10">
                  <c:v>3</c:v>
                </c:pt>
                <c:pt idx="11">
                  <c:v>0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3D-44BE-9DB2-9F8049DE47A9}"/>
            </c:ext>
          </c:extLst>
        </c:ser>
        <c:ser>
          <c:idx val="1"/>
          <c:order val="1"/>
          <c:tx>
            <c:strRef>
              <c:f>'GorevDuyguları (1)'!$L$2</c:f>
              <c:strCache>
                <c:ptCount val="1"/>
                <c:pt idx="0">
                  <c:v>While working on the task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'GorevDuyguları (1)'!$A$3:$A$15</c:f>
              <c:strCache>
                <c:ptCount val="13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Fun</c:v>
                </c:pt>
                <c:pt idx="5">
                  <c:v>Pride</c:v>
                </c:pt>
                <c:pt idx="6">
                  <c:v>Relaxation</c:v>
                </c:pt>
                <c:pt idx="7">
                  <c:v>Confusion</c:v>
                </c:pt>
                <c:pt idx="8">
                  <c:v>Sadness</c:v>
                </c:pt>
                <c:pt idx="9">
                  <c:v>Boring</c:v>
                </c:pt>
                <c:pt idx="10">
                  <c:v>Anxiety</c:v>
                </c:pt>
                <c:pt idx="11">
                  <c:v>Shame</c:v>
                </c:pt>
                <c:pt idx="12">
                  <c:v>Anger</c:v>
                </c:pt>
              </c:strCache>
            </c:strRef>
          </c:cat>
          <c:val>
            <c:numRef>
              <c:f>'GorevDuyguları (1)'!$L$3:$L$15</c:f>
              <c:numCache>
                <c:formatCode>General</c:formatCode>
                <c:ptCount val="13"/>
                <c:pt idx="0">
                  <c:v>23</c:v>
                </c:pt>
                <c:pt idx="1">
                  <c:v>12</c:v>
                </c:pt>
                <c:pt idx="2">
                  <c:v>5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4</c:v>
                </c:pt>
                <c:pt idx="11">
                  <c:v>0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3D-44BE-9DB2-9F8049DE47A9}"/>
            </c:ext>
          </c:extLst>
        </c:ser>
        <c:ser>
          <c:idx val="2"/>
          <c:order val="2"/>
          <c:tx>
            <c:strRef>
              <c:f>'GorevDuyguları (1)'!$M$2</c:f>
              <c:strCache>
                <c:ptCount val="1"/>
                <c:pt idx="0">
                  <c:v>When complete the task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'GorevDuyguları (1)'!$A$3:$A$15</c:f>
              <c:strCache>
                <c:ptCount val="13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Fun</c:v>
                </c:pt>
                <c:pt idx="5">
                  <c:v>Pride</c:v>
                </c:pt>
                <c:pt idx="6">
                  <c:v>Relaxation</c:v>
                </c:pt>
                <c:pt idx="7">
                  <c:v>Confusion</c:v>
                </c:pt>
                <c:pt idx="8">
                  <c:v>Sadness</c:v>
                </c:pt>
                <c:pt idx="9">
                  <c:v>Boring</c:v>
                </c:pt>
                <c:pt idx="10">
                  <c:v>Anxiety</c:v>
                </c:pt>
                <c:pt idx="11">
                  <c:v>Shame</c:v>
                </c:pt>
                <c:pt idx="12">
                  <c:v>Anger</c:v>
                </c:pt>
              </c:strCache>
            </c:strRef>
          </c:cat>
          <c:val>
            <c:numRef>
              <c:f>'GorevDuyguları (1)'!$M$3:$M$15</c:f>
              <c:numCache>
                <c:formatCode>General</c:formatCode>
                <c:ptCount val="13"/>
                <c:pt idx="0">
                  <c:v>34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10</c:v>
                </c:pt>
                <c:pt idx="6">
                  <c:v>5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3D-44BE-9DB2-9F8049DE4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3930384"/>
        <c:axId val="1163929136"/>
      </c:barChart>
      <c:catAx>
        <c:axId val="116393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63929136"/>
        <c:crosses val="autoZero"/>
        <c:auto val="1"/>
        <c:lblAlgn val="ctr"/>
        <c:lblOffset val="100"/>
        <c:noMultiLvlLbl val="0"/>
      </c:catAx>
      <c:valAx>
        <c:axId val="116392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6393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tr-T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'GorevDuyguları (3-1)'!$B$1</c:f>
              <c:strCache>
                <c:ptCount val="1"/>
                <c:pt idx="0">
                  <c:v>Collaborative - Somewhat hard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'GorevDuyguları (3-1)'!$A$2:$A$12</c:f>
              <c:strCache>
                <c:ptCount val="11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Pride</c:v>
                </c:pt>
                <c:pt idx="5">
                  <c:v>Fun</c:v>
                </c:pt>
                <c:pt idx="6">
                  <c:v>Confusion</c:v>
                </c:pt>
                <c:pt idx="7">
                  <c:v>Anxiety</c:v>
                </c:pt>
                <c:pt idx="8">
                  <c:v>Boring</c:v>
                </c:pt>
                <c:pt idx="9">
                  <c:v>Sadness</c:v>
                </c:pt>
                <c:pt idx="10">
                  <c:v>anger</c:v>
                </c:pt>
              </c:strCache>
            </c:strRef>
          </c:cat>
          <c:val>
            <c:numRef>
              <c:f>'GorevDuyguları (3-1)'!$B$2:$B$12</c:f>
              <c:numCache>
                <c:formatCode>General</c:formatCode>
                <c:ptCount val="11"/>
                <c:pt idx="0">
                  <c:v>23</c:v>
                </c:pt>
                <c:pt idx="1">
                  <c:v>13</c:v>
                </c:pt>
                <c:pt idx="2">
                  <c:v>6</c:v>
                </c:pt>
                <c:pt idx="3">
                  <c:v>4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13-48D3-9373-E0D790491C5E}"/>
            </c:ext>
          </c:extLst>
        </c:ser>
        <c:ser>
          <c:idx val="1"/>
          <c:order val="1"/>
          <c:tx>
            <c:strRef>
              <c:f>'GorevDuyguları (3-1)'!$C$1</c:f>
              <c:strCache>
                <c:ptCount val="1"/>
                <c:pt idx="0">
                  <c:v>Collaborative -  hard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'GorevDuyguları (3-1)'!$A$2:$A$12</c:f>
              <c:strCache>
                <c:ptCount val="11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Pride</c:v>
                </c:pt>
                <c:pt idx="5">
                  <c:v>Fun</c:v>
                </c:pt>
                <c:pt idx="6">
                  <c:v>Confusion</c:v>
                </c:pt>
                <c:pt idx="7">
                  <c:v>Anxiety</c:v>
                </c:pt>
                <c:pt idx="8">
                  <c:v>Boring</c:v>
                </c:pt>
                <c:pt idx="9">
                  <c:v>Sadness</c:v>
                </c:pt>
                <c:pt idx="10">
                  <c:v>anger</c:v>
                </c:pt>
              </c:strCache>
            </c:strRef>
          </c:cat>
          <c:val>
            <c:numRef>
              <c:f>'GorevDuyguları (3-1)'!$C$2:$C$12</c:f>
              <c:numCache>
                <c:formatCode>General</c:formatCode>
                <c:ptCount val="11"/>
                <c:pt idx="0">
                  <c:v>23</c:v>
                </c:pt>
                <c:pt idx="1">
                  <c:v>10</c:v>
                </c:pt>
                <c:pt idx="2">
                  <c:v>7</c:v>
                </c:pt>
                <c:pt idx="3">
                  <c:v>8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11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13-48D3-9373-E0D790491C5E}"/>
            </c:ext>
          </c:extLst>
        </c:ser>
        <c:ser>
          <c:idx val="2"/>
          <c:order val="2"/>
          <c:tx>
            <c:strRef>
              <c:f>'GorevDuyguları (3-1)'!$D$1</c:f>
              <c:strCache>
                <c:ptCount val="1"/>
                <c:pt idx="0">
                  <c:v>Individual -  Somewhat hard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'GorevDuyguları (3-1)'!$A$2:$A$12</c:f>
              <c:strCache>
                <c:ptCount val="11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Pride</c:v>
                </c:pt>
                <c:pt idx="5">
                  <c:v>Fun</c:v>
                </c:pt>
                <c:pt idx="6">
                  <c:v>Confusion</c:v>
                </c:pt>
                <c:pt idx="7">
                  <c:v>Anxiety</c:v>
                </c:pt>
                <c:pt idx="8">
                  <c:v>Boring</c:v>
                </c:pt>
                <c:pt idx="9">
                  <c:v>Sadness</c:v>
                </c:pt>
                <c:pt idx="10">
                  <c:v>anger</c:v>
                </c:pt>
              </c:strCache>
            </c:strRef>
          </c:cat>
          <c:val>
            <c:numRef>
              <c:f>'GorevDuyguları (3-1)'!$D$2:$D$12</c:f>
              <c:numCache>
                <c:formatCode>General</c:formatCode>
                <c:ptCount val="11"/>
                <c:pt idx="0">
                  <c:v>12</c:v>
                </c:pt>
                <c:pt idx="1">
                  <c:v>9</c:v>
                </c:pt>
                <c:pt idx="2">
                  <c:v>7</c:v>
                </c:pt>
                <c:pt idx="3">
                  <c:v>8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2</c:v>
                </c:pt>
                <c:pt idx="9">
                  <c:v>3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13-48D3-9373-E0D790491C5E}"/>
            </c:ext>
          </c:extLst>
        </c:ser>
        <c:ser>
          <c:idx val="3"/>
          <c:order val="3"/>
          <c:tx>
            <c:strRef>
              <c:f>'GorevDuyguları (3-1)'!$E$1</c:f>
              <c:strCache>
                <c:ptCount val="1"/>
                <c:pt idx="0">
                  <c:v>Individual -   hard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'GorevDuyguları (3-1)'!$A$2:$A$12</c:f>
              <c:strCache>
                <c:ptCount val="11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Pride</c:v>
                </c:pt>
                <c:pt idx="5">
                  <c:v>Fun</c:v>
                </c:pt>
                <c:pt idx="6">
                  <c:v>Confusion</c:v>
                </c:pt>
                <c:pt idx="7">
                  <c:v>Anxiety</c:v>
                </c:pt>
                <c:pt idx="8">
                  <c:v>Boring</c:v>
                </c:pt>
                <c:pt idx="9">
                  <c:v>Sadness</c:v>
                </c:pt>
                <c:pt idx="10">
                  <c:v>anger</c:v>
                </c:pt>
              </c:strCache>
            </c:strRef>
          </c:cat>
          <c:val>
            <c:numRef>
              <c:f>'GorevDuyguları (3-1)'!$E$2:$E$12</c:f>
              <c:numCache>
                <c:formatCode>General</c:formatCode>
                <c:ptCount val="11"/>
                <c:pt idx="0">
                  <c:v>23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8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13-48D3-9373-E0D790491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9674064"/>
        <c:axId val="579671984"/>
      </c:barChart>
      <c:catAx>
        <c:axId val="57967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79671984"/>
        <c:crosses val="autoZero"/>
        <c:auto val="1"/>
        <c:lblAlgn val="ctr"/>
        <c:lblOffset val="100"/>
        <c:noMultiLvlLbl val="0"/>
      </c:catAx>
      <c:valAx>
        <c:axId val="57967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7967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tr-T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r-TR" b="1" dirty="0" err="1"/>
              <a:t>Somewhat</a:t>
            </a:r>
            <a:r>
              <a:rPr lang="tr-TR" b="1" dirty="0"/>
              <a:t> hard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'GorevDuyguları (3-1)'!$B$1</c:f>
              <c:strCache>
                <c:ptCount val="1"/>
                <c:pt idx="0">
                  <c:v>Collaborative - Somewhat hard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'GorevDuyguları (3-1)'!$A$2:$A$13</c:f>
              <c:strCache>
                <c:ptCount val="12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Pride</c:v>
                </c:pt>
                <c:pt idx="5">
                  <c:v>Fun</c:v>
                </c:pt>
                <c:pt idx="6">
                  <c:v>Confusion</c:v>
                </c:pt>
                <c:pt idx="7">
                  <c:v>Anxiety</c:v>
                </c:pt>
                <c:pt idx="8">
                  <c:v>Boring</c:v>
                </c:pt>
                <c:pt idx="9">
                  <c:v>Sadness</c:v>
                </c:pt>
                <c:pt idx="10">
                  <c:v>anger</c:v>
                </c:pt>
                <c:pt idx="11">
                  <c:v>Shame</c:v>
                </c:pt>
              </c:strCache>
            </c:strRef>
          </c:cat>
          <c:val>
            <c:numRef>
              <c:f>'GorevDuyguları (3-1)'!$B$2:$B$13</c:f>
              <c:numCache>
                <c:formatCode>General</c:formatCode>
                <c:ptCount val="12"/>
                <c:pt idx="0">
                  <c:v>23</c:v>
                </c:pt>
                <c:pt idx="1">
                  <c:v>13</c:v>
                </c:pt>
                <c:pt idx="2">
                  <c:v>6</c:v>
                </c:pt>
                <c:pt idx="3">
                  <c:v>4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5B-44A0-8511-B9837848328F}"/>
            </c:ext>
          </c:extLst>
        </c:ser>
        <c:ser>
          <c:idx val="1"/>
          <c:order val="1"/>
          <c:tx>
            <c:strRef>
              <c:f>'GorevDuyguları (3-1)'!$D$1</c:f>
              <c:strCache>
                <c:ptCount val="1"/>
                <c:pt idx="0">
                  <c:v>Individual -  Somewhat hard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'GorevDuyguları (3-1)'!$A$2:$A$13</c:f>
              <c:strCache>
                <c:ptCount val="12"/>
                <c:pt idx="0">
                  <c:v>Happiness</c:v>
                </c:pt>
                <c:pt idx="1">
                  <c:v>Excitement</c:v>
                </c:pt>
                <c:pt idx="2">
                  <c:v>Interest</c:v>
                </c:pt>
                <c:pt idx="3">
                  <c:v>Curiosity</c:v>
                </c:pt>
                <c:pt idx="4">
                  <c:v>Pride</c:v>
                </c:pt>
                <c:pt idx="5">
                  <c:v>Fun</c:v>
                </c:pt>
                <c:pt idx="6">
                  <c:v>Confusion</c:v>
                </c:pt>
                <c:pt idx="7">
                  <c:v>Anxiety</c:v>
                </c:pt>
                <c:pt idx="8">
                  <c:v>Boring</c:v>
                </c:pt>
                <c:pt idx="9">
                  <c:v>Sadness</c:v>
                </c:pt>
                <c:pt idx="10">
                  <c:v>anger</c:v>
                </c:pt>
                <c:pt idx="11">
                  <c:v>Shame</c:v>
                </c:pt>
              </c:strCache>
            </c:strRef>
          </c:cat>
          <c:val>
            <c:numRef>
              <c:f>'GorevDuyguları (3-1)'!$D$2:$D$13</c:f>
              <c:numCache>
                <c:formatCode>General</c:formatCode>
                <c:ptCount val="12"/>
                <c:pt idx="0">
                  <c:v>12</c:v>
                </c:pt>
                <c:pt idx="1">
                  <c:v>9</c:v>
                </c:pt>
                <c:pt idx="2">
                  <c:v>7</c:v>
                </c:pt>
                <c:pt idx="3">
                  <c:v>8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2</c:v>
                </c:pt>
                <c:pt idx="9">
                  <c:v>3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5B-44A0-8511-B983784832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6369760"/>
        <c:axId val="276368512"/>
      </c:barChart>
      <c:catAx>
        <c:axId val="27636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76368512"/>
        <c:crosses val="autoZero"/>
        <c:auto val="1"/>
        <c:lblAlgn val="ctr"/>
        <c:lblOffset val="100"/>
        <c:noMultiLvlLbl val="0"/>
      </c:catAx>
      <c:valAx>
        <c:axId val="27636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7636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6D180-5D4C-4986-BC43-5A799251980C}" type="datetimeFigureOut">
              <a:rPr lang="tr-TR" smtClean="0"/>
              <a:t>10.06.2022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1D35D-7AB4-49BC-AEC0-478F1BAC4A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7553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the assignments were given, sustainable development goals were discussed, the website was examined and what kind of projects could be done was discussed.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D35D-7AB4-49BC-AEC0-478F1BAC4A1B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258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Görev zorluğuna göre baktığımızda;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b="1" dirty="0"/>
              <a:t>zor görevlerde </a:t>
            </a:r>
            <a:r>
              <a:rPr lang="tr-TR" dirty="0"/>
              <a:t>orta seviyedekilere göre daha fazla  öğrencinin kaygı yaşadıkları görülmüştür. (Hem </a:t>
            </a:r>
            <a:r>
              <a:rPr lang="tr-TR" dirty="0" err="1"/>
              <a:t>İşbirlikli</a:t>
            </a:r>
            <a:r>
              <a:rPr lang="tr-TR" dirty="0"/>
              <a:t> be bireysel çalışırken)</a:t>
            </a:r>
          </a:p>
          <a:p>
            <a:endParaRPr lang="tr-TR" dirty="0"/>
          </a:p>
          <a:p>
            <a:r>
              <a:rPr lang="tr-TR" b="1" dirty="0" err="1"/>
              <a:t>İşbirlikli</a:t>
            </a:r>
            <a:r>
              <a:rPr lang="tr-TR" b="1" dirty="0"/>
              <a:t> çalışırken </a:t>
            </a:r>
            <a:r>
              <a:rPr lang="tr-TR" dirty="0"/>
              <a:t>bireysel çalışmaya göre daha fazla kaygı yaşadıkları görülmüştür.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D35D-7AB4-49BC-AEC0-478F1BAC4A1B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9485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Öğrencilerin </a:t>
            </a:r>
            <a:r>
              <a:rPr lang="tr-TR" b="1" dirty="0"/>
              <a:t>görevi aldıklarında </a:t>
            </a:r>
            <a:r>
              <a:rPr lang="tr-TR" dirty="0"/>
              <a:t>mutluluk, heyecan, ilgi merak gibi olumlu duyguların </a:t>
            </a:r>
            <a:r>
              <a:rPr lang="tr-TR" dirty="0" err="1"/>
              <a:t>yanısıra</a:t>
            </a:r>
            <a:r>
              <a:rPr lang="tr-TR" dirty="0"/>
              <a:t> kaygı gibi olumsuz sayılabilecek duyguyu da yoğun olarak yaşadıkları görülmüştür. Olumsuz duyguları çok fazla ifade eden öğrenci olmadığı görülmektedir.</a:t>
            </a:r>
          </a:p>
          <a:p>
            <a:endParaRPr lang="tr-TR" dirty="0"/>
          </a:p>
          <a:p>
            <a:r>
              <a:rPr lang="tr-TR" b="1" dirty="0"/>
              <a:t>Görev üzerinde çalışırken </a:t>
            </a:r>
            <a:r>
              <a:rPr lang="tr-TR" dirty="0"/>
              <a:t>olumlu duygularla birlikte kaygının da azaldığı görülmüştür. Öğrenciler bu süreçte kafa karışıklığı yaşadıklarını ifade etmişlerdir.</a:t>
            </a:r>
          </a:p>
          <a:p>
            <a:r>
              <a:rPr lang="tr-TR" dirty="0"/>
              <a:t>En fazla duygu çeşitliliği yaşanan sürecin bu aşama olduğu görülmüştür. </a:t>
            </a:r>
          </a:p>
          <a:p>
            <a:r>
              <a:rPr lang="tr-TR" b="1" dirty="0"/>
              <a:t>Görevi tamamladıklarında</a:t>
            </a:r>
            <a:r>
              <a:rPr lang="tr-TR" dirty="0"/>
              <a:t> mutluluk duygusunun en yüksek seviyeye </a:t>
            </a:r>
            <a:r>
              <a:rPr lang="tr-TR" dirty="0" err="1"/>
              <a:t>ulşatığı</a:t>
            </a:r>
            <a:r>
              <a:rPr lang="tr-TR" dirty="0"/>
              <a:t> aynı zamanda gurur rahatlamanın da öğrenciler tarafından yoğun olarak ifade edildiği görülmüştür.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D35D-7AB4-49BC-AEC0-478F1BAC4A1B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9061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B871BD-2BF9-4A65-82DA-18563554C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85EE68E-C6C0-4074-940A-5CC01B05E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1D6B50D-76CF-4218-A8C3-1A2A75636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CC23-EA51-4A36-814C-B8C20DBF7348}" type="datetimeFigureOut">
              <a:rPr lang="tr-TR" smtClean="0"/>
              <a:t>10.06.2022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38B00B6-D936-45AF-A005-92DCD97D6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8225AD8-A5D2-41D7-A65F-EEE26420D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10B0-48F6-45EE-822F-11CA37F5DA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337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52039A-04A6-47C3-8277-02AFD2BB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98D4FEB-AE22-4F99-8694-779D8DAC6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A1BAA24-CDEE-4186-BA3E-E58CC40A2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CC23-EA51-4A36-814C-B8C20DBF7348}" type="datetimeFigureOut">
              <a:rPr lang="tr-TR" smtClean="0"/>
              <a:t>10.06.2022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8FA04B9-CB16-4502-A04A-429E9727E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8949F16-7B5E-40ED-8BEF-5A7575ED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10B0-48F6-45EE-822F-11CA37F5DA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734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DAE53EE-7CAF-449E-8A79-ED555B5A18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C8489BC-6638-4A11-A983-A9B81F0B0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A7171B7-8289-47A4-86DC-049FB3E6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CC23-EA51-4A36-814C-B8C20DBF7348}" type="datetimeFigureOut">
              <a:rPr lang="tr-TR" smtClean="0"/>
              <a:t>10.06.2022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48154F3-F6D5-4FF2-B1A4-E567AAFCB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60E493A-CC7F-451D-A568-7EF1854C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10B0-48F6-45EE-822F-11CA37F5DA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786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F08C37-A683-493A-9B7B-B8EB655E6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B9417D-2499-4B65-B3BA-D8EE0BF86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7E52C42-C5F1-4711-A3D3-107CC8BF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CC23-EA51-4A36-814C-B8C20DBF7348}" type="datetimeFigureOut">
              <a:rPr lang="tr-TR" smtClean="0"/>
              <a:t>10.06.2022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D9CDAF8-F522-4BE9-B3A0-F027333E8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AFAEDD3-7EE8-43AA-9BF4-A8E21F77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10B0-48F6-45EE-822F-11CA37F5DA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984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FB4D70-4EF0-43ED-BA60-A93336162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E2BE838-642C-4D23-A217-149BEC13C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D45BF8E-128F-4E7D-8E36-B5191A70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CC23-EA51-4A36-814C-B8C20DBF7348}" type="datetimeFigureOut">
              <a:rPr lang="tr-TR" smtClean="0"/>
              <a:t>10.06.2022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149484-5A35-42A7-B0C9-C09265C97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A573E88-9654-4561-A48C-C1840D8E9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10B0-48F6-45EE-822F-11CA37F5DA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902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12BCC0-A8C4-487E-A9CE-F32D43479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D9E761-8C7A-487C-984C-77C37A77F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F8A9416-7DE0-40FB-9783-ED195CB82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EA5F308-F81C-4AF6-8546-D1F175030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CC23-EA51-4A36-814C-B8C20DBF7348}" type="datetimeFigureOut">
              <a:rPr lang="tr-TR" smtClean="0"/>
              <a:t>10.06.2022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126F5A1-DF43-46C8-9C53-D06A573D8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6270CCB-8C2D-419A-9131-CC7D3951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10B0-48F6-45EE-822F-11CA37F5DA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852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412733-F06D-4C4B-9817-B4BACAB52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3A566BE-40F5-45AA-838F-C7247B5FD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0DAC5AE-5B2A-40E0-A3F1-31579C1A7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948E033-A205-4C6E-B64A-3C0646229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B0C60A0-7E3D-4243-8E65-EE16E4955A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A09129E-F9BF-4A22-9930-D0D934596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CC23-EA51-4A36-814C-B8C20DBF7348}" type="datetimeFigureOut">
              <a:rPr lang="tr-TR" smtClean="0"/>
              <a:t>10.06.2022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964AFB1-71C0-4AE3-9239-2D4DF3D1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B02EC44-4F99-4256-9FAC-D4988A7B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10B0-48F6-45EE-822F-11CA37F5DA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4125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31335A-1EE8-4497-B449-88B148A46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4FF8A67-C1AA-4C86-B6D6-EA7BB944C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CC23-EA51-4A36-814C-B8C20DBF7348}" type="datetimeFigureOut">
              <a:rPr lang="tr-TR" smtClean="0"/>
              <a:t>10.06.2022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02F7FCA-C6E0-4561-A514-273B5962B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B7AB74E-774F-495E-A83D-00736E7EC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10B0-48F6-45EE-822F-11CA37F5DA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549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6ADB7B9-066A-40C9-81CA-C5514C43B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CC23-EA51-4A36-814C-B8C20DBF7348}" type="datetimeFigureOut">
              <a:rPr lang="tr-TR" smtClean="0"/>
              <a:t>10.06.2022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BEA601E-73DE-40D8-90CC-F026FA62D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652100E-CF02-44FD-A43E-79A04BDCC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10B0-48F6-45EE-822F-11CA37F5DA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5364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790419-BB80-42BA-A389-F259C9B5B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0C3996-AC08-4A73-95EC-5F7DDFDFE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E5EE6F9-6F2D-47AE-BD4C-ADC60EE9F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0BE27C3-3FDC-4136-AD3A-06CF7281C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CC23-EA51-4A36-814C-B8C20DBF7348}" type="datetimeFigureOut">
              <a:rPr lang="tr-TR" smtClean="0"/>
              <a:t>10.06.2022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3FB2663-46AB-4E1E-B7BD-B174C44A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2C92033-507E-421E-A0EC-09BC9750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10B0-48F6-45EE-822F-11CA37F5DA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10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12A9ED-5A83-4838-8EDA-711512CFF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E95527B-3999-4BFF-9C92-6BA5B725E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664733C-13F6-4816-A91E-D9C10D486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FAC924E-8D17-4259-9FBD-F4383FF69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CC23-EA51-4A36-814C-B8C20DBF7348}" type="datetimeFigureOut">
              <a:rPr lang="tr-TR" smtClean="0"/>
              <a:t>10.06.2022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3779973-04C9-4197-BCF5-D2032F7F2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C8ABC21-4202-474D-B9E0-490C50AC2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10B0-48F6-45EE-822F-11CA37F5DA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485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6F2964D-BB8A-48BE-826E-09D6414E1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3685E68-9B56-495D-8AA7-F0C4F71BD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4AE8FC-026C-4322-B72F-C8C3C7B54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CC23-EA51-4A36-814C-B8C20DBF7348}" type="datetimeFigureOut">
              <a:rPr lang="tr-TR" smtClean="0"/>
              <a:t>10.06.2022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E538210-409F-4E56-A0E2-D69CAC872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33DE8E4-C892-4151-B226-E3E255021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910B0-48F6-45EE-822F-11CA37F5DA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213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13C6CC-B264-47CF-A797-45FCA28E7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3773" y="1132754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/>
              <a:t>Emotions experienced while performing robotic activities</a:t>
            </a:r>
            <a:endParaRPr lang="tr-TR" b="1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45A1C7F-B9F3-4434-828C-FA9716AFA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3773" y="4401917"/>
            <a:ext cx="9144000" cy="637674"/>
          </a:xfrm>
        </p:spPr>
        <p:txBody>
          <a:bodyPr/>
          <a:lstStyle/>
          <a:p>
            <a:r>
              <a:rPr lang="tr-TR" dirty="0"/>
              <a:t>Gülay YAVUZ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684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 3">
            <a:extLst>
              <a:ext uri="{FF2B5EF4-FFF2-40B4-BE49-F238E27FC236}">
                <a16:creationId xmlns:a16="http://schemas.microsoft.com/office/drawing/2014/main" id="{655573D3-0894-BE3F-40A7-335EADF137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260800"/>
              </p:ext>
            </p:extLst>
          </p:nvPr>
        </p:nvGraphicFramePr>
        <p:xfrm>
          <a:off x="1869440" y="965200"/>
          <a:ext cx="9509760" cy="499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5573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D40C84-553F-4F43-BC53-EEAF36CBC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10" y="1744463"/>
            <a:ext cx="7065581" cy="4013242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b="1" dirty="0"/>
              <a:t>Task</a:t>
            </a:r>
            <a:r>
              <a:rPr lang="tr-TR" b="1" dirty="0"/>
              <a:t> 3</a:t>
            </a:r>
            <a:r>
              <a:rPr lang="en-US" dirty="0"/>
              <a:t>: </a:t>
            </a:r>
            <a:r>
              <a:rPr lang="en-US" dirty="0">
                <a:highlight>
                  <a:srgbClr val="FFFF00"/>
                </a:highlight>
              </a:rPr>
              <a:t>Individual</a:t>
            </a:r>
            <a:r>
              <a:rPr lang="en-US" dirty="0"/>
              <a:t> , </a:t>
            </a:r>
            <a:r>
              <a:rPr lang="en-US" dirty="0">
                <a:highlight>
                  <a:srgbClr val="FFFF00"/>
                </a:highlight>
              </a:rPr>
              <a:t>hard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r-TR" dirty="0"/>
              <a:t>	    Smart </a:t>
            </a:r>
            <a:r>
              <a:rPr lang="tr-TR" dirty="0" err="1"/>
              <a:t>Agriculture</a:t>
            </a:r>
            <a:r>
              <a:rPr lang="tr-TR" dirty="0"/>
              <a:t> Project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r-TR" sz="2400" b="1" dirty="0"/>
              <a:t>SDG</a:t>
            </a:r>
            <a:r>
              <a:rPr lang="tr-TR" sz="2400" dirty="0"/>
              <a:t> (</a:t>
            </a:r>
            <a:r>
              <a:rPr lang="en-US" sz="2400" dirty="0"/>
              <a:t>sustainable development</a:t>
            </a:r>
            <a:r>
              <a:rPr lang="tr-TR" sz="2400" dirty="0"/>
              <a:t> g</a:t>
            </a:r>
            <a:r>
              <a:rPr lang="en-US" sz="2400" dirty="0" err="1"/>
              <a:t>oals</a:t>
            </a:r>
            <a:r>
              <a:rPr lang="tr-TR" sz="2400" dirty="0"/>
              <a:t>)</a:t>
            </a:r>
            <a:r>
              <a:rPr lang="en-US" sz="2400" dirty="0"/>
              <a:t> </a:t>
            </a:r>
            <a:r>
              <a:rPr lang="tr-TR" sz="2400" dirty="0"/>
              <a:t>: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r-TR" sz="2400" dirty="0"/>
              <a:t>12. RESPONSIBLE CONSUMPTION &amp; PRODUCTION</a:t>
            </a:r>
          </a:p>
          <a:p>
            <a:pPr>
              <a:lnSpc>
                <a:spcPct val="170000"/>
              </a:lnSpc>
            </a:pPr>
            <a:endParaRPr lang="tr-TR" dirty="0"/>
          </a:p>
          <a:p>
            <a:pPr>
              <a:lnSpc>
                <a:spcPct val="170000"/>
              </a:lnSpc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3B15AAA-3C02-213E-C9C4-820F06E95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845" y="1905000"/>
            <a:ext cx="4495800" cy="3048000"/>
          </a:xfrm>
          <a:prstGeom prst="rect">
            <a:avLst/>
          </a:prstGeom>
        </p:spPr>
      </p:pic>
      <p:sp>
        <p:nvSpPr>
          <p:cNvPr id="7" name="Başlık 1">
            <a:extLst>
              <a:ext uri="{FF2B5EF4-FFF2-40B4-BE49-F238E27FC236}">
                <a16:creationId xmlns:a16="http://schemas.microsoft.com/office/drawing/2014/main" id="{3BC19C94-8934-6C44-BAB4-02943E4C7C2D}"/>
              </a:ext>
            </a:extLst>
          </p:cNvPr>
          <p:cNvSpPr txBox="1">
            <a:spLocks/>
          </p:cNvSpPr>
          <p:nvPr/>
        </p:nvSpPr>
        <p:spPr>
          <a:xfrm>
            <a:off x="1893376" y="148937"/>
            <a:ext cx="6882063" cy="1369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err="1"/>
              <a:t>Robotic</a:t>
            </a:r>
            <a:r>
              <a:rPr lang="tr-TR" b="1" dirty="0"/>
              <a:t> </a:t>
            </a:r>
            <a:r>
              <a:rPr lang="tr-TR" b="1" dirty="0" err="1"/>
              <a:t>activities</a:t>
            </a:r>
            <a:endParaRPr lang="tr-TR" b="1" dirty="0"/>
          </a:p>
          <a:p>
            <a:pPr algn="ctr"/>
            <a:r>
              <a:rPr lang="tr-TR" b="1" dirty="0" err="1"/>
              <a:t>Tasks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36370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 3">
            <a:extLst>
              <a:ext uri="{FF2B5EF4-FFF2-40B4-BE49-F238E27FC236}">
                <a16:creationId xmlns:a16="http://schemas.microsoft.com/office/drawing/2014/main" id="{9666FFAD-0259-B81C-1B61-613EB03907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297344"/>
              </p:ext>
            </p:extLst>
          </p:nvPr>
        </p:nvGraphicFramePr>
        <p:xfrm>
          <a:off x="1798320" y="1087120"/>
          <a:ext cx="9367520" cy="479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4891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BBD2E4-ABC0-4D5B-9FDE-FD738356B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530" y="235115"/>
            <a:ext cx="6882063" cy="1369082"/>
          </a:xfrm>
        </p:spPr>
        <p:txBody>
          <a:bodyPr>
            <a:normAutofit/>
          </a:bodyPr>
          <a:lstStyle/>
          <a:p>
            <a:pPr algn="ctr"/>
            <a:r>
              <a:rPr lang="tr-TR" b="1" dirty="0" err="1"/>
              <a:t>Robotic</a:t>
            </a:r>
            <a:r>
              <a:rPr lang="tr-TR" b="1" dirty="0"/>
              <a:t> </a:t>
            </a:r>
            <a:r>
              <a:rPr lang="tr-TR" b="1" dirty="0" err="1"/>
              <a:t>activities</a:t>
            </a:r>
            <a:br>
              <a:rPr lang="tr-TR" b="1" dirty="0"/>
            </a:br>
            <a:r>
              <a:rPr lang="tr-TR" b="1" dirty="0" err="1"/>
              <a:t>Tasks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D40C84-553F-4F43-BC53-EEAF36CBC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981" y="1744463"/>
            <a:ext cx="6020905" cy="1684537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tr-TR" b="1" dirty="0" err="1"/>
              <a:t>Task</a:t>
            </a:r>
            <a:r>
              <a:rPr lang="tr-TR" b="1" dirty="0"/>
              <a:t> 4: </a:t>
            </a:r>
            <a:r>
              <a:rPr lang="en-US" sz="2800" dirty="0">
                <a:highlight>
                  <a:srgbClr val="FFFF00"/>
                </a:highlight>
              </a:rPr>
              <a:t>Collaborative</a:t>
            </a:r>
            <a:r>
              <a:rPr lang="tr-TR" dirty="0"/>
              <a:t>, </a:t>
            </a:r>
            <a:r>
              <a:rPr lang="en-US" dirty="0">
                <a:highlight>
                  <a:srgbClr val="FFFF00"/>
                </a:highlight>
              </a:rPr>
              <a:t>Somewhat hard</a:t>
            </a:r>
            <a:endParaRPr lang="tr-TR" dirty="0"/>
          </a:p>
          <a:p>
            <a:pPr marL="0" indent="0">
              <a:lnSpc>
                <a:spcPct val="170000"/>
              </a:lnSpc>
              <a:buNone/>
            </a:pPr>
            <a:r>
              <a:rPr lang="tr-TR" dirty="0"/>
              <a:t>Project Name: Security </a:t>
            </a:r>
            <a:r>
              <a:rPr lang="tr-TR" dirty="0" err="1"/>
              <a:t>system</a:t>
            </a:r>
            <a:endParaRPr lang="tr-TR" dirty="0"/>
          </a:p>
          <a:p>
            <a:pPr>
              <a:lnSpc>
                <a:spcPct val="170000"/>
              </a:lnSpc>
            </a:pPr>
            <a:endParaRPr lang="tr-TR" dirty="0"/>
          </a:p>
          <a:p>
            <a:pPr>
              <a:lnSpc>
                <a:spcPct val="170000"/>
              </a:lnSpc>
            </a:pPr>
            <a:endParaRPr lang="tr-TR" dirty="0"/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54979E78-4C96-7BDA-6291-6193B5E4ABCA}"/>
              </a:ext>
            </a:extLst>
          </p:cNvPr>
          <p:cNvSpPr txBox="1">
            <a:spLocks/>
          </p:cNvSpPr>
          <p:nvPr/>
        </p:nvSpPr>
        <p:spPr>
          <a:xfrm>
            <a:off x="501314" y="3429000"/>
            <a:ext cx="5931571" cy="2613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Materials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LCD </a:t>
            </a:r>
            <a:r>
              <a:rPr lang="tr-T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screen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Motion sensor (PIR), </a:t>
            </a:r>
            <a:r>
              <a:rPr lang="tr-T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buttons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servo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motor, </a:t>
            </a:r>
            <a:r>
              <a:rPr lang="tr-T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potentiometer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resistor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breadbord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arduino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jumper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cables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usb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cable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tr-T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made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projects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watching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videos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tr-T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moodle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http://bote1.hacettepe.edu.tr/moodle/mod/page/view.php?id=11588</a:t>
            </a: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F3B0347-6209-F5E3-C042-FE4D526D57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166"/>
          <a:stretch/>
        </p:blipFill>
        <p:spPr>
          <a:xfrm>
            <a:off x="6945352" y="1794170"/>
            <a:ext cx="4650445" cy="358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70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 3">
            <a:extLst>
              <a:ext uri="{FF2B5EF4-FFF2-40B4-BE49-F238E27FC236}">
                <a16:creationId xmlns:a16="http://schemas.microsoft.com/office/drawing/2014/main" id="{ABC1EB36-44E9-6CD7-1B60-4121714178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164147"/>
              </p:ext>
            </p:extLst>
          </p:nvPr>
        </p:nvGraphicFramePr>
        <p:xfrm>
          <a:off x="1708220" y="772494"/>
          <a:ext cx="9570720" cy="4988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0179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39C29A50-4455-6CF0-D77C-4929C97A155E}"/>
              </a:ext>
            </a:extLst>
          </p:cNvPr>
          <p:cNvSpPr txBox="1">
            <a:spLocks/>
          </p:cNvSpPr>
          <p:nvPr/>
        </p:nvSpPr>
        <p:spPr>
          <a:xfrm>
            <a:off x="1183727" y="25043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err="1"/>
              <a:t>When</a:t>
            </a:r>
            <a:r>
              <a:rPr lang="tr-TR" b="1" dirty="0"/>
              <a:t> </a:t>
            </a:r>
            <a:r>
              <a:rPr lang="tr-TR" b="1" dirty="0" err="1"/>
              <a:t>take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task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60671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2BCF44-CE31-64F1-FE49-2A5BAD3B3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173" y="280554"/>
            <a:ext cx="10515600" cy="911370"/>
          </a:xfrm>
        </p:spPr>
        <p:txBody>
          <a:bodyPr/>
          <a:lstStyle/>
          <a:p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take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task</a:t>
            </a:r>
            <a:endParaRPr lang="tr-TR" dirty="0"/>
          </a:p>
        </p:txBody>
      </p:sp>
      <p:graphicFrame>
        <p:nvGraphicFramePr>
          <p:cNvPr id="4" name="Grafik 3">
            <a:extLst>
              <a:ext uri="{FF2B5EF4-FFF2-40B4-BE49-F238E27FC236}">
                <a16:creationId xmlns:a16="http://schemas.microsoft.com/office/drawing/2014/main" id="{00A45892-E23E-7C99-9AFC-EAB6B5FB5B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91917"/>
              </p:ext>
            </p:extLst>
          </p:nvPr>
        </p:nvGraphicFramePr>
        <p:xfrm>
          <a:off x="838201" y="1330036"/>
          <a:ext cx="10643754" cy="461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9213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 3">
            <a:extLst>
              <a:ext uri="{FF2B5EF4-FFF2-40B4-BE49-F238E27FC236}">
                <a16:creationId xmlns:a16="http://schemas.microsoft.com/office/drawing/2014/main" id="{14E12E3F-C74B-F111-9CEC-AD42DAA367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905113"/>
              </p:ext>
            </p:extLst>
          </p:nvPr>
        </p:nvGraphicFramePr>
        <p:xfrm>
          <a:off x="290945" y="1514043"/>
          <a:ext cx="5708648" cy="4346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Başlık 1">
            <a:extLst>
              <a:ext uri="{FF2B5EF4-FFF2-40B4-BE49-F238E27FC236}">
                <a16:creationId xmlns:a16="http://schemas.microsoft.com/office/drawing/2014/main" id="{2DD674F6-B98C-B602-DEC3-FE06E3AF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281" y="155864"/>
            <a:ext cx="10515600" cy="755506"/>
          </a:xfrm>
        </p:spPr>
        <p:txBody>
          <a:bodyPr/>
          <a:lstStyle/>
          <a:p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take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task</a:t>
            </a:r>
            <a:endParaRPr lang="tr-TR" dirty="0"/>
          </a:p>
        </p:txBody>
      </p:sp>
      <p:graphicFrame>
        <p:nvGraphicFramePr>
          <p:cNvPr id="6" name="Grafik 5">
            <a:extLst>
              <a:ext uri="{FF2B5EF4-FFF2-40B4-BE49-F238E27FC236}">
                <a16:creationId xmlns:a16="http://schemas.microsoft.com/office/drawing/2014/main" id="{E512FE38-2633-C188-D29B-1AE8F9CE33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972190"/>
              </p:ext>
            </p:extLst>
          </p:nvPr>
        </p:nvGraphicFramePr>
        <p:xfrm>
          <a:off x="6328064" y="1514043"/>
          <a:ext cx="5708648" cy="4346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3078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>
            <a:extLst>
              <a:ext uri="{FF2B5EF4-FFF2-40B4-BE49-F238E27FC236}">
                <a16:creationId xmlns:a16="http://schemas.microsoft.com/office/drawing/2014/main" id="{2DD674F6-B98C-B602-DEC3-FE06E3AF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281" y="155864"/>
            <a:ext cx="10515600" cy="755506"/>
          </a:xfrm>
        </p:spPr>
        <p:txBody>
          <a:bodyPr/>
          <a:lstStyle/>
          <a:p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take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task</a:t>
            </a:r>
            <a:endParaRPr lang="tr-TR" dirty="0"/>
          </a:p>
        </p:txBody>
      </p:sp>
      <p:graphicFrame>
        <p:nvGraphicFramePr>
          <p:cNvPr id="7" name="Grafik 6">
            <a:extLst>
              <a:ext uri="{FF2B5EF4-FFF2-40B4-BE49-F238E27FC236}">
                <a16:creationId xmlns:a16="http://schemas.microsoft.com/office/drawing/2014/main" id="{D6F699F6-66D5-B846-9741-4568EFBA19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21473"/>
              </p:ext>
            </p:extLst>
          </p:nvPr>
        </p:nvGraphicFramePr>
        <p:xfrm>
          <a:off x="342899" y="1669703"/>
          <a:ext cx="5465619" cy="428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k 7">
            <a:extLst>
              <a:ext uri="{FF2B5EF4-FFF2-40B4-BE49-F238E27FC236}">
                <a16:creationId xmlns:a16="http://schemas.microsoft.com/office/drawing/2014/main" id="{FE3A1009-BA27-575B-87D3-ABDCD0AA7E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886168"/>
              </p:ext>
            </p:extLst>
          </p:nvPr>
        </p:nvGraphicFramePr>
        <p:xfrm>
          <a:off x="5953990" y="1669703"/>
          <a:ext cx="5465619" cy="4227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3528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39C29A50-4455-6CF0-D77C-4929C97A155E}"/>
              </a:ext>
            </a:extLst>
          </p:cNvPr>
          <p:cNvSpPr txBox="1">
            <a:spLocks/>
          </p:cNvSpPr>
          <p:nvPr/>
        </p:nvSpPr>
        <p:spPr>
          <a:xfrm>
            <a:off x="1183727" y="25043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While working on the task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16198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47450F-D8FE-4D3D-A1B3-BE62C1612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529390"/>
            <a:ext cx="10515600" cy="153515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204 students participated in the research.</a:t>
            </a:r>
            <a:b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students were not included in the study because there were deficiencies in their form.</a:t>
            </a:r>
            <a:b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data of 194 students were analyzed.</a:t>
            </a:r>
            <a:endParaRPr lang="tr-TR" sz="2000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9D90A23F-823C-0AD7-9E40-4DC0FD43B2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545398"/>
              </p:ext>
            </p:extLst>
          </p:nvPr>
        </p:nvGraphicFramePr>
        <p:xfrm>
          <a:off x="642656" y="2415296"/>
          <a:ext cx="1832733" cy="1629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5362">
                  <a:extLst>
                    <a:ext uri="{9D8B030D-6E8A-4147-A177-3AD203B41FA5}">
                      <a16:colId xmlns:a16="http://schemas.microsoft.com/office/drawing/2014/main" val="867881473"/>
                    </a:ext>
                  </a:extLst>
                </a:gridCol>
                <a:gridCol w="667371">
                  <a:extLst>
                    <a:ext uri="{9D8B030D-6E8A-4147-A177-3AD203B41FA5}">
                      <a16:colId xmlns:a16="http://schemas.microsoft.com/office/drawing/2014/main" val="3551424158"/>
                    </a:ext>
                  </a:extLst>
                </a:gridCol>
              </a:tblGrid>
              <a:tr h="386027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 err="1">
                          <a:effectLst/>
                        </a:rPr>
                        <a:t>Gender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137184"/>
                  </a:ext>
                </a:extLst>
              </a:tr>
              <a:tr h="4712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 err="1">
                          <a:effectLst/>
                        </a:rPr>
                        <a:t>Female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9536052"/>
                  </a:ext>
                </a:extLst>
              </a:tr>
              <a:tr h="3860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>
                          <a:effectLst/>
                        </a:rPr>
                        <a:t>Male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>
                          <a:effectLst/>
                        </a:rPr>
                        <a:t>104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1159023"/>
                  </a:ext>
                </a:extLst>
              </a:tr>
              <a:tr h="3860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 err="1">
                          <a:effectLst/>
                        </a:rPr>
                        <a:t>Empty</a:t>
                      </a:r>
                      <a:endParaRPr lang="tr-TR" sz="2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820743"/>
                  </a:ext>
                </a:extLst>
              </a:tr>
            </a:tbl>
          </a:graphicData>
        </a:graphic>
      </p:graphicFrame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886B9F91-C379-850B-59FB-742F2CF6D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42839"/>
              </p:ext>
            </p:extLst>
          </p:nvPr>
        </p:nvGraphicFramePr>
        <p:xfrm>
          <a:off x="6096000" y="2331555"/>
          <a:ext cx="4820653" cy="1471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8945">
                  <a:extLst>
                    <a:ext uri="{9D8B030D-6E8A-4147-A177-3AD203B41FA5}">
                      <a16:colId xmlns:a16="http://schemas.microsoft.com/office/drawing/2014/main" val="571792970"/>
                    </a:ext>
                  </a:extLst>
                </a:gridCol>
                <a:gridCol w="1481708">
                  <a:extLst>
                    <a:ext uri="{9D8B030D-6E8A-4147-A177-3AD203B41FA5}">
                      <a16:colId xmlns:a16="http://schemas.microsoft.com/office/drawing/2014/main" val="982234469"/>
                    </a:ext>
                  </a:extLst>
                </a:gridCol>
              </a:tblGrid>
              <a:tr h="588108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250865"/>
                  </a:ext>
                </a:extLst>
              </a:tr>
              <a:tr h="4418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 err="1">
                          <a:effectLst/>
                        </a:rPr>
                        <a:t>Middle</a:t>
                      </a:r>
                      <a:r>
                        <a:rPr lang="tr-TR" sz="2400" dirty="0">
                          <a:effectLst/>
                        </a:rPr>
                        <a:t> School (5-6-7-8)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3562297"/>
                  </a:ext>
                </a:extLst>
              </a:tr>
              <a:tr h="44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>
                          <a:effectLst/>
                        </a:rPr>
                        <a:t>High School (9-10-11-12)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>
                          <a:effectLst/>
                        </a:rPr>
                        <a:t>16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9402555"/>
                  </a:ext>
                </a:extLst>
              </a:tr>
            </a:tbl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416D0CBA-2D7E-1F98-80A6-009E40CAC6B4}"/>
              </a:ext>
            </a:extLst>
          </p:cNvPr>
          <p:cNvSpPr txBox="1"/>
          <p:nvPr/>
        </p:nvSpPr>
        <p:spPr>
          <a:xfrm>
            <a:off x="895684" y="4825399"/>
            <a:ext cx="6096000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tr-T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</a:t>
            </a:r>
            <a:r>
              <a:rPr lang="tr-T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13,4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D8882BF0-D45E-AC18-D06F-5B6901405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639633"/>
              </p:ext>
            </p:extLst>
          </p:nvPr>
        </p:nvGraphicFramePr>
        <p:xfrm>
          <a:off x="5298989" y="4214242"/>
          <a:ext cx="3709087" cy="1243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8461">
                  <a:extLst>
                    <a:ext uri="{9D8B030D-6E8A-4147-A177-3AD203B41FA5}">
                      <a16:colId xmlns:a16="http://schemas.microsoft.com/office/drawing/2014/main" val="3039825071"/>
                    </a:ext>
                  </a:extLst>
                </a:gridCol>
                <a:gridCol w="1350626">
                  <a:extLst>
                    <a:ext uri="{9D8B030D-6E8A-4147-A177-3AD203B41FA5}">
                      <a16:colId xmlns:a16="http://schemas.microsoft.com/office/drawing/2014/main" val="4251672569"/>
                    </a:ext>
                  </a:extLst>
                </a:gridCol>
              </a:tblGrid>
              <a:tr h="386027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>
                          <a:effectLst/>
                        </a:rPr>
                        <a:t>SEL POINTS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797746"/>
                  </a:ext>
                </a:extLst>
              </a:tr>
              <a:tr h="4712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>
                          <a:effectLst/>
                        </a:rPr>
                        <a:t>SEL 30&lt; &lt;70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1649455"/>
                  </a:ext>
                </a:extLst>
              </a:tr>
              <a:tr h="3860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 &gt;70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150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4502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787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2BCF44-CE31-64F1-FE49-2A5BAD3B3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758" y="4473"/>
            <a:ext cx="10515600" cy="1325563"/>
          </a:xfrm>
        </p:spPr>
        <p:txBody>
          <a:bodyPr/>
          <a:lstStyle/>
          <a:p>
            <a:r>
              <a:rPr lang="en-US" dirty="0"/>
              <a:t>While working on the task</a:t>
            </a:r>
            <a:endParaRPr lang="tr-TR" dirty="0"/>
          </a:p>
        </p:txBody>
      </p:sp>
      <p:graphicFrame>
        <p:nvGraphicFramePr>
          <p:cNvPr id="5" name="Grafik 4">
            <a:extLst>
              <a:ext uri="{FF2B5EF4-FFF2-40B4-BE49-F238E27FC236}">
                <a16:creationId xmlns:a16="http://schemas.microsoft.com/office/drawing/2014/main" id="{6B52A3F9-0531-8230-4398-842E217FCE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983671"/>
              </p:ext>
            </p:extLst>
          </p:nvPr>
        </p:nvGraphicFramePr>
        <p:xfrm>
          <a:off x="1165610" y="1451610"/>
          <a:ext cx="10219173" cy="431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9041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2BCF44-CE31-64F1-FE49-2A5BAD3B3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758" y="4473"/>
            <a:ext cx="10515600" cy="1325563"/>
          </a:xfrm>
        </p:spPr>
        <p:txBody>
          <a:bodyPr/>
          <a:lstStyle/>
          <a:p>
            <a:r>
              <a:rPr lang="en-US" dirty="0"/>
              <a:t>While working on the task</a:t>
            </a:r>
            <a:endParaRPr lang="tr-TR" dirty="0"/>
          </a:p>
        </p:txBody>
      </p:sp>
      <p:graphicFrame>
        <p:nvGraphicFramePr>
          <p:cNvPr id="3" name="Grafik 2">
            <a:extLst>
              <a:ext uri="{FF2B5EF4-FFF2-40B4-BE49-F238E27FC236}">
                <a16:creationId xmlns:a16="http://schemas.microsoft.com/office/drawing/2014/main" id="{F4BB4274-1955-0F59-1A02-D934085F4D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2652103"/>
              </p:ext>
            </p:extLst>
          </p:nvPr>
        </p:nvGraphicFramePr>
        <p:xfrm>
          <a:off x="482321" y="1748413"/>
          <a:ext cx="5388889" cy="4029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k 3">
            <a:extLst>
              <a:ext uri="{FF2B5EF4-FFF2-40B4-BE49-F238E27FC236}">
                <a16:creationId xmlns:a16="http://schemas.microsoft.com/office/drawing/2014/main" id="{0D6D15FB-6196-0ECA-20DC-19F8D34929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093129"/>
              </p:ext>
            </p:extLst>
          </p:nvPr>
        </p:nvGraphicFramePr>
        <p:xfrm>
          <a:off x="6320792" y="1748413"/>
          <a:ext cx="5388889" cy="4029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8600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2BCF44-CE31-64F1-FE49-2A5BAD3B3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758" y="4473"/>
            <a:ext cx="10515600" cy="1325563"/>
          </a:xfrm>
        </p:spPr>
        <p:txBody>
          <a:bodyPr/>
          <a:lstStyle/>
          <a:p>
            <a:r>
              <a:rPr lang="en-US" dirty="0"/>
              <a:t>While working on the task</a:t>
            </a:r>
            <a:endParaRPr lang="tr-TR" dirty="0"/>
          </a:p>
        </p:txBody>
      </p:sp>
      <p:graphicFrame>
        <p:nvGraphicFramePr>
          <p:cNvPr id="3" name="Grafik 2">
            <a:extLst>
              <a:ext uri="{FF2B5EF4-FFF2-40B4-BE49-F238E27FC236}">
                <a16:creationId xmlns:a16="http://schemas.microsoft.com/office/drawing/2014/main" id="{7348011A-84A6-F1AA-CF8F-E447639AB5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102156"/>
              </p:ext>
            </p:extLst>
          </p:nvPr>
        </p:nvGraphicFramePr>
        <p:xfrm>
          <a:off x="529936" y="2068830"/>
          <a:ext cx="5440334" cy="3459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k 3">
            <a:extLst>
              <a:ext uri="{FF2B5EF4-FFF2-40B4-BE49-F238E27FC236}">
                <a16:creationId xmlns:a16="http://schemas.microsoft.com/office/drawing/2014/main" id="{07533C31-2C28-058E-0EA8-AD29A56730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988188"/>
              </p:ext>
            </p:extLst>
          </p:nvPr>
        </p:nvGraphicFramePr>
        <p:xfrm>
          <a:off x="6221732" y="2068830"/>
          <a:ext cx="5440334" cy="3459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7788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39C29A50-4455-6CF0-D77C-4929C97A155E}"/>
              </a:ext>
            </a:extLst>
          </p:cNvPr>
          <p:cNvSpPr txBox="1">
            <a:spLocks/>
          </p:cNvSpPr>
          <p:nvPr/>
        </p:nvSpPr>
        <p:spPr>
          <a:xfrm>
            <a:off x="1110991" y="2103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err="1"/>
              <a:t>When</a:t>
            </a:r>
            <a:r>
              <a:rPr lang="tr-TR" b="1" dirty="0"/>
              <a:t> </a:t>
            </a:r>
            <a:r>
              <a:rPr lang="tr-TR" b="1" dirty="0" err="1"/>
              <a:t>complete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task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611167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2BCF44-CE31-64F1-FE49-2A5BAD3B3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758" y="4473"/>
            <a:ext cx="10515600" cy="1325563"/>
          </a:xfrm>
        </p:spPr>
        <p:txBody>
          <a:bodyPr/>
          <a:lstStyle/>
          <a:p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complete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task</a:t>
            </a:r>
            <a:endParaRPr lang="tr-TR" dirty="0"/>
          </a:p>
        </p:txBody>
      </p:sp>
      <p:graphicFrame>
        <p:nvGraphicFramePr>
          <p:cNvPr id="3" name="Grafik 2">
            <a:extLst>
              <a:ext uri="{FF2B5EF4-FFF2-40B4-BE49-F238E27FC236}">
                <a16:creationId xmlns:a16="http://schemas.microsoft.com/office/drawing/2014/main" id="{7647F234-394C-9D46-357A-0FDF4FAFAF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635757"/>
              </p:ext>
            </p:extLst>
          </p:nvPr>
        </p:nvGraphicFramePr>
        <p:xfrm>
          <a:off x="599440" y="1330036"/>
          <a:ext cx="10322560" cy="461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4042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2BCF44-CE31-64F1-FE49-2A5BAD3B3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758" y="4473"/>
            <a:ext cx="10515600" cy="1325563"/>
          </a:xfrm>
        </p:spPr>
        <p:txBody>
          <a:bodyPr/>
          <a:lstStyle/>
          <a:p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complete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task</a:t>
            </a:r>
            <a:endParaRPr lang="tr-TR" dirty="0"/>
          </a:p>
        </p:txBody>
      </p:sp>
      <p:graphicFrame>
        <p:nvGraphicFramePr>
          <p:cNvPr id="3" name="Grafik 2">
            <a:extLst>
              <a:ext uri="{FF2B5EF4-FFF2-40B4-BE49-F238E27FC236}">
                <a16:creationId xmlns:a16="http://schemas.microsoft.com/office/drawing/2014/main" id="{4C5CA1EA-EFB3-9F8E-6FAB-2A87C0A66D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3435927"/>
              </p:ext>
            </p:extLst>
          </p:nvPr>
        </p:nvGraphicFramePr>
        <p:xfrm>
          <a:off x="406400" y="1506682"/>
          <a:ext cx="5435600" cy="415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k 3">
            <a:extLst>
              <a:ext uri="{FF2B5EF4-FFF2-40B4-BE49-F238E27FC236}">
                <a16:creationId xmlns:a16="http://schemas.microsoft.com/office/drawing/2014/main" id="{2D8EC53B-1C3F-2F8B-95D7-302DE8BF52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045733"/>
              </p:ext>
            </p:extLst>
          </p:nvPr>
        </p:nvGraphicFramePr>
        <p:xfrm>
          <a:off x="6096000" y="1506682"/>
          <a:ext cx="5781040" cy="4254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040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2BCF44-CE31-64F1-FE49-2A5BAD3B3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758" y="4473"/>
            <a:ext cx="10515600" cy="1325563"/>
          </a:xfrm>
        </p:spPr>
        <p:txBody>
          <a:bodyPr/>
          <a:lstStyle/>
          <a:p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complete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task</a:t>
            </a:r>
            <a:endParaRPr lang="tr-TR" dirty="0"/>
          </a:p>
        </p:txBody>
      </p:sp>
      <p:graphicFrame>
        <p:nvGraphicFramePr>
          <p:cNvPr id="3" name="Grafik 2">
            <a:extLst>
              <a:ext uri="{FF2B5EF4-FFF2-40B4-BE49-F238E27FC236}">
                <a16:creationId xmlns:a16="http://schemas.microsoft.com/office/drawing/2014/main" id="{9E2BDCC9-94C9-78B7-F2B7-F4A4F0B4FD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957498"/>
              </p:ext>
            </p:extLst>
          </p:nvPr>
        </p:nvGraphicFramePr>
        <p:xfrm>
          <a:off x="342900" y="1631373"/>
          <a:ext cx="5245100" cy="3976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k 3">
            <a:extLst>
              <a:ext uri="{FF2B5EF4-FFF2-40B4-BE49-F238E27FC236}">
                <a16:creationId xmlns:a16="http://schemas.microsoft.com/office/drawing/2014/main" id="{4E73619F-3D9C-3567-12DB-9CD178EEE6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533339"/>
              </p:ext>
            </p:extLst>
          </p:nvPr>
        </p:nvGraphicFramePr>
        <p:xfrm>
          <a:off x="6210300" y="1631373"/>
          <a:ext cx="5245100" cy="3976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5780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5A3B35-50F3-10C5-CE88-682D8FE68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736" y="365125"/>
            <a:ext cx="9746064" cy="1325563"/>
          </a:xfrm>
        </p:spPr>
        <p:txBody>
          <a:bodyPr/>
          <a:lstStyle/>
          <a:p>
            <a:r>
              <a:rPr lang="tr-TR" b="1" dirty="0" err="1"/>
              <a:t>Conclusion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DE3CA9-4928-1928-6C6D-F79CD72E2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was observed that more students experienced anxiety in </a:t>
            </a:r>
            <a:r>
              <a:rPr lang="tr-TR" b="1" dirty="0"/>
              <a:t>hard</a:t>
            </a:r>
            <a:r>
              <a:rPr lang="en-US" b="1" dirty="0"/>
              <a:t> tasks</a:t>
            </a:r>
            <a:r>
              <a:rPr lang="en-US" dirty="0"/>
              <a:t> than intermediate level. (Both collaborative and individual)</a:t>
            </a:r>
          </a:p>
          <a:p>
            <a:endParaRPr lang="en-US" dirty="0"/>
          </a:p>
          <a:p>
            <a:r>
              <a:rPr lang="en-US" dirty="0"/>
              <a:t>It was observed that they experienced more anxiety when </a:t>
            </a:r>
            <a:r>
              <a:rPr lang="en-US" b="1" dirty="0"/>
              <a:t>working collaboratively</a:t>
            </a:r>
            <a:r>
              <a:rPr lang="en-US" dirty="0"/>
              <a:t> than when working individually.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4558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5A3B35-50F3-10C5-CE88-682D8FE68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736" y="365125"/>
            <a:ext cx="9746064" cy="1325563"/>
          </a:xfrm>
        </p:spPr>
        <p:txBody>
          <a:bodyPr/>
          <a:lstStyle/>
          <a:p>
            <a:r>
              <a:rPr lang="tr-TR" b="1" dirty="0" err="1"/>
              <a:t>Conclusion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DE3CA9-4928-1928-6C6D-F79CD72E2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 has been observed that the students intensely experience positive emotions such as happiness, excitement, interest and curiosity, as well as negative emotions such as anxiety when </a:t>
            </a:r>
            <a:r>
              <a:rPr lang="en-US" b="1" dirty="0"/>
              <a:t>they take the task</a:t>
            </a:r>
            <a:r>
              <a:rPr lang="en-US" dirty="0"/>
              <a:t>. It is seen that there are no students who express negative emotions too much.</a:t>
            </a:r>
          </a:p>
          <a:p>
            <a:endParaRPr lang="en-US" dirty="0"/>
          </a:p>
          <a:p>
            <a:r>
              <a:rPr lang="en-US" dirty="0"/>
              <a:t>It has been observed </a:t>
            </a:r>
            <a:r>
              <a:rPr lang="en-US" b="1" dirty="0"/>
              <a:t>that while working on the task</a:t>
            </a:r>
            <a:r>
              <a:rPr lang="en-US" dirty="0"/>
              <a:t>, anxiety decreases along with positive emotions. Students stated that they experienced confusion in this process.</a:t>
            </a:r>
          </a:p>
          <a:p>
            <a:r>
              <a:rPr lang="en-US" dirty="0"/>
              <a:t>It has been observed that this stage is the process in which the greatest variety of emotions is experienced.</a:t>
            </a:r>
          </a:p>
          <a:p>
            <a:r>
              <a:rPr lang="en-US" dirty="0"/>
              <a:t>It was observed that the feeling of happiness reached the highest level when </a:t>
            </a:r>
            <a:r>
              <a:rPr lang="en-US" b="1" dirty="0"/>
              <a:t>they completed the task</a:t>
            </a:r>
            <a:r>
              <a:rPr lang="en-US" dirty="0"/>
              <a:t>, and at the same time, the feeling of pride and relaxation was expressed intensely by the students.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27063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538157-3B42-BCD0-152C-9634BBDCD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Thank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51348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 3">
            <a:extLst>
              <a:ext uri="{FF2B5EF4-FFF2-40B4-BE49-F238E27FC236}">
                <a16:creationId xmlns:a16="http://schemas.microsoft.com/office/drawing/2014/main" id="{0480A58E-7F46-DBF0-B8AC-732C8F4F6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6027634"/>
              </p:ext>
            </p:extLst>
          </p:nvPr>
        </p:nvGraphicFramePr>
        <p:xfrm>
          <a:off x="1091045" y="581892"/>
          <a:ext cx="10364355" cy="4974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Metin kutusu 5">
            <a:extLst>
              <a:ext uri="{FF2B5EF4-FFF2-40B4-BE49-F238E27FC236}">
                <a16:creationId xmlns:a16="http://schemas.microsoft.com/office/drawing/2014/main" id="{AF5B7A4E-B7B8-30BD-D690-5D46A9D23EF4}"/>
              </a:ext>
            </a:extLst>
          </p:cNvPr>
          <p:cNvSpPr txBox="1"/>
          <p:nvPr/>
        </p:nvSpPr>
        <p:spPr>
          <a:xfrm>
            <a:off x="736601" y="5556738"/>
            <a:ext cx="113606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800" b="1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Percentage of the emotions experienced by 186 students who took the robotics course during their robotic activities</a:t>
            </a:r>
            <a:endParaRPr lang="tr-TR" sz="1800" b="1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828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 3">
            <a:extLst>
              <a:ext uri="{FF2B5EF4-FFF2-40B4-BE49-F238E27FC236}">
                <a16:creationId xmlns:a16="http://schemas.microsoft.com/office/drawing/2014/main" id="{6053B845-2F32-1883-9EF4-D9AAECCF45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57782"/>
              </p:ext>
            </p:extLst>
          </p:nvPr>
        </p:nvGraphicFramePr>
        <p:xfrm>
          <a:off x="1320800" y="853440"/>
          <a:ext cx="10149840" cy="5171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5891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k 8">
            <a:extLst>
              <a:ext uri="{FF2B5EF4-FFF2-40B4-BE49-F238E27FC236}">
                <a16:creationId xmlns:a16="http://schemas.microsoft.com/office/drawing/2014/main" id="{59938736-DF7E-D806-B78B-F1F9E76EC4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1952217"/>
              </p:ext>
            </p:extLst>
          </p:nvPr>
        </p:nvGraphicFramePr>
        <p:xfrm>
          <a:off x="1574800" y="1097280"/>
          <a:ext cx="9276080" cy="433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9244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2D00B4-A7E5-4FA8-4B18-1FA833AA9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sz="3600" b="1" dirty="0" err="1"/>
              <a:t>Robotic</a:t>
            </a:r>
            <a:r>
              <a:rPr lang="tr-TR" sz="3600" b="1" dirty="0"/>
              <a:t> </a:t>
            </a:r>
            <a:r>
              <a:rPr lang="tr-TR" sz="3600" b="1" dirty="0" err="1"/>
              <a:t>activities</a:t>
            </a:r>
            <a:r>
              <a:rPr lang="tr-TR" sz="3600" b="1" dirty="0"/>
              <a:t> </a:t>
            </a:r>
          </a:p>
          <a:p>
            <a:pPr marL="0" indent="0" algn="ctr">
              <a:buNone/>
            </a:pPr>
            <a:endParaRPr lang="tr-TR" sz="3600" b="1" dirty="0"/>
          </a:p>
          <a:p>
            <a:pPr marL="0" indent="0" algn="ctr">
              <a:buNone/>
            </a:pPr>
            <a:r>
              <a:rPr lang="tr-TR" sz="3600" b="1" dirty="0" err="1"/>
              <a:t>Tasks</a:t>
            </a:r>
            <a:r>
              <a:rPr lang="tr-TR" sz="3600" b="1" dirty="0"/>
              <a:t> </a:t>
            </a:r>
            <a:r>
              <a:rPr lang="tr-TR" sz="3600" b="1" dirty="0" err="1"/>
              <a:t>and</a:t>
            </a:r>
            <a:r>
              <a:rPr lang="tr-TR" sz="3600" b="1" dirty="0"/>
              <a:t> </a:t>
            </a:r>
            <a:r>
              <a:rPr lang="tr-TR" sz="3600" b="1" dirty="0" err="1"/>
              <a:t>emotions</a:t>
            </a:r>
            <a:endParaRPr lang="tr-TR" sz="3600" b="1" dirty="0"/>
          </a:p>
          <a:p>
            <a:pPr marL="0" indent="0" algn="ctr">
              <a:buNone/>
            </a:pPr>
            <a:endParaRPr lang="tr-TR" sz="3600" b="1" dirty="0"/>
          </a:p>
          <a:p>
            <a:pPr marL="0" indent="0" algn="ctr">
              <a:buNone/>
            </a:pPr>
            <a:endParaRPr lang="tr-TR" sz="3600" b="1" dirty="0"/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433239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FAD6F8-4372-83B5-E8F8-D0A7803BB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315" y="1690688"/>
            <a:ext cx="5257800" cy="435133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/>
              <a:t>Task</a:t>
            </a:r>
            <a:r>
              <a:rPr lang="tr-TR" sz="1800" b="1" dirty="0"/>
              <a:t> 1</a:t>
            </a:r>
            <a:r>
              <a:rPr lang="en-US" sz="1800" dirty="0"/>
              <a:t>: </a:t>
            </a:r>
            <a:r>
              <a:rPr lang="en-US" sz="1800" dirty="0">
                <a:highlight>
                  <a:srgbClr val="FFFF00"/>
                </a:highlight>
              </a:rPr>
              <a:t>Collaborative</a:t>
            </a:r>
            <a:r>
              <a:rPr lang="en-US" sz="1800" dirty="0"/>
              <a:t>, Difficulty Level: </a:t>
            </a:r>
            <a:r>
              <a:rPr lang="en-US" sz="1800" dirty="0">
                <a:highlight>
                  <a:srgbClr val="FFFF00"/>
                </a:highlight>
              </a:rPr>
              <a:t>Hard</a:t>
            </a:r>
            <a:r>
              <a:rPr lang="en-US" sz="1800" dirty="0"/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/>
              <a:t>Turn on the </a:t>
            </a:r>
            <a:r>
              <a:rPr lang="en-US" sz="1800" dirty="0" err="1"/>
              <a:t>leds</a:t>
            </a:r>
            <a:r>
              <a:rPr lang="en-US" sz="1800" dirty="0"/>
              <a:t> with the button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/>
              <a:t>Using a button, creating a circuit that makes an LED turn on when the button is pressed once and then turns off when the button is pressed a second time.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/>
              <a:t>Materials : button, resistor, breadboard, </a:t>
            </a:r>
            <a:r>
              <a:rPr lang="en-US" sz="1800" dirty="0" err="1"/>
              <a:t>arduino,jumper</a:t>
            </a:r>
            <a:r>
              <a:rPr lang="en-US" sz="1800" dirty="0"/>
              <a:t> cables, </a:t>
            </a:r>
            <a:r>
              <a:rPr lang="en-US" sz="1800" dirty="0" err="1"/>
              <a:t>usb</a:t>
            </a:r>
            <a:r>
              <a:rPr lang="en-US" sz="1800" dirty="0"/>
              <a:t> cable,</a:t>
            </a:r>
            <a:endParaRPr lang="tr-TR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BD9E69D7-04D7-94E6-CC4D-CDC7FED872BA}"/>
              </a:ext>
            </a:extLst>
          </p:cNvPr>
          <p:cNvSpPr txBox="1">
            <a:spLocks/>
          </p:cNvSpPr>
          <p:nvPr/>
        </p:nvSpPr>
        <p:spPr>
          <a:xfrm>
            <a:off x="2021530" y="235115"/>
            <a:ext cx="6882063" cy="1369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err="1"/>
              <a:t>Robotic</a:t>
            </a:r>
            <a:r>
              <a:rPr lang="tr-TR" b="1" dirty="0"/>
              <a:t> </a:t>
            </a:r>
            <a:r>
              <a:rPr lang="tr-TR" b="1" dirty="0" err="1"/>
              <a:t>activities</a:t>
            </a:r>
            <a:endParaRPr lang="tr-TR" b="1" dirty="0"/>
          </a:p>
          <a:p>
            <a:pPr algn="ctr"/>
            <a:r>
              <a:rPr lang="tr-TR" b="1" dirty="0" err="1"/>
              <a:t>Tasks</a:t>
            </a:r>
            <a:endParaRPr lang="tr-TR" b="1" dirty="0"/>
          </a:p>
        </p:txBody>
      </p:sp>
      <p:pic>
        <p:nvPicPr>
          <p:cNvPr id="8" name="Resim 7" descr="metin, elektronik eşyalar, devre içeren bir resim&#10;&#10;Açıklama otomatik olarak oluşturuldu">
            <a:extLst>
              <a:ext uri="{FF2B5EF4-FFF2-40B4-BE49-F238E27FC236}">
                <a16:creationId xmlns:a16="http://schemas.microsoft.com/office/drawing/2014/main" id="{362605AE-2734-08CB-8D14-7BDC30089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89" y="1604197"/>
            <a:ext cx="57150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37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 3">
            <a:extLst>
              <a:ext uri="{FF2B5EF4-FFF2-40B4-BE49-F238E27FC236}">
                <a16:creationId xmlns:a16="http://schemas.microsoft.com/office/drawing/2014/main" id="{2F7AB4FA-2568-2D1F-96A5-D67449A9FF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6050560"/>
              </p:ext>
            </p:extLst>
          </p:nvPr>
        </p:nvGraphicFramePr>
        <p:xfrm>
          <a:off x="1564640" y="1087120"/>
          <a:ext cx="9814560" cy="474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5046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D40C84-553F-4F43-BC53-EEAF36CBC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10" y="1744463"/>
            <a:ext cx="7065581" cy="401324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</a:pPr>
            <a:r>
              <a:rPr lang="en-US" b="1" dirty="0"/>
              <a:t>Task</a:t>
            </a:r>
            <a:r>
              <a:rPr lang="tr-TR" b="1" dirty="0"/>
              <a:t> 2</a:t>
            </a:r>
            <a:r>
              <a:rPr lang="en-US" dirty="0"/>
              <a:t>: </a:t>
            </a:r>
            <a:r>
              <a:rPr lang="en-US" dirty="0">
                <a:highlight>
                  <a:srgbClr val="FFFF00"/>
                </a:highlight>
              </a:rPr>
              <a:t>Individual</a:t>
            </a:r>
            <a:r>
              <a:rPr lang="en-US" dirty="0"/>
              <a:t> , </a:t>
            </a:r>
            <a:r>
              <a:rPr lang="en-US" dirty="0">
                <a:highlight>
                  <a:srgbClr val="FFFF00"/>
                </a:highlight>
              </a:rPr>
              <a:t>Somewhat hard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r-TR" dirty="0"/>
              <a:t>	     </a:t>
            </a:r>
            <a:r>
              <a:rPr lang="en-US" dirty="0"/>
              <a:t>Parking system</a:t>
            </a:r>
          </a:p>
          <a:p>
            <a:pPr marL="0" indent="0">
              <a:lnSpc>
                <a:spcPct val="170000"/>
              </a:lnSpc>
              <a:buNone/>
            </a:pPr>
            <a:endParaRPr lang="tr-TR" dirty="0"/>
          </a:p>
          <a:p>
            <a:pPr marL="0" indent="0">
              <a:lnSpc>
                <a:spcPct val="170000"/>
              </a:lnSpc>
              <a:buNone/>
            </a:pPr>
            <a:r>
              <a:rPr lang="en-US" dirty="0"/>
              <a:t>When an object approaching more than 25 cm to the student distance sensor is detected, it creates a warning circuit by making a sound.</a:t>
            </a:r>
            <a:endParaRPr lang="tr-TR" dirty="0"/>
          </a:p>
          <a:p>
            <a:pPr>
              <a:lnSpc>
                <a:spcPct val="170000"/>
              </a:lnSpc>
            </a:pPr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17888C2-DFC0-E4E5-B22E-8DE30A2353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5"/>
          <a:stretch/>
        </p:blipFill>
        <p:spPr>
          <a:xfrm>
            <a:off x="8045200" y="1177158"/>
            <a:ext cx="4026897" cy="4761186"/>
          </a:xfrm>
          <a:prstGeom prst="rect">
            <a:avLst/>
          </a:prstGeom>
        </p:spPr>
      </p:pic>
      <p:sp>
        <p:nvSpPr>
          <p:cNvPr id="9" name="Başlık 1">
            <a:extLst>
              <a:ext uri="{FF2B5EF4-FFF2-40B4-BE49-F238E27FC236}">
                <a16:creationId xmlns:a16="http://schemas.microsoft.com/office/drawing/2014/main" id="{0350F00F-7729-4F54-759D-AD238027B8DE}"/>
              </a:ext>
            </a:extLst>
          </p:cNvPr>
          <p:cNvSpPr txBox="1">
            <a:spLocks/>
          </p:cNvSpPr>
          <p:nvPr/>
        </p:nvSpPr>
        <p:spPr>
          <a:xfrm>
            <a:off x="2021530" y="235115"/>
            <a:ext cx="6882063" cy="1369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err="1"/>
              <a:t>Robotic</a:t>
            </a:r>
            <a:r>
              <a:rPr lang="tr-TR" b="1" dirty="0"/>
              <a:t> </a:t>
            </a:r>
            <a:r>
              <a:rPr lang="tr-TR" b="1" dirty="0" err="1"/>
              <a:t>activities</a:t>
            </a:r>
            <a:endParaRPr lang="tr-TR" b="1" dirty="0"/>
          </a:p>
          <a:p>
            <a:pPr algn="ctr"/>
            <a:r>
              <a:rPr lang="tr-TR" b="1" dirty="0" err="1"/>
              <a:t>Tasks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307432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4767</TotalTime>
  <Words>746</Words>
  <Application>Microsoft Office PowerPoint</Application>
  <PresentationFormat>Geniş ekran</PresentationFormat>
  <Paragraphs>106</Paragraphs>
  <Slides>29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Teması</vt:lpstr>
      <vt:lpstr>Emotions experienced while performing robotic activities</vt:lpstr>
      <vt:lpstr>204 students participated in the research. 10 students were not included in the study because there were deficiencies in their form. The data of 194 students were analyzed.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Robotic activities Tasks</vt:lpstr>
      <vt:lpstr>PowerPoint Sunusu</vt:lpstr>
      <vt:lpstr>PowerPoint Sunusu</vt:lpstr>
      <vt:lpstr>When take the task</vt:lpstr>
      <vt:lpstr>When take the task</vt:lpstr>
      <vt:lpstr>When take the task</vt:lpstr>
      <vt:lpstr>PowerPoint Sunusu</vt:lpstr>
      <vt:lpstr>While working on the task</vt:lpstr>
      <vt:lpstr>While working on the task</vt:lpstr>
      <vt:lpstr>While working on the task</vt:lpstr>
      <vt:lpstr>PowerPoint Sunusu</vt:lpstr>
      <vt:lpstr>When complete the task</vt:lpstr>
      <vt:lpstr>When complete the task</vt:lpstr>
      <vt:lpstr>When complete the task</vt:lpstr>
      <vt:lpstr>Conclusion</vt:lpstr>
      <vt:lpstr>Conclusion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Arbil.lab09</dc:creator>
  <cp:lastModifiedBy>Arbil.lab09</cp:lastModifiedBy>
  <cp:revision>77</cp:revision>
  <dcterms:created xsi:type="dcterms:W3CDTF">2022-01-27T08:28:21Z</dcterms:created>
  <dcterms:modified xsi:type="dcterms:W3CDTF">2022-06-10T10:44:04Z</dcterms:modified>
</cp:coreProperties>
</file>