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349" r:id="rId2"/>
    <p:sldId id="395" r:id="rId3"/>
    <p:sldId id="402" r:id="rId4"/>
    <p:sldId id="394" r:id="rId5"/>
    <p:sldId id="309" r:id="rId6"/>
    <p:sldId id="316" r:id="rId7"/>
    <p:sldId id="380" r:id="rId8"/>
    <p:sldId id="366" r:id="rId9"/>
    <p:sldId id="392" r:id="rId10"/>
    <p:sldId id="400" r:id="rId11"/>
    <p:sldId id="401" r:id="rId12"/>
    <p:sldId id="398" r:id="rId13"/>
    <p:sldId id="399" r:id="rId14"/>
    <p:sldId id="397" r:id="rId15"/>
    <p:sldId id="393" r:id="rId16"/>
    <p:sldId id="351" r:id="rId17"/>
  </p:sldIdLst>
  <p:sldSz cx="24384000" cy="13716000"/>
  <p:notesSz cx="6858000" cy="99472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457200" marR="0" indent="-457200" algn="l" defTabSz="914400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Pct val="100000"/>
      <a:buFont typeface="Helvetica"/>
      <a:buChar char="•"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nterstate"/>
      </a:defRPr>
    </a:lvl1pPr>
    <a:lvl2pPr marL="990600" marR="0" indent="-533400" algn="l" defTabSz="914400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Pct val="100000"/>
      <a:buFont typeface="Helvetica"/>
      <a:buChar char="•"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nterstate"/>
      </a:defRPr>
    </a:lvl2pPr>
    <a:lvl3pPr marL="1554479" marR="0" indent="-640079" algn="l" defTabSz="914400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Pct val="100000"/>
      <a:buFont typeface="Helvetica"/>
      <a:buChar char="•"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nterstate"/>
      </a:defRPr>
    </a:lvl3pPr>
    <a:lvl4pPr marL="2082800" marR="0" indent="-711200" algn="l" defTabSz="914400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Pct val="100000"/>
      <a:buFont typeface="Helvetica"/>
      <a:buChar char="•"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nterstate"/>
      </a:defRPr>
    </a:lvl4pPr>
    <a:lvl5pPr marL="2540000" marR="0" indent="-711200" algn="l" defTabSz="914400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Pct val="100000"/>
      <a:buFont typeface="Helvetica"/>
      <a:buChar char="•"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nterstate"/>
      </a:defRPr>
    </a:lvl5pPr>
    <a:lvl6pPr marL="2997200" marR="0" indent="-711200" algn="l" defTabSz="914400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Pct val="100000"/>
      <a:buFont typeface="Helvetica"/>
      <a:buChar char="•"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nterstate"/>
      </a:defRPr>
    </a:lvl6pPr>
    <a:lvl7pPr marL="3454400" marR="0" indent="-711200" algn="l" defTabSz="914400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Pct val="100000"/>
      <a:buFont typeface="Helvetica"/>
      <a:buChar char="•"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nterstate"/>
      </a:defRPr>
    </a:lvl7pPr>
    <a:lvl8pPr marL="3911600" marR="0" indent="-711200" algn="l" defTabSz="914400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Pct val="100000"/>
      <a:buFont typeface="Helvetica"/>
      <a:buChar char="•"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nterstate"/>
      </a:defRPr>
    </a:lvl8pPr>
    <a:lvl9pPr marL="4368800" marR="0" indent="-711200" algn="l" defTabSz="914400" rtl="0" fontAlgn="auto" latinLnBrk="0" hangingPunct="0">
      <a:lnSpc>
        <a:spcPct val="110000"/>
      </a:lnSpc>
      <a:spcBef>
        <a:spcPts val="2000"/>
      </a:spcBef>
      <a:spcAft>
        <a:spcPts val="0"/>
      </a:spcAft>
      <a:buClrTx/>
      <a:buSzPct val="100000"/>
      <a:buFont typeface="Helvetica"/>
      <a:buChar char="•"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Interstat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8AA4B"/>
    <a:srgbClr val="F9B35E"/>
    <a:srgbClr val="F16033"/>
    <a:srgbClr val="FFFFFF"/>
    <a:srgbClr val="DAE3F3"/>
    <a:srgbClr val="D4FFD8"/>
    <a:srgbClr val="89FFB0"/>
    <a:srgbClr val="EBFFEC"/>
    <a:srgbClr val="CBF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8F44A2F1-9E1F-4B54-A3A2-5F16C0AD49E2}" styleName="">
    <a:tblBg/>
    <a:wholeTbl>
      <a:tcTxStyle b="off" i="off">
        <a:font>
          <a:latin typeface="Interstate Mono"/>
          <a:ea typeface="Interstate Mono"/>
          <a:cs typeface="Interstate Mono"/>
        </a:font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ff" i="off">
        <a:font>
          <a:latin typeface="Interstate Mono"/>
          <a:ea typeface="Interstate Mono"/>
          <a:cs typeface="Interstate Mono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Interstate Mono"/>
          <a:ea typeface="Interstate Mono"/>
          <a:cs typeface="Interstate Mono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>
          <a:latin typeface="Interstate Mono"/>
          <a:ea typeface="Interstate Mono"/>
          <a:cs typeface="Interstate Mono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A01B36">
              <a:alpha val="10000"/>
            </a:srgbClr>
          </a:solidFill>
        </a:fill>
      </a:tcStyle>
    </a:wholeTbl>
    <a:band2H>
      <a:tcTxStyle/>
      <a:tcStyle>
        <a:tcBdr/>
        <a:fill>
          <a:solidFill>
            <a:srgbClr val="A01B36">
              <a:alpha val="5000"/>
            </a:srgbClr>
          </a:solidFill>
        </a:fill>
      </a:tcStyle>
    </a:band2H>
    <a:firstCol>
      <a:tcTxStyle b="off" i="off">
        <a:font>
          <a:latin typeface="Interstate Mono"/>
          <a:ea typeface="Interstate Mono"/>
          <a:cs typeface="Interstate Mono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A01B36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A01B36"/>
          </a:solidFill>
        </a:fill>
      </a:tcStyle>
    </a:lastRow>
    <a:firstRow>
      <a:tcTxStyle b="on" i="off">
        <a:font>
          <a:latin typeface="Interstate Mono"/>
          <a:ea typeface="Interstate Mono"/>
          <a:cs typeface="Interstate Mono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A01B36"/>
          </a:solidFill>
        </a:fill>
      </a:tcStyle>
    </a:firstRow>
  </a:tblStyle>
  <a:tblStyle styleId="{3DC5C2F9-1CAC-4260-A1DD-9FCDBB87749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Açık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Orta Stil 1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Açık Stil 2 - Vurgu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Orta Stil 1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Açık Stil 3 - Vurgu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79" autoAdjust="0"/>
    <p:restoredTop sz="75093" autoAdjust="0"/>
  </p:normalViewPr>
  <p:slideViewPr>
    <p:cSldViewPr snapToGrid="0" snapToObjects="1">
      <p:cViewPr varScale="1">
        <p:scale>
          <a:sx n="42" d="100"/>
          <a:sy n="42" d="100"/>
        </p:scale>
        <p:origin x="1302" y="48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C14DE0-6565-417C-BAC8-172D93A67743}" type="doc">
      <dgm:prSet loTypeId="urn:microsoft.com/office/officeart/2005/8/layout/cycle2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ED7A4257-F7A6-4F58-B0AA-D48624DC0AD3}">
      <dgm:prSet phldrT="[Metin]" custT="1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tr-TR" sz="2200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n-US" sz="2200" dirty="0">
              <a:latin typeface="Arial" panose="020B0604020202020204" pitchFamily="34" charset="0"/>
              <a:cs typeface="Arial" panose="020B0604020202020204" pitchFamily="34" charset="0"/>
            </a:rPr>
            <a:t>tory circle</a:t>
          </a:r>
          <a:endParaRPr lang="tr-TR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312A26-8E37-4062-B0DD-22EFC85A9E0C}" type="parTrans" cxnId="{9C349EB9-8C28-475F-BD27-09D553A36922}">
      <dgm:prSet/>
      <dgm:spPr/>
      <dgm:t>
        <a:bodyPr/>
        <a:lstStyle/>
        <a:p>
          <a:endParaRPr lang="tr-TR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70E946-864D-46AD-BC08-1B96DFE21456}" type="sibTrans" cxnId="{9C349EB9-8C28-475F-BD27-09D553A36922}">
      <dgm:prSet custT="1"/>
      <dgm:spPr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</a:gradFill>
      </dgm:spPr>
      <dgm:t>
        <a:bodyPr/>
        <a:lstStyle/>
        <a:p>
          <a:endParaRPr lang="tr-TR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0099B4-DD57-4E75-905A-BBCD81144863}">
      <dgm:prSet phldrT="[Metin]"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Writing the story</a:t>
          </a:r>
          <a:endParaRPr lang="tr-TR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92AE89-6B14-4A3A-A4D8-FE5E586876F5}" type="parTrans" cxnId="{FBC8041D-30AC-429F-8F3D-D72F58F67DFC}">
      <dgm:prSet/>
      <dgm:spPr/>
      <dgm:t>
        <a:bodyPr/>
        <a:lstStyle/>
        <a:p>
          <a:endParaRPr lang="tr-TR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1F9EF7-8076-464C-9B41-1C263D5A0F1D}" type="sibTrans" cxnId="{FBC8041D-30AC-429F-8F3D-D72F58F67DFC}">
      <dgm:prSet custT="1"/>
      <dgm:spPr/>
      <dgm:t>
        <a:bodyPr/>
        <a:lstStyle/>
        <a:p>
          <a:endParaRPr lang="tr-TR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63AED1-52B1-45DF-B1B9-88856FED18D2}">
      <dgm:prSet phldrT="[Metin]" custT="1"/>
      <dgm:spPr/>
      <dgm:t>
        <a:bodyPr/>
        <a:lstStyle/>
        <a:p>
          <a:r>
            <a:rPr lang="tr-TR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Voice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recording</a:t>
          </a:r>
          <a:endParaRPr lang="tr-TR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9FB4A3-2AC6-4C6F-86F7-C188B602A016}" type="parTrans" cxnId="{3B0A678F-ED08-41C3-BDCE-F5B9F0A28CB6}">
      <dgm:prSet/>
      <dgm:spPr/>
      <dgm:t>
        <a:bodyPr/>
        <a:lstStyle/>
        <a:p>
          <a:endParaRPr lang="tr-TR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B852E4-6F2A-4AB2-BED6-098265139F03}" type="sibTrans" cxnId="{3B0A678F-ED08-41C3-BDCE-F5B9F0A28CB6}">
      <dgm:prSet custT="1"/>
      <dgm:spPr/>
      <dgm:t>
        <a:bodyPr/>
        <a:lstStyle/>
        <a:p>
          <a:endParaRPr lang="tr-TR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8F5024-6C7E-4456-9789-D689859A0694}">
      <dgm:prSet phldrT="[Metin]"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Preparing </a:t>
          </a:r>
          <a:endParaRPr lang="tr-TR" sz="2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visuals</a:t>
          </a:r>
          <a:endParaRPr lang="tr-TR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73846E-0C22-4C78-A6F8-B5199CA02DFB}" type="parTrans" cxnId="{375C24F9-1410-4929-9BC2-24619C2B7193}">
      <dgm:prSet/>
      <dgm:spPr/>
      <dgm:t>
        <a:bodyPr/>
        <a:lstStyle/>
        <a:p>
          <a:endParaRPr lang="tr-TR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E96BEA-651B-4F46-8A48-86A367ECB612}" type="sibTrans" cxnId="{375C24F9-1410-4929-9BC2-24619C2B7193}">
      <dgm:prSet custT="1"/>
      <dgm:spPr/>
      <dgm:t>
        <a:bodyPr/>
        <a:lstStyle/>
        <a:p>
          <a:endParaRPr lang="tr-TR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744230-3E36-40DD-B9CF-76A8DCE30360}">
      <dgm:prSet phldrT="[Metin]"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Video editing / Creating</a:t>
          </a:r>
          <a:r>
            <a:rPr lang="tr-TR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digital story</a:t>
          </a:r>
          <a:endParaRPr lang="tr-TR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DBD689-F0B2-41AC-9B2D-69E50EE183E0}" type="parTrans" cxnId="{1F7680F1-DF85-4381-BCC3-82154AE09914}">
      <dgm:prSet/>
      <dgm:spPr/>
      <dgm:t>
        <a:bodyPr/>
        <a:lstStyle/>
        <a:p>
          <a:endParaRPr lang="tr-TR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07D1B2-FFC7-4095-A819-8660FB471304}" type="sibTrans" cxnId="{1F7680F1-DF85-4381-BCC3-82154AE09914}">
      <dgm:prSet custT="1"/>
      <dgm:spPr/>
      <dgm:t>
        <a:bodyPr/>
        <a:lstStyle/>
        <a:p>
          <a:endParaRPr lang="tr-TR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8A4340-A6FE-4D14-8A3B-90387566AAA8}">
      <dgm:prSet phldrT="[Metin]"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In-group screening</a:t>
          </a:r>
          <a:endParaRPr lang="tr-TR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3687F7-005C-4B6D-BB75-A200F2AD7036}" type="parTrans" cxnId="{21264838-CEDB-4478-A368-4B2DC61117D9}">
      <dgm:prSet/>
      <dgm:spPr/>
      <dgm:t>
        <a:bodyPr/>
        <a:lstStyle/>
        <a:p>
          <a:endParaRPr lang="tr-TR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7157F7-0F0C-4F0A-9A60-2D3952079855}" type="sibTrans" cxnId="{21264838-CEDB-4478-A368-4B2DC61117D9}">
      <dgm:prSet custT="1"/>
      <dgm:spPr/>
      <dgm:t>
        <a:bodyPr/>
        <a:lstStyle/>
        <a:p>
          <a:endParaRPr lang="tr-TR" sz="2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C324CB-85C1-4057-9D3A-AAEE9883FBC0}" type="pres">
      <dgm:prSet presAssocID="{2DC14DE0-6565-417C-BAC8-172D93A67743}" presName="cycle" presStyleCnt="0">
        <dgm:presLayoutVars>
          <dgm:dir/>
          <dgm:resizeHandles val="exact"/>
        </dgm:presLayoutVars>
      </dgm:prSet>
      <dgm:spPr/>
    </dgm:pt>
    <dgm:pt modelId="{B8E91C29-6BC0-4796-8EED-789F6D64F061}" type="pres">
      <dgm:prSet presAssocID="{ED7A4257-F7A6-4F58-B0AA-D48624DC0AD3}" presName="node" presStyleLbl="node1" presStyleIdx="0" presStyleCnt="6">
        <dgm:presLayoutVars>
          <dgm:bulletEnabled val="1"/>
        </dgm:presLayoutVars>
      </dgm:prSet>
      <dgm:spPr/>
    </dgm:pt>
    <dgm:pt modelId="{528B6B78-9966-4523-87AA-210778420B4B}" type="pres">
      <dgm:prSet presAssocID="{A570E946-864D-46AD-BC08-1B96DFE21456}" presName="sibTrans" presStyleLbl="sibTrans2D1" presStyleIdx="0" presStyleCnt="6"/>
      <dgm:spPr/>
    </dgm:pt>
    <dgm:pt modelId="{955CBBD4-9F17-4283-B7CF-63F0926F5E81}" type="pres">
      <dgm:prSet presAssocID="{A570E946-864D-46AD-BC08-1B96DFE21456}" presName="connectorText" presStyleLbl="sibTrans2D1" presStyleIdx="0" presStyleCnt="6"/>
      <dgm:spPr/>
    </dgm:pt>
    <dgm:pt modelId="{69E81A4A-8A9B-4994-8173-8FDD0C90EFBA}" type="pres">
      <dgm:prSet presAssocID="{040099B4-DD57-4E75-905A-BBCD81144863}" presName="node" presStyleLbl="node1" presStyleIdx="1" presStyleCnt="6">
        <dgm:presLayoutVars>
          <dgm:bulletEnabled val="1"/>
        </dgm:presLayoutVars>
      </dgm:prSet>
      <dgm:spPr/>
    </dgm:pt>
    <dgm:pt modelId="{F702638D-F742-4681-A8FC-00E7CBE76273}" type="pres">
      <dgm:prSet presAssocID="{B21F9EF7-8076-464C-9B41-1C263D5A0F1D}" presName="sibTrans" presStyleLbl="sibTrans2D1" presStyleIdx="1" presStyleCnt="6"/>
      <dgm:spPr/>
    </dgm:pt>
    <dgm:pt modelId="{39E9F477-A3D4-441D-B805-5B690DFD08B9}" type="pres">
      <dgm:prSet presAssocID="{B21F9EF7-8076-464C-9B41-1C263D5A0F1D}" presName="connectorText" presStyleLbl="sibTrans2D1" presStyleIdx="1" presStyleCnt="6"/>
      <dgm:spPr/>
    </dgm:pt>
    <dgm:pt modelId="{79C2430A-D2ED-4E47-BCDB-6EF48522D5DE}" type="pres">
      <dgm:prSet presAssocID="{A463AED1-52B1-45DF-B1B9-88856FED18D2}" presName="node" presStyleLbl="node1" presStyleIdx="2" presStyleCnt="6">
        <dgm:presLayoutVars>
          <dgm:bulletEnabled val="1"/>
        </dgm:presLayoutVars>
      </dgm:prSet>
      <dgm:spPr/>
    </dgm:pt>
    <dgm:pt modelId="{C5C6089C-467B-4370-B4B5-4961BADF44E7}" type="pres">
      <dgm:prSet presAssocID="{FEB852E4-6F2A-4AB2-BED6-098265139F03}" presName="sibTrans" presStyleLbl="sibTrans2D1" presStyleIdx="2" presStyleCnt="6"/>
      <dgm:spPr/>
    </dgm:pt>
    <dgm:pt modelId="{5AD8C590-1A58-4F8F-896D-9E5ED4CF5D79}" type="pres">
      <dgm:prSet presAssocID="{FEB852E4-6F2A-4AB2-BED6-098265139F03}" presName="connectorText" presStyleLbl="sibTrans2D1" presStyleIdx="2" presStyleCnt="6"/>
      <dgm:spPr/>
    </dgm:pt>
    <dgm:pt modelId="{DC66ED8E-8B6D-4011-8BED-03312A755F0D}" type="pres">
      <dgm:prSet presAssocID="{748F5024-6C7E-4456-9789-D689859A0694}" presName="node" presStyleLbl="node1" presStyleIdx="3" presStyleCnt="6">
        <dgm:presLayoutVars>
          <dgm:bulletEnabled val="1"/>
        </dgm:presLayoutVars>
      </dgm:prSet>
      <dgm:spPr/>
    </dgm:pt>
    <dgm:pt modelId="{3BA29406-9C1F-47BA-8096-B34AE0A47EF6}" type="pres">
      <dgm:prSet presAssocID="{2EE96BEA-651B-4F46-8A48-86A367ECB612}" presName="sibTrans" presStyleLbl="sibTrans2D1" presStyleIdx="3" presStyleCnt="6"/>
      <dgm:spPr/>
    </dgm:pt>
    <dgm:pt modelId="{B67B6D29-04D0-4735-8D20-5D94128231AD}" type="pres">
      <dgm:prSet presAssocID="{2EE96BEA-651B-4F46-8A48-86A367ECB612}" presName="connectorText" presStyleLbl="sibTrans2D1" presStyleIdx="3" presStyleCnt="6"/>
      <dgm:spPr/>
    </dgm:pt>
    <dgm:pt modelId="{826A6FC9-C295-455A-B225-AFB12227ECAC}" type="pres">
      <dgm:prSet presAssocID="{6D744230-3E36-40DD-B9CF-76A8DCE30360}" presName="node" presStyleLbl="node1" presStyleIdx="4" presStyleCnt="6">
        <dgm:presLayoutVars>
          <dgm:bulletEnabled val="1"/>
        </dgm:presLayoutVars>
      </dgm:prSet>
      <dgm:spPr/>
    </dgm:pt>
    <dgm:pt modelId="{96B204B6-6AB5-47C7-9D0A-518ED390D652}" type="pres">
      <dgm:prSet presAssocID="{0C07D1B2-FFC7-4095-A819-8660FB471304}" presName="sibTrans" presStyleLbl="sibTrans2D1" presStyleIdx="4" presStyleCnt="6"/>
      <dgm:spPr/>
    </dgm:pt>
    <dgm:pt modelId="{6EFA367A-0406-4C74-A724-DA931BE80012}" type="pres">
      <dgm:prSet presAssocID="{0C07D1B2-FFC7-4095-A819-8660FB471304}" presName="connectorText" presStyleLbl="sibTrans2D1" presStyleIdx="4" presStyleCnt="6"/>
      <dgm:spPr/>
    </dgm:pt>
    <dgm:pt modelId="{4CF76477-D15D-4B88-A35E-60F6E0507962}" type="pres">
      <dgm:prSet presAssocID="{DE8A4340-A6FE-4D14-8A3B-90387566AAA8}" presName="node" presStyleLbl="node1" presStyleIdx="5" presStyleCnt="6">
        <dgm:presLayoutVars>
          <dgm:bulletEnabled val="1"/>
        </dgm:presLayoutVars>
      </dgm:prSet>
      <dgm:spPr/>
    </dgm:pt>
    <dgm:pt modelId="{00C58A3F-415A-45DF-9EC7-ECB87A0EFE8A}" type="pres">
      <dgm:prSet presAssocID="{D57157F7-0F0C-4F0A-9A60-2D3952079855}" presName="sibTrans" presStyleLbl="sibTrans2D1" presStyleIdx="5" presStyleCnt="6"/>
      <dgm:spPr/>
    </dgm:pt>
    <dgm:pt modelId="{B037C8D4-98C0-467D-9AF6-2C2F59F4D1E3}" type="pres">
      <dgm:prSet presAssocID="{D57157F7-0F0C-4F0A-9A60-2D3952079855}" presName="connectorText" presStyleLbl="sibTrans2D1" presStyleIdx="5" presStyleCnt="6"/>
      <dgm:spPr/>
    </dgm:pt>
  </dgm:ptLst>
  <dgm:cxnLst>
    <dgm:cxn modelId="{618DFA13-7092-4BF5-8333-2E53B66A71D4}" type="presOf" srcId="{B21F9EF7-8076-464C-9B41-1C263D5A0F1D}" destId="{F702638D-F742-4681-A8FC-00E7CBE76273}" srcOrd="0" destOrd="0" presId="urn:microsoft.com/office/officeart/2005/8/layout/cycle2"/>
    <dgm:cxn modelId="{E47E0E16-DDF6-41A1-95A0-7EBBFE4245CB}" type="presOf" srcId="{2EE96BEA-651B-4F46-8A48-86A367ECB612}" destId="{3BA29406-9C1F-47BA-8096-B34AE0A47EF6}" srcOrd="0" destOrd="0" presId="urn:microsoft.com/office/officeart/2005/8/layout/cycle2"/>
    <dgm:cxn modelId="{FBC8041D-30AC-429F-8F3D-D72F58F67DFC}" srcId="{2DC14DE0-6565-417C-BAC8-172D93A67743}" destId="{040099B4-DD57-4E75-905A-BBCD81144863}" srcOrd="1" destOrd="0" parTransId="{DB92AE89-6B14-4A3A-A4D8-FE5E586876F5}" sibTransId="{B21F9EF7-8076-464C-9B41-1C263D5A0F1D}"/>
    <dgm:cxn modelId="{E6F3F51D-9667-4FE2-BFE1-9FC442A7787C}" type="presOf" srcId="{0C07D1B2-FFC7-4095-A819-8660FB471304}" destId="{96B204B6-6AB5-47C7-9D0A-518ED390D652}" srcOrd="0" destOrd="0" presId="urn:microsoft.com/office/officeart/2005/8/layout/cycle2"/>
    <dgm:cxn modelId="{263A391F-BD08-4C43-AB0F-D11968F10C99}" type="presOf" srcId="{ED7A4257-F7A6-4F58-B0AA-D48624DC0AD3}" destId="{B8E91C29-6BC0-4796-8EED-789F6D64F061}" srcOrd="0" destOrd="0" presId="urn:microsoft.com/office/officeart/2005/8/layout/cycle2"/>
    <dgm:cxn modelId="{BC1B2D21-73F0-40DF-A39A-0AF1D245D30F}" type="presOf" srcId="{D57157F7-0F0C-4F0A-9A60-2D3952079855}" destId="{00C58A3F-415A-45DF-9EC7-ECB87A0EFE8A}" srcOrd="0" destOrd="0" presId="urn:microsoft.com/office/officeart/2005/8/layout/cycle2"/>
    <dgm:cxn modelId="{CC65952D-FB47-4C18-8D04-92BD2C09485D}" type="presOf" srcId="{040099B4-DD57-4E75-905A-BBCD81144863}" destId="{69E81A4A-8A9B-4994-8173-8FDD0C90EFBA}" srcOrd="0" destOrd="0" presId="urn:microsoft.com/office/officeart/2005/8/layout/cycle2"/>
    <dgm:cxn modelId="{43B20F30-1BE5-4107-8DF1-0402D9D8137E}" type="presOf" srcId="{DE8A4340-A6FE-4D14-8A3B-90387566AAA8}" destId="{4CF76477-D15D-4B88-A35E-60F6E0507962}" srcOrd="0" destOrd="0" presId="urn:microsoft.com/office/officeart/2005/8/layout/cycle2"/>
    <dgm:cxn modelId="{21264838-CEDB-4478-A368-4B2DC61117D9}" srcId="{2DC14DE0-6565-417C-BAC8-172D93A67743}" destId="{DE8A4340-A6FE-4D14-8A3B-90387566AAA8}" srcOrd="5" destOrd="0" parTransId="{C23687F7-005C-4B6D-BB75-A200F2AD7036}" sibTransId="{D57157F7-0F0C-4F0A-9A60-2D3952079855}"/>
    <dgm:cxn modelId="{04E7AE6B-0808-4283-A03F-813495BFE404}" type="presOf" srcId="{FEB852E4-6F2A-4AB2-BED6-098265139F03}" destId="{C5C6089C-467B-4370-B4B5-4961BADF44E7}" srcOrd="0" destOrd="0" presId="urn:microsoft.com/office/officeart/2005/8/layout/cycle2"/>
    <dgm:cxn modelId="{F6A9F44C-24FD-428F-ADB8-FE3EE00208BC}" type="presOf" srcId="{FEB852E4-6F2A-4AB2-BED6-098265139F03}" destId="{5AD8C590-1A58-4F8F-896D-9E5ED4CF5D79}" srcOrd="1" destOrd="0" presId="urn:microsoft.com/office/officeart/2005/8/layout/cycle2"/>
    <dgm:cxn modelId="{F07C8A50-4825-47C5-8C32-A144BFE56AC5}" type="presOf" srcId="{A570E946-864D-46AD-BC08-1B96DFE21456}" destId="{955CBBD4-9F17-4283-B7CF-63F0926F5E81}" srcOrd="1" destOrd="0" presId="urn:microsoft.com/office/officeart/2005/8/layout/cycle2"/>
    <dgm:cxn modelId="{35023887-3EA0-4B16-B3B3-D8E7C4415EEE}" type="presOf" srcId="{2DC14DE0-6565-417C-BAC8-172D93A67743}" destId="{E7C324CB-85C1-4057-9D3A-AAEE9883FBC0}" srcOrd="0" destOrd="0" presId="urn:microsoft.com/office/officeart/2005/8/layout/cycle2"/>
    <dgm:cxn modelId="{0151E287-8231-4598-B3E2-58C733E70D9E}" type="presOf" srcId="{0C07D1B2-FFC7-4095-A819-8660FB471304}" destId="{6EFA367A-0406-4C74-A724-DA931BE80012}" srcOrd="1" destOrd="0" presId="urn:microsoft.com/office/officeart/2005/8/layout/cycle2"/>
    <dgm:cxn modelId="{3B0A678F-ED08-41C3-BDCE-F5B9F0A28CB6}" srcId="{2DC14DE0-6565-417C-BAC8-172D93A67743}" destId="{A463AED1-52B1-45DF-B1B9-88856FED18D2}" srcOrd="2" destOrd="0" parTransId="{DE9FB4A3-2AC6-4C6F-86F7-C188B602A016}" sibTransId="{FEB852E4-6F2A-4AB2-BED6-098265139F03}"/>
    <dgm:cxn modelId="{CFDD7E98-3F40-4DAC-9D39-3FA67935A62F}" type="presOf" srcId="{2EE96BEA-651B-4F46-8A48-86A367ECB612}" destId="{B67B6D29-04D0-4735-8D20-5D94128231AD}" srcOrd="1" destOrd="0" presId="urn:microsoft.com/office/officeart/2005/8/layout/cycle2"/>
    <dgm:cxn modelId="{5571589A-6569-4F2E-83D8-8B3309EB4860}" type="presOf" srcId="{748F5024-6C7E-4456-9789-D689859A0694}" destId="{DC66ED8E-8B6D-4011-8BED-03312A755F0D}" srcOrd="0" destOrd="0" presId="urn:microsoft.com/office/officeart/2005/8/layout/cycle2"/>
    <dgm:cxn modelId="{E0EBED9D-5C1D-429B-82EF-387520B53B1A}" type="presOf" srcId="{A570E946-864D-46AD-BC08-1B96DFE21456}" destId="{528B6B78-9966-4523-87AA-210778420B4B}" srcOrd="0" destOrd="0" presId="urn:microsoft.com/office/officeart/2005/8/layout/cycle2"/>
    <dgm:cxn modelId="{96AC939F-4EC7-4E2F-8C1C-6CDD9D83A99D}" type="presOf" srcId="{A463AED1-52B1-45DF-B1B9-88856FED18D2}" destId="{79C2430A-D2ED-4E47-BCDB-6EF48522D5DE}" srcOrd="0" destOrd="0" presId="urn:microsoft.com/office/officeart/2005/8/layout/cycle2"/>
    <dgm:cxn modelId="{1EBC5DB2-C29B-4D99-86A5-461554A5ABB9}" type="presOf" srcId="{6D744230-3E36-40DD-B9CF-76A8DCE30360}" destId="{826A6FC9-C295-455A-B225-AFB12227ECAC}" srcOrd="0" destOrd="0" presId="urn:microsoft.com/office/officeart/2005/8/layout/cycle2"/>
    <dgm:cxn modelId="{9C349EB9-8C28-475F-BD27-09D553A36922}" srcId="{2DC14DE0-6565-417C-BAC8-172D93A67743}" destId="{ED7A4257-F7A6-4F58-B0AA-D48624DC0AD3}" srcOrd="0" destOrd="0" parTransId="{81312A26-8E37-4062-B0DD-22EFC85A9E0C}" sibTransId="{A570E946-864D-46AD-BC08-1B96DFE21456}"/>
    <dgm:cxn modelId="{48F52FC4-742F-4283-B3FD-5B7C6118F736}" type="presOf" srcId="{D57157F7-0F0C-4F0A-9A60-2D3952079855}" destId="{B037C8D4-98C0-467D-9AF6-2C2F59F4D1E3}" srcOrd="1" destOrd="0" presId="urn:microsoft.com/office/officeart/2005/8/layout/cycle2"/>
    <dgm:cxn modelId="{923F21E6-C7EB-468A-94BB-CDF993625EB0}" type="presOf" srcId="{B21F9EF7-8076-464C-9B41-1C263D5A0F1D}" destId="{39E9F477-A3D4-441D-B805-5B690DFD08B9}" srcOrd="1" destOrd="0" presId="urn:microsoft.com/office/officeart/2005/8/layout/cycle2"/>
    <dgm:cxn modelId="{1F7680F1-DF85-4381-BCC3-82154AE09914}" srcId="{2DC14DE0-6565-417C-BAC8-172D93A67743}" destId="{6D744230-3E36-40DD-B9CF-76A8DCE30360}" srcOrd="4" destOrd="0" parTransId="{A5DBD689-F0B2-41AC-9B2D-69E50EE183E0}" sibTransId="{0C07D1B2-FFC7-4095-A819-8660FB471304}"/>
    <dgm:cxn modelId="{375C24F9-1410-4929-9BC2-24619C2B7193}" srcId="{2DC14DE0-6565-417C-BAC8-172D93A67743}" destId="{748F5024-6C7E-4456-9789-D689859A0694}" srcOrd="3" destOrd="0" parTransId="{BF73846E-0C22-4C78-A6F8-B5199CA02DFB}" sibTransId="{2EE96BEA-651B-4F46-8A48-86A367ECB612}"/>
    <dgm:cxn modelId="{6A7DECAA-94B5-4BDF-9B7A-115DDA65945A}" type="presParOf" srcId="{E7C324CB-85C1-4057-9D3A-AAEE9883FBC0}" destId="{B8E91C29-6BC0-4796-8EED-789F6D64F061}" srcOrd="0" destOrd="0" presId="urn:microsoft.com/office/officeart/2005/8/layout/cycle2"/>
    <dgm:cxn modelId="{B44F614F-ECE6-4BBE-9CA6-C59E5E980419}" type="presParOf" srcId="{E7C324CB-85C1-4057-9D3A-AAEE9883FBC0}" destId="{528B6B78-9966-4523-87AA-210778420B4B}" srcOrd="1" destOrd="0" presId="urn:microsoft.com/office/officeart/2005/8/layout/cycle2"/>
    <dgm:cxn modelId="{E3712E53-8AB7-45EA-9DB7-DA6A9034F4AC}" type="presParOf" srcId="{528B6B78-9966-4523-87AA-210778420B4B}" destId="{955CBBD4-9F17-4283-B7CF-63F0926F5E81}" srcOrd="0" destOrd="0" presId="urn:microsoft.com/office/officeart/2005/8/layout/cycle2"/>
    <dgm:cxn modelId="{E6DC9E8E-29C6-4F27-89A2-134B8D5A9EEA}" type="presParOf" srcId="{E7C324CB-85C1-4057-9D3A-AAEE9883FBC0}" destId="{69E81A4A-8A9B-4994-8173-8FDD0C90EFBA}" srcOrd="2" destOrd="0" presId="urn:microsoft.com/office/officeart/2005/8/layout/cycle2"/>
    <dgm:cxn modelId="{0BB220D2-EF15-4393-A614-658A5182829B}" type="presParOf" srcId="{E7C324CB-85C1-4057-9D3A-AAEE9883FBC0}" destId="{F702638D-F742-4681-A8FC-00E7CBE76273}" srcOrd="3" destOrd="0" presId="urn:microsoft.com/office/officeart/2005/8/layout/cycle2"/>
    <dgm:cxn modelId="{10B0700E-AC45-4DD4-A2D9-B645967E7300}" type="presParOf" srcId="{F702638D-F742-4681-A8FC-00E7CBE76273}" destId="{39E9F477-A3D4-441D-B805-5B690DFD08B9}" srcOrd="0" destOrd="0" presId="urn:microsoft.com/office/officeart/2005/8/layout/cycle2"/>
    <dgm:cxn modelId="{74831E96-47E8-40FD-B6F6-3EF6DB0E70DB}" type="presParOf" srcId="{E7C324CB-85C1-4057-9D3A-AAEE9883FBC0}" destId="{79C2430A-D2ED-4E47-BCDB-6EF48522D5DE}" srcOrd="4" destOrd="0" presId="urn:microsoft.com/office/officeart/2005/8/layout/cycle2"/>
    <dgm:cxn modelId="{7779108D-FB5B-4021-BE27-EE75A94DFE4D}" type="presParOf" srcId="{E7C324CB-85C1-4057-9D3A-AAEE9883FBC0}" destId="{C5C6089C-467B-4370-B4B5-4961BADF44E7}" srcOrd="5" destOrd="0" presId="urn:microsoft.com/office/officeart/2005/8/layout/cycle2"/>
    <dgm:cxn modelId="{0619B5FB-76A8-481E-98AC-3873AC2FF0FD}" type="presParOf" srcId="{C5C6089C-467B-4370-B4B5-4961BADF44E7}" destId="{5AD8C590-1A58-4F8F-896D-9E5ED4CF5D79}" srcOrd="0" destOrd="0" presId="urn:microsoft.com/office/officeart/2005/8/layout/cycle2"/>
    <dgm:cxn modelId="{7EF9BE65-7B45-4DFA-A019-C075EAF49914}" type="presParOf" srcId="{E7C324CB-85C1-4057-9D3A-AAEE9883FBC0}" destId="{DC66ED8E-8B6D-4011-8BED-03312A755F0D}" srcOrd="6" destOrd="0" presId="urn:microsoft.com/office/officeart/2005/8/layout/cycle2"/>
    <dgm:cxn modelId="{CA88E310-E19F-46C4-824E-59FA598BB88B}" type="presParOf" srcId="{E7C324CB-85C1-4057-9D3A-AAEE9883FBC0}" destId="{3BA29406-9C1F-47BA-8096-B34AE0A47EF6}" srcOrd="7" destOrd="0" presId="urn:microsoft.com/office/officeart/2005/8/layout/cycle2"/>
    <dgm:cxn modelId="{DA9F63B7-87DA-4BCD-ACD3-6A8788CFB7CD}" type="presParOf" srcId="{3BA29406-9C1F-47BA-8096-B34AE0A47EF6}" destId="{B67B6D29-04D0-4735-8D20-5D94128231AD}" srcOrd="0" destOrd="0" presId="urn:microsoft.com/office/officeart/2005/8/layout/cycle2"/>
    <dgm:cxn modelId="{07F96EAB-182B-4FBC-96C3-9970F29FE01F}" type="presParOf" srcId="{E7C324CB-85C1-4057-9D3A-AAEE9883FBC0}" destId="{826A6FC9-C295-455A-B225-AFB12227ECAC}" srcOrd="8" destOrd="0" presId="urn:microsoft.com/office/officeart/2005/8/layout/cycle2"/>
    <dgm:cxn modelId="{25F341B2-18A9-4602-8468-2486CF8429CE}" type="presParOf" srcId="{E7C324CB-85C1-4057-9D3A-AAEE9883FBC0}" destId="{96B204B6-6AB5-47C7-9D0A-518ED390D652}" srcOrd="9" destOrd="0" presId="urn:microsoft.com/office/officeart/2005/8/layout/cycle2"/>
    <dgm:cxn modelId="{579A5A9A-9FA4-4108-A095-709B84BBE73C}" type="presParOf" srcId="{96B204B6-6AB5-47C7-9D0A-518ED390D652}" destId="{6EFA367A-0406-4C74-A724-DA931BE80012}" srcOrd="0" destOrd="0" presId="urn:microsoft.com/office/officeart/2005/8/layout/cycle2"/>
    <dgm:cxn modelId="{847640F8-6521-4614-8046-BA0E09C687ED}" type="presParOf" srcId="{E7C324CB-85C1-4057-9D3A-AAEE9883FBC0}" destId="{4CF76477-D15D-4B88-A35E-60F6E0507962}" srcOrd="10" destOrd="0" presId="urn:microsoft.com/office/officeart/2005/8/layout/cycle2"/>
    <dgm:cxn modelId="{7A6D6B74-A9F7-4B24-BBED-FA95EF08CF69}" type="presParOf" srcId="{E7C324CB-85C1-4057-9D3A-AAEE9883FBC0}" destId="{00C58A3F-415A-45DF-9EC7-ECB87A0EFE8A}" srcOrd="11" destOrd="0" presId="urn:microsoft.com/office/officeart/2005/8/layout/cycle2"/>
    <dgm:cxn modelId="{F64E1044-5249-4552-A5FC-1D3946476821}" type="presParOf" srcId="{00C58A3F-415A-45DF-9EC7-ECB87A0EFE8A}" destId="{B037C8D4-98C0-467D-9AF6-2C2F59F4D1E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91C29-6BC0-4796-8EED-789F6D64F061}">
      <dsp:nvSpPr>
        <dsp:cNvPr id="0" name=""/>
        <dsp:cNvSpPr/>
      </dsp:nvSpPr>
      <dsp:spPr>
        <a:xfrm>
          <a:off x="5399099" y="3530"/>
          <a:ext cx="1878620" cy="1878620"/>
        </a:xfrm>
        <a:prstGeom prst="ellipse">
          <a:avLst/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n-US" sz="2200" kern="1200" dirty="0">
              <a:latin typeface="Arial" panose="020B0604020202020204" pitchFamily="34" charset="0"/>
              <a:cs typeface="Arial" panose="020B0604020202020204" pitchFamily="34" charset="0"/>
            </a:rPr>
            <a:t>tory circle</a:t>
          </a:r>
          <a:endParaRPr lang="tr-TR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74217" y="278648"/>
        <a:ext cx="1328384" cy="1328384"/>
      </dsp:txXfrm>
    </dsp:sp>
    <dsp:sp modelId="{528B6B78-9966-4523-87AA-210778420B4B}">
      <dsp:nvSpPr>
        <dsp:cNvPr id="0" name=""/>
        <dsp:cNvSpPr/>
      </dsp:nvSpPr>
      <dsp:spPr>
        <a:xfrm rot="1800000">
          <a:off x="7298039" y="1324120"/>
          <a:ext cx="499712" cy="6340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lumMod val="20000"/>
                <a:lumOff val="80000"/>
              </a:schemeClr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08081" y="1413449"/>
        <a:ext cx="349798" cy="380420"/>
      </dsp:txXfrm>
    </dsp:sp>
    <dsp:sp modelId="{69E81A4A-8A9B-4994-8173-8FDD0C90EFBA}">
      <dsp:nvSpPr>
        <dsp:cNvPr id="0" name=""/>
        <dsp:cNvSpPr/>
      </dsp:nvSpPr>
      <dsp:spPr>
        <a:xfrm>
          <a:off x="7842567" y="1414267"/>
          <a:ext cx="1878620" cy="1878620"/>
        </a:xfrm>
        <a:prstGeom prst="ellipse">
          <a:avLst/>
        </a:prstGeom>
        <a:gradFill rotWithShape="0">
          <a:gsLst>
            <a:gs pos="0">
              <a:schemeClr val="accent4">
                <a:hueOff val="2079139"/>
                <a:satOff val="-9594"/>
                <a:lumOff val="353"/>
                <a:alphaOff val="0"/>
                <a:tint val="50000"/>
                <a:satMod val="300000"/>
              </a:schemeClr>
            </a:gs>
            <a:gs pos="35000">
              <a:schemeClr val="accent4">
                <a:hueOff val="2079139"/>
                <a:satOff val="-9594"/>
                <a:lumOff val="353"/>
                <a:alphaOff val="0"/>
                <a:tint val="37000"/>
                <a:satMod val="300000"/>
              </a:schemeClr>
            </a:gs>
            <a:gs pos="100000">
              <a:schemeClr val="accent4">
                <a:hueOff val="2079139"/>
                <a:satOff val="-9594"/>
                <a:lumOff val="3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Writing the story</a:t>
          </a:r>
          <a:endParaRPr lang="tr-TR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17685" y="1689385"/>
        <a:ext cx="1328384" cy="1328384"/>
      </dsp:txXfrm>
    </dsp:sp>
    <dsp:sp modelId="{F702638D-F742-4681-A8FC-00E7CBE76273}">
      <dsp:nvSpPr>
        <dsp:cNvPr id="0" name=""/>
        <dsp:cNvSpPr/>
      </dsp:nvSpPr>
      <dsp:spPr>
        <a:xfrm rot="5400000">
          <a:off x="8532021" y="3433154"/>
          <a:ext cx="499712" cy="6340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2079139"/>
                <a:satOff val="-9594"/>
                <a:lumOff val="353"/>
                <a:alphaOff val="0"/>
                <a:tint val="50000"/>
                <a:satMod val="300000"/>
              </a:schemeClr>
            </a:gs>
            <a:gs pos="35000">
              <a:schemeClr val="accent4">
                <a:hueOff val="2079139"/>
                <a:satOff val="-9594"/>
                <a:lumOff val="353"/>
                <a:alphaOff val="0"/>
                <a:tint val="37000"/>
                <a:satMod val="300000"/>
              </a:schemeClr>
            </a:gs>
            <a:gs pos="100000">
              <a:schemeClr val="accent4">
                <a:hueOff val="2079139"/>
                <a:satOff val="-9594"/>
                <a:lumOff val="3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06978" y="3485004"/>
        <a:ext cx="349798" cy="380420"/>
      </dsp:txXfrm>
    </dsp:sp>
    <dsp:sp modelId="{79C2430A-D2ED-4E47-BCDB-6EF48522D5DE}">
      <dsp:nvSpPr>
        <dsp:cNvPr id="0" name=""/>
        <dsp:cNvSpPr/>
      </dsp:nvSpPr>
      <dsp:spPr>
        <a:xfrm>
          <a:off x="7842567" y="4235741"/>
          <a:ext cx="1878620" cy="1878620"/>
        </a:xfrm>
        <a:prstGeom prst="ellipse">
          <a:avLst/>
        </a:prstGeom>
        <a:gradFill rotWithShape="0">
          <a:gsLst>
            <a:gs pos="0">
              <a:schemeClr val="accent4">
                <a:hueOff val="4158277"/>
                <a:satOff val="-19187"/>
                <a:lumOff val="706"/>
                <a:alphaOff val="0"/>
                <a:tint val="50000"/>
                <a:satMod val="300000"/>
              </a:schemeClr>
            </a:gs>
            <a:gs pos="35000">
              <a:schemeClr val="accent4">
                <a:hueOff val="4158277"/>
                <a:satOff val="-19187"/>
                <a:lumOff val="706"/>
                <a:alphaOff val="0"/>
                <a:tint val="37000"/>
                <a:satMod val="300000"/>
              </a:schemeClr>
            </a:gs>
            <a:gs pos="100000">
              <a:schemeClr val="accent4">
                <a:hueOff val="4158277"/>
                <a:satOff val="-19187"/>
                <a:lumOff val="70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Voice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recording</a:t>
          </a:r>
          <a:endParaRPr lang="tr-TR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17685" y="4510859"/>
        <a:ext cx="1328384" cy="1328384"/>
      </dsp:txXfrm>
    </dsp:sp>
    <dsp:sp modelId="{C5C6089C-467B-4370-B4B5-4961BADF44E7}">
      <dsp:nvSpPr>
        <dsp:cNvPr id="0" name=""/>
        <dsp:cNvSpPr/>
      </dsp:nvSpPr>
      <dsp:spPr>
        <a:xfrm rot="9000000">
          <a:off x="7322535" y="5556331"/>
          <a:ext cx="499712" cy="6340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4158277"/>
                <a:satOff val="-19187"/>
                <a:lumOff val="706"/>
                <a:alphaOff val="0"/>
                <a:tint val="50000"/>
                <a:satMod val="300000"/>
              </a:schemeClr>
            </a:gs>
            <a:gs pos="35000">
              <a:schemeClr val="accent4">
                <a:hueOff val="4158277"/>
                <a:satOff val="-19187"/>
                <a:lumOff val="706"/>
                <a:alphaOff val="0"/>
                <a:tint val="37000"/>
                <a:satMod val="300000"/>
              </a:schemeClr>
            </a:gs>
            <a:gs pos="100000">
              <a:schemeClr val="accent4">
                <a:hueOff val="4158277"/>
                <a:satOff val="-19187"/>
                <a:lumOff val="70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7462407" y="5645660"/>
        <a:ext cx="349798" cy="380420"/>
      </dsp:txXfrm>
    </dsp:sp>
    <dsp:sp modelId="{DC66ED8E-8B6D-4011-8BED-03312A755F0D}">
      <dsp:nvSpPr>
        <dsp:cNvPr id="0" name=""/>
        <dsp:cNvSpPr/>
      </dsp:nvSpPr>
      <dsp:spPr>
        <a:xfrm>
          <a:off x="5399099" y="5646478"/>
          <a:ext cx="1878620" cy="1878620"/>
        </a:xfrm>
        <a:prstGeom prst="ellipse">
          <a:avLst/>
        </a:prstGeom>
        <a:gradFill rotWithShape="0">
          <a:gsLst>
            <a:gs pos="0">
              <a:schemeClr val="accent4">
                <a:hueOff val="6237415"/>
                <a:satOff val="-28781"/>
                <a:lumOff val="1059"/>
                <a:alphaOff val="0"/>
                <a:tint val="50000"/>
                <a:satMod val="300000"/>
              </a:schemeClr>
            </a:gs>
            <a:gs pos="35000">
              <a:schemeClr val="accent4">
                <a:hueOff val="6237415"/>
                <a:satOff val="-28781"/>
                <a:lumOff val="1059"/>
                <a:alphaOff val="0"/>
                <a:tint val="37000"/>
                <a:satMod val="300000"/>
              </a:schemeClr>
            </a:gs>
            <a:gs pos="100000">
              <a:schemeClr val="accent4">
                <a:hueOff val="6237415"/>
                <a:satOff val="-28781"/>
                <a:lumOff val="10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Preparing </a:t>
          </a:r>
          <a:endParaRPr lang="tr-TR" sz="2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visuals</a:t>
          </a:r>
          <a:endParaRPr lang="tr-TR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74217" y="5921596"/>
        <a:ext cx="1328384" cy="1328384"/>
      </dsp:txXfrm>
    </dsp:sp>
    <dsp:sp modelId="{3BA29406-9C1F-47BA-8096-B34AE0A47EF6}">
      <dsp:nvSpPr>
        <dsp:cNvPr id="0" name=""/>
        <dsp:cNvSpPr/>
      </dsp:nvSpPr>
      <dsp:spPr>
        <a:xfrm rot="12600000">
          <a:off x="4879067" y="5570474"/>
          <a:ext cx="499712" cy="6340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6237415"/>
                <a:satOff val="-28781"/>
                <a:lumOff val="1059"/>
                <a:alphaOff val="0"/>
                <a:tint val="50000"/>
                <a:satMod val="300000"/>
              </a:schemeClr>
            </a:gs>
            <a:gs pos="35000">
              <a:schemeClr val="accent4">
                <a:hueOff val="6237415"/>
                <a:satOff val="-28781"/>
                <a:lumOff val="1059"/>
                <a:alphaOff val="0"/>
                <a:tint val="37000"/>
                <a:satMod val="300000"/>
              </a:schemeClr>
            </a:gs>
            <a:gs pos="100000">
              <a:schemeClr val="accent4">
                <a:hueOff val="6237415"/>
                <a:satOff val="-28781"/>
                <a:lumOff val="10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5018939" y="5734760"/>
        <a:ext cx="349798" cy="380420"/>
      </dsp:txXfrm>
    </dsp:sp>
    <dsp:sp modelId="{826A6FC9-C295-455A-B225-AFB12227ECAC}">
      <dsp:nvSpPr>
        <dsp:cNvPr id="0" name=""/>
        <dsp:cNvSpPr/>
      </dsp:nvSpPr>
      <dsp:spPr>
        <a:xfrm>
          <a:off x="2955631" y="4235741"/>
          <a:ext cx="1878620" cy="1878620"/>
        </a:xfrm>
        <a:prstGeom prst="ellipse">
          <a:avLst/>
        </a:prstGeom>
        <a:gradFill rotWithShape="0">
          <a:gsLst>
            <a:gs pos="0">
              <a:schemeClr val="accent4">
                <a:hueOff val="8316554"/>
                <a:satOff val="-38374"/>
                <a:lumOff val="1412"/>
                <a:alphaOff val="0"/>
                <a:tint val="50000"/>
                <a:satMod val="300000"/>
              </a:schemeClr>
            </a:gs>
            <a:gs pos="35000">
              <a:schemeClr val="accent4">
                <a:hueOff val="8316554"/>
                <a:satOff val="-38374"/>
                <a:lumOff val="1412"/>
                <a:alphaOff val="0"/>
                <a:tint val="37000"/>
                <a:satMod val="300000"/>
              </a:schemeClr>
            </a:gs>
            <a:gs pos="100000">
              <a:schemeClr val="accent4">
                <a:hueOff val="8316554"/>
                <a:satOff val="-38374"/>
                <a:lumOff val="141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Video editing / Creating</a:t>
          </a:r>
          <a:r>
            <a:rPr lang="tr-TR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digital story</a:t>
          </a:r>
          <a:endParaRPr lang="tr-TR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30749" y="4510859"/>
        <a:ext cx="1328384" cy="1328384"/>
      </dsp:txXfrm>
    </dsp:sp>
    <dsp:sp modelId="{96B204B6-6AB5-47C7-9D0A-518ED390D652}">
      <dsp:nvSpPr>
        <dsp:cNvPr id="0" name=""/>
        <dsp:cNvSpPr/>
      </dsp:nvSpPr>
      <dsp:spPr>
        <a:xfrm rot="16200000">
          <a:off x="3645085" y="3461440"/>
          <a:ext cx="499712" cy="6340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8316554"/>
                <a:satOff val="-38374"/>
                <a:lumOff val="1412"/>
                <a:alphaOff val="0"/>
                <a:tint val="50000"/>
                <a:satMod val="300000"/>
              </a:schemeClr>
            </a:gs>
            <a:gs pos="35000">
              <a:schemeClr val="accent4">
                <a:hueOff val="8316554"/>
                <a:satOff val="-38374"/>
                <a:lumOff val="1412"/>
                <a:alphaOff val="0"/>
                <a:tint val="37000"/>
                <a:satMod val="300000"/>
              </a:schemeClr>
            </a:gs>
            <a:gs pos="100000">
              <a:schemeClr val="accent4">
                <a:hueOff val="8316554"/>
                <a:satOff val="-38374"/>
                <a:lumOff val="141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20042" y="3663204"/>
        <a:ext cx="349798" cy="380420"/>
      </dsp:txXfrm>
    </dsp:sp>
    <dsp:sp modelId="{4CF76477-D15D-4B88-A35E-60F6E0507962}">
      <dsp:nvSpPr>
        <dsp:cNvPr id="0" name=""/>
        <dsp:cNvSpPr/>
      </dsp:nvSpPr>
      <dsp:spPr>
        <a:xfrm>
          <a:off x="2955631" y="1414267"/>
          <a:ext cx="1878620" cy="1878620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tint val="50000"/>
                <a:satMod val="300000"/>
              </a:schemeClr>
            </a:gs>
            <a:gs pos="35000">
              <a:schemeClr val="accent4">
                <a:hueOff val="10395692"/>
                <a:satOff val="-47968"/>
                <a:lumOff val="1765"/>
                <a:alphaOff val="0"/>
                <a:tint val="37000"/>
                <a:satMod val="3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In-group screening</a:t>
          </a:r>
          <a:endParaRPr lang="tr-TR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30749" y="1689385"/>
        <a:ext cx="1328384" cy="1328384"/>
      </dsp:txXfrm>
    </dsp:sp>
    <dsp:sp modelId="{00C58A3F-415A-45DF-9EC7-ECB87A0EFE8A}">
      <dsp:nvSpPr>
        <dsp:cNvPr id="0" name=""/>
        <dsp:cNvSpPr/>
      </dsp:nvSpPr>
      <dsp:spPr>
        <a:xfrm rot="19800000">
          <a:off x="4854571" y="1338263"/>
          <a:ext cx="499712" cy="6340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tint val="50000"/>
                <a:satMod val="300000"/>
              </a:schemeClr>
            </a:gs>
            <a:gs pos="35000">
              <a:schemeClr val="accent4">
                <a:hueOff val="10395692"/>
                <a:satOff val="-47968"/>
                <a:lumOff val="1765"/>
                <a:alphaOff val="0"/>
                <a:tint val="37000"/>
                <a:satMod val="3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2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64613" y="1502549"/>
        <a:ext cx="349798" cy="380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  <a:prstGeom prst="rect">
            <a:avLst/>
          </a:prstGeom>
        </p:spPr>
        <p:txBody>
          <a:bodyPr lIns="92592" tIns="46296" rIns="92592" bIns="46296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sz="quarter" idx="1"/>
          </p:nvPr>
        </p:nvSpPr>
        <p:spPr>
          <a:xfrm>
            <a:off x="914401" y="4724957"/>
            <a:ext cx="5029200" cy="4476274"/>
          </a:xfrm>
          <a:prstGeom prst="rect">
            <a:avLst/>
          </a:prstGeom>
        </p:spPr>
        <p:txBody>
          <a:bodyPr lIns="92592" tIns="46296" rIns="92592" bIns="46296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250841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Calibri"/>
        <a:ea typeface="Calibri"/>
        <a:cs typeface="Calibri"/>
        <a:sym typeface="Calibri"/>
      </a:defRPr>
    </a:lvl1pPr>
    <a:lvl2pPr indent="228600" defTabSz="1828800" latinLnBrk="0">
      <a:defRPr sz="2400">
        <a:latin typeface="Calibri"/>
        <a:ea typeface="Calibri"/>
        <a:cs typeface="Calibri"/>
        <a:sym typeface="Calibri"/>
      </a:defRPr>
    </a:lvl2pPr>
    <a:lvl3pPr indent="457200" defTabSz="1828800" latinLnBrk="0">
      <a:defRPr sz="2400">
        <a:latin typeface="Calibri"/>
        <a:ea typeface="Calibri"/>
        <a:cs typeface="Calibri"/>
        <a:sym typeface="Calibri"/>
      </a:defRPr>
    </a:lvl3pPr>
    <a:lvl4pPr indent="685800" defTabSz="1828800" latinLnBrk="0">
      <a:defRPr sz="2400">
        <a:latin typeface="Calibri"/>
        <a:ea typeface="Calibri"/>
        <a:cs typeface="Calibri"/>
        <a:sym typeface="Calibri"/>
      </a:defRPr>
    </a:lvl4pPr>
    <a:lvl5pPr indent="914400" defTabSz="1828800" latinLnBrk="0">
      <a:defRPr sz="2400">
        <a:latin typeface="Calibri"/>
        <a:ea typeface="Calibri"/>
        <a:cs typeface="Calibri"/>
        <a:sym typeface="Calibri"/>
      </a:defRPr>
    </a:lvl5pPr>
    <a:lvl6pPr indent="1143000" defTabSz="1828800" latinLnBrk="0">
      <a:defRPr sz="2400">
        <a:latin typeface="Calibri"/>
        <a:ea typeface="Calibri"/>
        <a:cs typeface="Calibri"/>
        <a:sym typeface="Calibri"/>
      </a:defRPr>
    </a:lvl6pPr>
    <a:lvl7pPr indent="1371600" defTabSz="1828800" latinLnBrk="0">
      <a:defRPr sz="2400">
        <a:latin typeface="Calibri"/>
        <a:ea typeface="Calibri"/>
        <a:cs typeface="Calibri"/>
        <a:sym typeface="Calibri"/>
      </a:defRPr>
    </a:lvl7pPr>
    <a:lvl8pPr indent="1600200" defTabSz="1828800" latinLnBrk="0">
      <a:defRPr sz="2400">
        <a:latin typeface="Calibri"/>
        <a:ea typeface="Calibri"/>
        <a:cs typeface="Calibri"/>
        <a:sym typeface="Calibri"/>
      </a:defRPr>
    </a:lvl8pPr>
    <a:lvl9pPr indent="1828800" defTabSz="1828800" latinLnBrk="0">
      <a:defRPr sz="2400">
        <a:latin typeface="Calibri"/>
        <a:ea typeface="Calibri"/>
        <a:cs typeface="Calibri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51843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4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51843"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09085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51843"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1619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51843"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1622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51843"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2886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51843"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25151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8518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11825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81340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434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626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825259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3858022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1851843">
              <a:buFontTx/>
              <a:buNone/>
              <a:defRPr/>
            </a:pPr>
            <a:endParaRPr lang="tr-TR" sz="1800" dirty="0"/>
          </a:p>
        </p:txBody>
      </p:sp>
    </p:spTree>
    <p:extLst>
      <p:ext uri="{BB962C8B-B14F-4D97-AF65-F5344CB8AC3E}">
        <p14:creationId xmlns:p14="http://schemas.microsoft.com/office/powerpoint/2010/main" val="1250505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7221" indent="-347221" defTabSz="1851843">
              <a:buFontTx/>
              <a:buChar char="-"/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80959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85184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386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112713" y="746125"/>
            <a:ext cx="6632575" cy="3730625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51843"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3956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am Sayfa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zemin_5_arka_gen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36" y="194374"/>
            <a:ext cx="4858295" cy="11386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5771" y="540867"/>
            <a:ext cx="5613400" cy="52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66" y="6701869"/>
            <a:ext cx="11049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ntinu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emin_5_arka_genis.jpg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5771" y="540867"/>
            <a:ext cx="5613400" cy="52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36" y="217378"/>
            <a:ext cx="4235096" cy="109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5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</p:sldLayoutIdLst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hf hdr="0" ftr="0" dt="0"/>
  <p:txStyles>
    <p:titleStyle>
      <a:lvl1pPr marL="0" marR="0" indent="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1pPr>
      <a:lvl2pPr marL="0" marR="0" indent="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2pPr>
      <a:lvl3pPr marL="0" marR="0" indent="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3pPr>
      <a:lvl4pPr marL="0" marR="0" indent="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4pPr>
      <a:lvl5pPr marL="0" marR="0" indent="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5pPr>
      <a:lvl6pPr marL="0" marR="0" indent="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6pPr>
      <a:lvl7pPr marL="0" marR="0" indent="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7pPr>
      <a:lvl8pPr marL="0" marR="0" indent="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8pPr>
      <a:lvl9pPr marL="0" marR="0" indent="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9pPr>
    </p:titleStyle>
    <p:bodyStyle>
      <a:lvl1pPr marL="457200" marR="0" indent="-4572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1pPr>
      <a:lvl2pPr marL="990600" marR="0" indent="-5334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2pPr>
      <a:lvl3pPr marL="1554479" marR="0" indent="-640079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3pPr>
      <a:lvl4pPr marL="2082800" marR="0" indent="-7112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4pPr>
      <a:lvl5pPr marL="2540000" marR="0" indent="-7112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5pPr>
      <a:lvl6pPr marL="2997200" marR="0" indent="-7112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6pPr>
      <a:lvl7pPr marL="3454400" marR="0" indent="-7112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7pPr>
      <a:lvl8pPr marL="3911600" marR="0" indent="-7112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8pPr>
      <a:lvl9pPr marL="4368800" marR="0" indent="-7112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Interstate"/>
        </a:defRPr>
      </a:lvl9pPr>
    </p:bodyStyle>
    <p:otherStyle>
      <a:lvl1pPr marL="0" marR="0" indent="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terstate"/>
        </a:defRPr>
      </a:lvl1pPr>
      <a:lvl2pPr marL="0" marR="0" indent="4572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terstate"/>
        </a:defRPr>
      </a:lvl2pPr>
      <a:lvl3pPr marL="0" marR="0" indent="9144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terstate"/>
        </a:defRPr>
      </a:lvl3pPr>
      <a:lvl4pPr marL="0" marR="0" indent="13716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terstate"/>
        </a:defRPr>
      </a:lvl4pPr>
      <a:lvl5pPr marL="0" marR="0" indent="18288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terstate"/>
        </a:defRPr>
      </a:lvl5pPr>
      <a:lvl6pPr marL="0" marR="0" indent="22860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terstate"/>
        </a:defRPr>
      </a:lvl6pPr>
      <a:lvl7pPr marL="0" marR="0" indent="27432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terstate"/>
        </a:defRPr>
      </a:lvl7pPr>
      <a:lvl8pPr marL="0" marR="0" indent="32004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terstate"/>
        </a:defRPr>
      </a:lvl8pPr>
      <a:lvl9pPr marL="0" marR="0" indent="3657600" algn="l" defTabSz="914400" rtl="0" latinLnBrk="0">
        <a:lnSpc>
          <a:spcPct val="11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nterst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.jpg"/><Relationship Id="rId7" Type="http://schemas.openxmlformats.org/officeDocument/2006/relationships/diagramData" Target="../diagrams/data1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8.png"/><Relationship Id="rId9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 10">
            <a:extLst>
              <a:ext uri="{FF2B5EF4-FFF2-40B4-BE49-F238E27FC236}">
                <a16:creationId xmlns:a16="http://schemas.microsoft.com/office/drawing/2014/main" id="{CEED753B-6C1B-45B8-9584-6748D1D11045}"/>
              </a:ext>
            </a:extLst>
          </p:cNvPr>
          <p:cNvGrpSpPr/>
          <p:nvPr/>
        </p:nvGrpSpPr>
        <p:grpSpPr>
          <a:xfrm>
            <a:off x="-2364" y="0"/>
            <a:ext cx="24386364" cy="13716000"/>
            <a:chOff x="0" y="0"/>
            <a:chExt cx="24386364" cy="13716000"/>
          </a:xfrm>
        </p:grpSpPr>
        <p:pic>
          <p:nvPicPr>
            <p:cNvPr id="9" name="Resim 8">
              <a:extLst>
                <a:ext uri="{FF2B5EF4-FFF2-40B4-BE49-F238E27FC236}">
                  <a16:creationId xmlns:a16="http://schemas.microsoft.com/office/drawing/2014/main" id="{425769A8-E7BB-4688-A611-87145FAA1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3" name="Resim 2">
              <a:extLst>
                <a:ext uri="{FF2B5EF4-FFF2-40B4-BE49-F238E27FC236}">
                  <a16:creationId xmlns:a16="http://schemas.microsoft.com/office/drawing/2014/main" id="{C1D12883-A56F-4C7F-8A18-83807D599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567"/>
            <a:stretch/>
          </p:blipFill>
          <p:spPr>
            <a:xfrm>
              <a:off x="433713" y="12090400"/>
              <a:ext cx="23516573" cy="1247811"/>
            </a:xfrm>
            <a:prstGeom prst="rect">
              <a:avLst/>
            </a:prstGeom>
          </p:spPr>
        </p:pic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EBD640A6-0819-4882-B9B2-229A9956995B}"/>
                </a:ext>
              </a:extLst>
            </p:cNvPr>
            <p:cNvSpPr txBox="1"/>
            <p:nvPr/>
          </p:nvSpPr>
          <p:spPr>
            <a:xfrm>
              <a:off x="16566598" y="59635"/>
              <a:ext cx="781976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160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Interstate"/>
                </a:rPr>
                <a:t>EMOTIONS AND ROBOTIC</a:t>
              </a:r>
              <a:r>
                <a:rPr lang="en-US" sz="4000" b="1" dirty="0">
                  <a:solidFill>
                    <a:srgbClr val="F16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kumimoji="0" lang="en-US" sz="4000" b="1" i="0" u="none" strike="noStrike" cap="none" spc="0" normalizeH="0" baseline="0" dirty="0">
                <a:ln>
                  <a:noFill/>
                </a:ln>
                <a:solidFill>
                  <a:srgbClr val="F1603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en-US" sz="20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Study Across Different Cultures, Educational Systems and Populations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</p:txBody>
        </p:sp>
      </p:grpSp>
      <p:sp>
        <p:nvSpPr>
          <p:cNvPr id="4" name="Shape 316"/>
          <p:cNvSpPr/>
          <p:nvPr/>
        </p:nvSpPr>
        <p:spPr>
          <a:xfrm>
            <a:off x="353076" y="1806284"/>
            <a:ext cx="23677847" cy="3892410"/>
          </a:xfrm>
          <a:prstGeom prst="rect">
            <a:avLst/>
          </a:prstGeom>
          <a:ln w="254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/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5400" b="1" dirty="0">
                <a:solidFill>
                  <a:srgbClr val="4B0096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19000" endPos="30000" dist="38100" dir="5400000" sy="-100000" algn="bl" rotWithShape="0"/>
                </a:effectLst>
              </a:rPr>
              <a:t>EXAMINATION OF EMOTIONS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5400" b="1" dirty="0">
                <a:solidFill>
                  <a:srgbClr val="4B0096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19000" endPos="30000" dist="38100" dir="5400000" sy="-100000" algn="bl" rotWithShape="0"/>
                </a:effectLst>
              </a:rPr>
              <a:t>EXPERIENCED BY GIFTED STUDENTS </a:t>
            </a:r>
            <a:br>
              <a:rPr lang="en-US" sz="5400" b="1" dirty="0">
                <a:solidFill>
                  <a:srgbClr val="4B0096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19000" endPos="30000" dist="38100" dir="5400000" sy="-100000" algn="bl" rotWithShape="0"/>
                </a:effectLst>
              </a:rPr>
            </a:br>
            <a:r>
              <a:rPr lang="en-US" sz="5400" b="1" dirty="0">
                <a:solidFill>
                  <a:srgbClr val="4B0096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19000" endPos="30000" dist="38100" dir="5400000" sy="-100000" algn="bl" rotWithShape="0"/>
                </a:effectLst>
              </a:rPr>
              <a:t>IN ROBOTICS COURSES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5400" b="1" dirty="0">
                <a:solidFill>
                  <a:srgbClr val="4B0096"/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19000" endPos="30000" dist="38100" dir="5400000" sy="-100000" algn="bl" rotWithShape="0"/>
                </a:effectLst>
              </a:rPr>
              <a:t>THROUGH DIGITAL STORYTELLING WORKSHOP</a:t>
            </a:r>
            <a:endParaRPr lang="tr-TR" sz="5400" b="1" dirty="0">
              <a:solidFill>
                <a:srgbClr val="4B0096"/>
              </a:solidFill>
              <a:effectLst>
                <a:glow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stA="19000" endPos="30000" dist="38100" dir="5400000" sy="-100000" algn="bl" rotWithShape="0"/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FD86DA39-E1C4-44E5-BD38-828A8E01F1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26" y="8326034"/>
            <a:ext cx="3653388" cy="3764366"/>
          </a:xfrm>
          <a:prstGeom prst="rect">
            <a:avLst/>
          </a:prstGeom>
        </p:spPr>
      </p:pic>
      <p:sp>
        <p:nvSpPr>
          <p:cNvPr id="8" name="Shape 317">
            <a:extLst>
              <a:ext uri="{FF2B5EF4-FFF2-40B4-BE49-F238E27FC236}">
                <a16:creationId xmlns:a16="http://schemas.microsoft.com/office/drawing/2014/main" id="{03F756F3-51F0-494C-8248-5C2A2372B4C9}"/>
              </a:ext>
            </a:extLst>
          </p:cNvPr>
          <p:cNvSpPr/>
          <p:nvPr/>
        </p:nvSpPr>
        <p:spPr>
          <a:xfrm>
            <a:off x="2364" y="5467530"/>
            <a:ext cx="24388728" cy="25362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indent="0" algn="ctr">
              <a:lnSpc>
                <a:spcPct val="20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4000" b="1" dirty="0" err="1"/>
              <a:t>Hatice</a:t>
            </a:r>
            <a:r>
              <a:rPr lang="en-US" sz="4000" b="1" dirty="0"/>
              <a:t> ÇIRALI SARICA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haticecirali@hacettepe.edu.tr	h.cirali@gmail.com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Department of Computer Education and Instructional Technology, Faculty of Education,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Hacettepe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University, TURKEY</a:t>
            </a:r>
            <a:endParaRPr lang="tr-T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4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 22">
            <a:extLst>
              <a:ext uri="{FF2B5EF4-FFF2-40B4-BE49-F238E27FC236}">
                <a16:creationId xmlns:a16="http://schemas.microsoft.com/office/drawing/2014/main" id="{E1168E65-DAFA-4D04-A6B3-125AA5F23240}"/>
              </a:ext>
            </a:extLst>
          </p:cNvPr>
          <p:cNvGrpSpPr/>
          <p:nvPr/>
        </p:nvGrpSpPr>
        <p:grpSpPr>
          <a:xfrm>
            <a:off x="0" y="0"/>
            <a:ext cx="24386364" cy="13716000"/>
            <a:chOff x="0" y="0"/>
            <a:chExt cx="24386364" cy="13716000"/>
          </a:xfrm>
        </p:grpSpPr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5A680AAE-B20C-4828-A00D-EF6A0316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C528F2A2-0E89-4C42-8425-118E2AD04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28"/>
            <a:stretch/>
          </p:blipFill>
          <p:spPr>
            <a:xfrm>
              <a:off x="433713" y="11463574"/>
              <a:ext cx="23516573" cy="1874637"/>
            </a:xfrm>
            <a:prstGeom prst="rect">
              <a:avLst/>
            </a:prstGeom>
          </p:spPr>
        </p:pic>
        <p:sp>
          <p:nvSpPr>
            <p:cNvPr id="29" name="Metin kutusu 28">
              <a:extLst>
                <a:ext uri="{FF2B5EF4-FFF2-40B4-BE49-F238E27FC236}">
                  <a16:creationId xmlns:a16="http://schemas.microsoft.com/office/drawing/2014/main" id="{DA51B408-C5F3-40DE-8703-B42836A931D9}"/>
                </a:ext>
              </a:extLst>
            </p:cNvPr>
            <p:cNvSpPr txBox="1"/>
            <p:nvPr/>
          </p:nvSpPr>
          <p:spPr>
            <a:xfrm>
              <a:off x="16566598" y="59635"/>
              <a:ext cx="781976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160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Interstate"/>
                </a:rPr>
                <a:t>EMOTIONS AND ROBOTIC</a:t>
              </a:r>
              <a:r>
                <a:rPr lang="en-US" sz="4000" b="1" dirty="0">
                  <a:solidFill>
                    <a:srgbClr val="F16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kumimoji="0" lang="en-US" sz="4000" b="1" i="0" u="none" strike="noStrike" cap="none" spc="0" normalizeH="0" baseline="0" dirty="0">
                <a:ln>
                  <a:noFill/>
                </a:ln>
                <a:solidFill>
                  <a:srgbClr val="F1603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en-US" sz="20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Study Across Different Cultures, Educational Systems and Populations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</p:txBody>
        </p:sp>
      </p:grpSp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4315472"/>
            <a:ext cx="4218309" cy="135132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283"/>
            <a:ext cx="4731026" cy="1351321"/>
          </a:xfrm>
          <a:prstGeom prst="rect">
            <a:avLst/>
          </a:prstGeom>
        </p:spPr>
      </p:pic>
      <p:sp>
        <p:nvSpPr>
          <p:cNvPr id="11" name="Shape 316"/>
          <p:cNvSpPr/>
          <p:nvPr/>
        </p:nvSpPr>
        <p:spPr>
          <a:xfrm>
            <a:off x="-21270" y="6323503"/>
            <a:ext cx="2683748" cy="849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7000" b="1"/>
            </a:pPr>
            <a:r>
              <a:rPr lang="tr-TR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Bulgular</a:t>
            </a:r>
            <a:endParaRPr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9" y="7840636"/>
            <a:ext cx="3381156" cy="1351321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-26238" y="4398177"/>
            <a:ext cx="1915907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Purposes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6078054"/>
            <a:ext cx="3693822" cy="1351321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94" y="6010935"/>
            <a:ext cx="2529858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kumimoji="0" lang="tr-TR" sz="3200" b="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-73518" y="7782776"/>
            <a:ext cx="2318261" cy="11182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kumimoji="0" lang="tr-TR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95" y="2592965"/>
            <a:ext cx="2324673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Introduction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0" name="Shape 317"/>
          <p:cNvSpPr/>
          <p:nvPr/>
        </p:nvSpPr>
        <p:spPr>
          <a:xfrm>
            <a:off x="4516504" y="1670526"/>
            <a:ext cx="19439900" cy="12247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85725" indent="0" algn="ctr">
              <a:lnSpc>
                <a:spcPct val="220000"/>
              </a:lnSpc>
              <a:spcBef>
                <a:spcPts val="1600"/>
              </a:spcBef>
              <a:buClr>
                <a:srgbClr val="FF2600"/>
              </a:buClr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Incidents that play a role in students' emotions</a:t>
            </a:r>
            <a:endParaRPr lang="tr-T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7CF0E9F-A74D-4B55-9549-91EEEA31A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415" y="2895285"/>
            <a:ext cx="17962458" cy="8432233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FA09B866-3F5D-4154-9349-F41A2142EB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821" y="106014"/>
            <a:ext cx="1311482" cy="1351321"/>
          </a:xfrm>
          <a:prstGeom prst="rect">
            <a:avLst/>
          </a:prstGeom>
        </p:spPr>
      </p:pic>
      <p:sp>
        <p:nvSpPr>
          <p:cNvPr id="26" name="Dikdörtgen 25">
            <a:extLst>
              <a:ext uri="{FF2B5EF4-FFF2-40B4-BE49-F238E27FC236}">
                <a16:creationId xmlns:a16="http://schemas.microsoft.com/office/drawing/2014/main" id="{0F253C74-F4A6-4AD1-B92E-175F7846A8AB}"/>
              </a:ext>
            </a:extLst>
          </p:cNvPr>
          <p:cNvSpPr/>
          <p:nvPr/>
        </p:nvSpPr>
        <p:spPr>
          <a:xfrm>
            <a:off x="5018567" y="4183839"/>
            <a:ext cx="18132306" cy="7207474"/>
          </a:xfrm>
          <a:prstGeom prst="rect">
            <a:avLst/>
          </a:prstGeom>
          <a:solidFill>
            <a:srgbClr val="FFFFFF">
              <a:alpha val="78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</a:pPr>
            <a:endParaRPr kumimoji="0" lang="en-US" sz="5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Interstate"/>
            </a:endParaRPr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6627E873-4DF8-490B-A9E1-6D9441F4C99C}"/>
              </a:ext>
            </a:extLst>
          </p:cNvPr>
          <p:cNvSpPr/>
          <p:nvPr/>
        </p:nvSpPr>
        <p:spPr>
          <a:xfrm>
            <a:off x="16389693" y="6578040"/>
            <a:ext cx="5123586" cy="1351322"/>
          </a:xfrm>
          <a:prstGeom prst="rect">
            <a:avLst/>
          </a:prstGeom>
          <a:solidFill>
            <a:srgbClr val="FFFFFF">
              <a:alpha val="78000"/>
            </a:srgbClr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Helvetica"/>
              <a:buChar char="•"/>
              <a:tabLst/>
            </a:pPr>
            <a:endParaRPr kumimoji="0" lang="en-US" sz="5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Interstate"/>
            </a:endParaRPr>
          </a:p>
        </p:txBody>
      </p:sp>
      <p:sp>
        <p:nvSpPr>
          <p:cNvPr id="2" name="Konuşma Balonu: Oval 1">
            <a:extLst>
              <a:ext uri="{FF2B5EF4-FFF2-40B4-BE49-F238E27FC236}">
                <a16:creationId xmlns:a16="http://schemas.microsoft.com/office/drawing/2014/main" id="{E17BFC23-2E0E-4DAB-BBBC-2D4144C7EF6A}"/>
              </a:ext>
            </a:extLst>
          </p:cNvPr>
          <p:cNvSpPr/>
          <p:nvPr/>
        </p:nvSpPr>
        <p:spPr>
          <a:xfrm>
            <a:off x="16876303" y="3788664"/>
            <a:ext cx="6942640" cy="4428904"/>
          </a:xfrm>
          <a:prstGeom prst="wedgeEllipseCallout">
            <a:avLst>
              <a:gd name="adj1" fmla="val -37693"/>
              <a:gd name="adj2" fmla="val -49416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indent="0">
              <a:buNone/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“I enjoy using the topics that we learned and improved ourselves in robotics lessons to solve problems in daily life”</a:t>
            </a:r>
            <a:endParaRPr lang="tr-TR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6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 22">
            <a:extLst>
              <a:ext uri="{FF2B5EF4-FFF2-40B4-BE49-F238E27FC236}">
                <a16:creationId xmlns:a16="http://schemas.microsoft.com/office/drawing/2014/main" id="{E1168E65-DAFA-4D04-A6B3-125AA5F23240}"/>
              </a:ext>
            </a:extLst>
          </p:cNvPr>
          <p:cNvGrpSpPr/>
          <p:nvPr/>
        </p:nvGrpSpPr>
        <p:grpSpPr>
          <a:xfrm>
            <a:off x="0" y="0"/>
            <a:ext cx="24386364" cy="13716000"/>
            <a:chOff x="0" y="0"/>
            <a:chExt cx="24386364" cy="13716000"/>
          </a:xfrm>
        </p:grpSpPr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5A680AAE-B20C-4828-A00D-EF6A0316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C528F2A2-0E89-4C42-8425-118E2AD04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28"/>
            <a:stretch/>
          </p:blipFill>
          <p:spPr>
            <a:xfrm>
              <a:off x="433713" y="11463574"/>
              <a:ext cx="23516573" cy="1874637"/>
            </a:xfrm>
            <a:prstGeom prst="rect">
              <a:avLst/>
            </a:prstGeom>
          </p:spPr>
        </p:pic>
        <p:sp>
          <p:nvSpPr>
            <p:cNvPr id="29" name="Metin kutusu 28">
              <a:extLst>
                <a:ext uri="{FF2B5EF4-FFF2-40B4-BE49-F238E27FC236}">
                  <a16:creationId xmlns:a16="http://schemas.microsoft.com/office/drawing/2014/main" id="{DA51B408-C5F3-40DE-8703-B42836A931D9}"/>
                </a:ext>
              </a:extLst>
            </p:cNvPr>
            <p:cNvSpPr txBox="1"/>
            <p:nvPr/>
          </p:nvSpPr>
          <p:spPr>
            <a:xfrm>
              <a:off x="16566598" y="59635"/>
              <a:ext cx="781976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160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Interstate"/>
                </a:rPr>
                <a:t>EMOTIONS AND ROBOTIC</a:t>
              </a:r>
              <a:r>
                <a:rPr lang="en-US" sz="4000" b="1" dirty="0">
                  <a:solidFill>
                    <a:srgbClr val="F16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kumimoji="0" lang="en-US" sz="4000" b="1" i="0" u="none" strike="noStrike" cap="none" spc="0" normalizeH="0" baseline="0" dirty="0">
                <a:ln>
                  <a:noFill/>
                </a:ln>
                <a:solidFill>
                  <a:srgbClr val="F1603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en-US" sz="20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Study Across Different Cultures, Educational Systems and Populations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</p:txBody>
        </p:sp>
      </p:grpSp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4315472"/>
            <a:ext cx="4218309" cy="135132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283"/>
            <a:ext cx="4731026" cy="1351321"/>
          </a:xfrm>
          <a:prstGeom prst="rect">
            <a:avLst/>
          </a:prstGeom>
        </p:spPr>
      </p:pic>
      <p:sp>
        <p:nvSpPr>
          <p:cNvPr id="11" name="Shape 316"/>
          <p:cNvSpPr/>
          <p:nvPr/>
        </p:nvSpPr>
        <p:spPr>
          <a:xfrm>
            <a:off x="-21270" y="6323503"/>
            <a:ext cx="2683748" cy="849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7000" b="1"/>
            </a:pPr>
            <a:r>
              <a:rPr lang="tr-TR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Bulgular</a:t>
            </a:r>
            <a:endParaRPr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9" y="7840636"/>
            <a:ext cx="3381156" cy="1351321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-26238" y="4398177"/>
            <a:ext cx="1915907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Purposes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6078054"/>
            <a:ext cx="3693822" cy="1351321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94" y="6010935"/>
            <a:ext cx="2529858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kumimoji="0" lang="tr-TR" sz="3200" b="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-73518" y="7782776"/>
            <a:ext cx="2318261" cy="11182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kumimoji="0" lang="tr-TR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95" y="2592965"/>
            <a:ext cx="2324673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Introduction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0" name="Shape 317"/>
          <p:cNvSpPr/>
          <p:nvPr/>
        </p:nvSpPr>
        <p:spPr>
          <a:xfrm>
            <a:off x="4516504" y="1670526"/>
            <a:ext cx="19439900" cy="12247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85725" indent="0" algn="ctr">
              <a:lnSpc>
                <a:spcPct val="220000"/>
              </a:lnSpc>
              <a:spcBef>
                <a:spcPts val="1600"/>
              </a:spcBef>
              <a:buClr>
                <a:srgbClr val="FF2600"/>
              </a:buClr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Incidents that play a role in students' emotions</a:t>
            </a:r>
            <a:endParaRPr lang="tr-T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7CF0E9F-A74D-4B55-9549-91EEEA31A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415" y="2895285"/>
            <a:ext cx="17962458" cy="8432233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FA09B866-3F5D-4154-9349-F41A2142EB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821" y="106014"/>
            <a:ext cx="1311482" cy="1351321"/>
          </a:xfrm>
          <a:prstGeom prst="rect">
            <a:avLst/>
          </a:prstGeom>
        </p:spPr>
      </p:pic>
      <p:grpSp>
        <p:nvGrpSpPr>
          <p:cNvPr id="4" name="Grup 3">
            <a:extLst>
              <a:ext uri="{FF2B5EF4-FFF2-40B4-BE49-F238E27FC236}">
                <a16:creationId xmlns:a16="http://schemas.microsoft.com/office/drawing/2014/main" id="{5D353770-3FB5-422C-91CB-5FF097C296EA}"/>
              </a:ext>
            </a:extLst>
          </p:cNvPr>
          <p:cNvGrpSpPr/>
          <p:nvPr/>
        </p:nvGrpSpPr>
        <p:grpSpPr>
          <a:xfrm>
            <a:off x="5065431" y="2823024"/>
            <a:ext cx="18035976" cy="8512662"/>
            <a:chOff x="5188415" y="2800380"/>
            <a:chExt cx="18035976" cy="8512662"/>
          </a:xfrm>
        </p:grpSpPr>
        <p:sp>
          <p:nvSpPr>
            <p:cNvPr id="26" name="Dikdörtgen 25">
              <a:extLst>
                <a:ext uri="{FF2B5EF4-FFF2-40B4-BE49-F238E27FC236}">
                  <a16:creationId xmlns:a16="http://schemas.microsoft.com/office/drawing/2014/main" id="{0F253C74-F4A6-4AD1-B92E-175F7846A8AB}"/>
                </a:ext>
              </a:extLst>
            </p:cNvPr>
            <p:cNvSpPr/>
            <p:nvPr/>
          </p:nvSpPr>
          <p:spPr>
            <a:xfrm>
              <a:off x="5188415" y="4162574"/>
              <a:ext cx="18035976" cy="5292000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  <p:sp>
          <p:nvSpPr>
            <p:cNvPr id="30" name="Dikdörtgen 29">
              <a:extLst>
                <a:ext uri="{FF2B5EF4-FFF2-40B4-BE49-F238E27FC236}">
                  <a16:creationId xmlns:a16="http://schemas.microsoft.com/office/drawing/2014/main" id="{6627E873-4DF8-490B-A9E1-6D9441F4C99C}"/>
                </a:ext>
              </a:extLst>
            </p:cNvPr>
            <p:cNvSpPr/>
            <p:nvPr/>
          </p:nvSpPr>
          <p:spPr>
            <a:xfrm>
              <a:off x="9840036" y="9836594"/>
              <a:ext cx="12233155" cy="1476448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  <p:sp>
          <p:nvSpPr>
            <p:cNvPr id="25" name="Dikdörtgen 24">
              <a:extLst>
                <a:ext uri="{FF2B5EF4-FFF2-40B4-BE49-F238E27FC236}">
                  <a16:creationId xmlns:a16="http://schemas.microsoft.com/office/drawing/2014/main" id="{C62D0005-059C-4A2C-984A-D62DF0F10C09}"/>
                </a:ext>
              </a:extLst>
            </p:cNvPr>
            <p:cNvSpPr/>
            <p:nvPr/>
          </p:nvSpPr>
          <p:spPr>
            <a:xfrm>
              <a:off x="8375993" y="2800380"/>
              <a:ext cx="11272975" cy="813703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</p:grpSp>
      <p:grpSp>
        <p:nvGrpSpPr>
          <p:cNvPr id="6" name="Grup 5">
            <a:extLst>
              <a:ext uri="{FF2B5EF4-FFF2-40B4-BE49-F238E27FC236}">
                <a16:creationId xmlns:a16="http://schemas.microsoft.com/office/drawing/2014/main" id="{45931B1E-EC4E-41BE-8E81-279B31DC95C6}"/>
              </a:ext>
            </a:extLst>
          </p:cNvPr>
          <p:cNvGrpSpPr/>
          <p:nvPr/>
        </p:nvGrpSpPr>
        <p:grpSpPr>
          <a:xfrm>
            <a:off x="9840036" y="4234398"/>
            <a:ext cx="12807313" cy="5208952"/>
            <a:chOff x="9840036" y="4234398"/>
            <a:chExt cx="12807313" cy="5208952"/>
          </a:xfrm>
        </p:grpSpPr>
        <p:sp>
          <p:nvSpPr>
            <p:cNvPr id="27" name="Konuşma Balonu: Oval 26">
              <a:extLst>
                <a:ext uri="{FF2B5EF4-FFF2-40B4-BE49-F238E27FC236}">
                  <a16:creationId xmlns:a16="http://schemas.microsoft.com/office/drawing/2014/main" id="{6684AC9E-55E2-4191-A9CE-55FAB2783744}"/>
                </a:ext>
              </a:extLst>
            </p:cNvPr>
            <p:cNvSpPr/>
            <p:nvPr/>
          </p:nvSpPr>
          <p:spPr>
            <a:xfrm>
              <a:off x="9865908" y="4252732"/>
              <a:ext cx="12547526" cy="5190618"/>
            </a:xfrm>
            <a:prstGeom prst="wedgeEllipseCallout">
              <a:avLst>
                <a:gd name="adj1" fmla="val -25905"/>
                <a:gd name="adj2" fmla="val 50903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indent="0">
                <a:buNone/>
              </a:pP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“It's really nice and crazy to be the new creators of this virtualized and robotized new world. It becomes more enjoyable with coding from applications like Python or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MBlock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and tools like Arduino UNO. Honestly, I love the coding part of robotics.”</a:t>
              </a:r>
              <a:endParaRPr lang="tr-TR" sz="3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Konuşma Balonu: Oval 1">
              <a:extLst>
                <a:ext uri="{FF2B5EF4-FFF2-40B4-BE49-F238E27FC236}">
                  <a16:creationId xmlns:a16="http://schemas.microsoft.com/office/drawing/2014/main" id="{E17BFC23-2E0E-4DAB-BBBC-2D4144C7EF6A}"/>
                </a:ext>
              </a:extLst>
            </p:cNvPr>
            <p:cNvSpPr/>
            <p:nvPr/>
          </p:nvSpPr>
          <p:spPr>
            <a:xfrm>
              <a:off x="9840036" y="4234398"/>
              <a:ext cx="12807313" cy="5190618"/>
            </a:xfrm>
            <a:prstGeom prst="wedgeEllipseCallout">
              <a:avLst>
                <a:gd name="adj1" fmla="val -43671"/>
                <a:gd name="adj2" fmla="val -48650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indent="0">
                <a:buNone/>
              </a:pP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“It's really nice and crazy to be the new creators of this virtualized and robotized new world. It becomes more enjoyable with coding from applications like Python or </a:t>
              </a:r>
              <a:r>
                <a:rPr lang="en-US" sz="32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MBlock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 and tools like Arduino UNO. Honestly, I love the coding part of robotics.”</a:t>
              </a:r>
              <a:endParaRPr lang="tr-TR" sz="3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52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 22">
            <a:extLst>
              <a:ext uri="{FF2B5EF4-FFF2-40B4-BE49-F238E27FC236}">
                <a16:creationId xmlns:a16="http://schemas.microsoft.com/office/drawing/2014/main" id="{E1168E65-DAFA-4D04-A6B3-125AA5F23240}"/>
              </a:ext>
            </a:extLst>
          </p:cNvPr>
          <p:cNvGrpSpPr/>
          <p:nvPr/>
        </p:nvGrpSpPr>
        <p:grpSpPr>
          <a:xfrm>
            <a:off x="0" y="0"/>
            <a:ext cx="24386364" cy="13716000"/>
            <a:chOff x="0" y="0"/>
            <a:chExt cx="24386364" cy="13716000"/>
          </a:xfrm>
        </p:grpSpPr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5A680AAE-B20C-4828-A00D-EF6A0316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C528F2A2-0E89-4C42-8425-118E2AD04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28"/>
            <a:stretch/>
          </p:blipFill>
          <p:spPr>
            <a:xfrm>
              <a:off x="433713" y="11463574"/>
              <a:ext cx="23516573" cy="1874637"/>
            </a:xfrm>
            <a:prstGeom prst="rect">
              <a:avLst/>
            </a:prstGeom>
          </p:spPr>
        </p:pic>
        <p:sp>
          <p:nvSpPr>
            <p:cNvPr id="29" name="Metin kutusu 28">
              <a:extLst>
                <a:ext uri="{FF2B5EF4-FFF2-40B4-BE49-F238E27FC236}">
                  <a16:creationId xmlns:a16="http://schemas.microsoft.com/office/drawing/2014/main" id="{DA51B408-C5F3-40DE-8703-B42836A931D9}"/>
                </a:ext>
              </a:extLst>
            </p:cNvPr>
            <p:cNvSpPr txBox="1"/>
            <p:nvPr/>
          </p:nvSpPr>
          <p:spPr>
            <a:xfrm>
              <a:off x="16566598" y="59635"/>
              <a:ext cx="781976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160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Interstate"/>
                </a:rPr>
                <a:t>EMOTIONS AND ROBOTIC</a:t>
              </a:r>
              <a:r>
                <a:rPr lang="en-US" sz="4000" b="1" dirty="0">
                  <a:solidFill>
                    <a:srgbClr val="F16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kumimoji="0" lang="en-US" sz="4000" b="1" i="0" u="none" strike="noStrike" cap="none" spc="0" normalizeH="0" baseline="0" dirty="0">
                <a:ln>
                  <a:noFill/>
                </a:ln>
                <a:solidFill>
                  <a:srgbClr val="F1603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en-US" sz="20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Study Across Different Cultures, Educational Systems and Populations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</p:txBody>
        </p:sp>
      </p:grpSp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4315472"/>
            <a:ext cx="4218309" cy="135132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283"/>
            <a:ext cx="4731026" cy="1351321"/>
          </a:xfrm>
          <a:prstGeom prst="rect">
            <a:avLst/>
          </a:prstGeom>
        </p:spPr>
      </p:pic>
      <p:sp>
        <p:nvSpPr>
          <p:cNvPr id="11" name="Shape 316"/>
          <p:cNvSpPr/>
          <p:nvPr/>
        </p:nvSpPr>
        <p:spPr>
          <a:xfrm>
            <a:off x="-21270" y="6323503"/>
            <a:ext cx="2683748" cy="849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7000" b="1"/>
            </a:pPr>
            <a:r>
              <a:rPr lang="tr-TR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Bulgular</a:t>
            </a:r>
            <a:endParaRPr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9" y="7840636"/>
            <a:ext cx="3381156" cy="1351321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-26238" y="4398177"/>
            <a:ext cx="1915907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Purposes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6078054"/>
            <a:ext cx="3693822" cy="1351321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94" y="6010935"/>
            <a:ext cx="2529858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kumimoji="0" lang="tr-TR" sz="3200" b="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-73518" y="7782776"/>
            <a:ext cx="2318261" cy="11182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kumimoji="0" lang="tr-TR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95" y="2592965"/>
            <a:ext cx="2324673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Introduction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0" name="Shape 317"/>
          <p:cNvSpPr/>
          <p:nvPr/>
        </p:nvSpPr>
        <p:spPr>
          <a:xfrm>
            <a:off x="4516504" y="1670526"/>
            <a:ext cx="19439900" cy="12247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85725" indent="0" algn="ctr">
              <a:lnSpc>
                <a:spcPct val="220000"/>
              </a:lnSpc>
              <a:spcBef>
                <a:spcPts val="1600"/>
              </a:spcBef>
              <a:buClr>
                <a:srgbClr val="FF2600"/>
              </a:buClr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Incidents that play a role in students' emotions</a:t>
            </a:r>
            <a:endParaRPr lang="tr-T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7CF0E9F-A74D-4B55-9549-91EEEA31A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415" y="2895285"/>
            <a:ext cx="17962458" cy="8432233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FA09B866-3F5D-4154-9349-F41A2142EB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821" y="106014"/>
            <a:ext cx="1311482" cy="1351321"/>
          </a:xfrm>
          <a:prstGeom prst="rect">
            <a:avLst/>
          </a:prstGeom>
        </p:spPr>
      </p:pic>
      <p:grpSp>
        <p:nvGrpSpPr>
          <p:cNvPr id="6" name="Grup 5">
            <a:extLst>
              <a:ext uri="{FF2B5EF4-FFF2-40B4-BE49-F238E27FC236}">
                <a16:creationId xmlns:a16="http://schemas.microsoft.com/office/drawing/2014/main" id="{3D6AAFA6-174E-4248-AE92-22318F472D61}"/>
              </a:ext>
            </a:extLst>
          </p:cNvPr>
          <p:cNvGrpSpPr/>
          <p:nvPr/>
        </p:nvGrpSpPr>
        <p:grpSpPr>
          <a:xfrm>
            <a:off x="5188415" y="2811037"/>
            <a:ext cx="17962458" cy="8442674"/>
            <a:chOff x="5188415" y="2811037"/>
            <a:chExt cx="17962458" cy="8442674"/>
          </a:xfrm>
        </p:grpSpPr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7B5EC04A-EED2-4DB1-A700-8AAB5E051FE8}"/>
                </a:ext>
              </a:extLst>
            </p:cNvPr>
            <p:cNvSpPr/>
            <p:nvPr/>
          </p:nvSpPr>
          <p:spPr>
            <a:xfrm>
              <a:off x="7279590" y="2811037"/>
              <a:ext cx="15835272" cy="4178960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  <p:sp>
          <p:nvSpPr>
            <p:cNvPr id="25" name="Dikdörtgen 24">
              <a:extLst>
                <a:ext uri="{FF2B5EF4-FFF2-40B4-BE49-F238E27FC236}">
                  <a16:creationId xmlns:a16="http://schemas.microsoft.com/office/drawing/2014/main" id="{2C2BBFAF-AD8E-47B3-99E2-CB603FF39777}"/>
                </a:ext>
              </a:extLst>
            </p:cNvPr>
            <p:cNvSpPr/>
            <p:nvPr/>
          </p:nvSpPr>
          <p:spPr>
            <a:xfrm>
              <a:off x="5188415" y="8272340"/>
              <a:ext cx="17962458" cy="2981371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  <p:sp>
          <p:nvSpPr>
            <p:cNvPr id="27" name="Dikdörtgen 26">
              <a:extLst>
                <a:ext uri="{FF2B5EF4-FFF2-40B4-BE49-F238E27FC236}">
                  <a16:creationId xmlns:a16="http://schemas.microsoft.com/office/drawing/2014/main" id="{2CEE3AA5-B7B6-4753-AB8B-8BCE407A3276}"/>
                </a:ext>
              </a:extLst>
            </p:cNvPr>
            <p:cNvSpPr/>
            <p:nvPr/>
          </p:nvSpPr>
          <p:spPr>
            <a:xfrm>
              <a:off x="7279590" y="6993766"/>
              <a:ext cx="9052020" cy="637402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</p:grpSp>
      <p:sp>
        <p:nvSpPr>
          <p:cNvPr id="2" name="Konuşma Balonu: Oval 1">
            <a:extLst>
              <a:ext uri="{FF2B5EF4-FFF2-40B4-BE49-F238E27FC236}">
                <a16:creationId xmlns:a16="http://schemas.microsoft.com/office/drawing/2014/main" id="{E17BFC23-2E0E-4DAB-BBBC-2D4144C7EF6A}"/>
              </a:ext>
            </a:extLst>
          </p:cNvPr>
          <p:cNvSpPr/>
          <p:nvPr/>
        </p:nvSpPr>
        <p:spPr>
          <a:xfrm>
            <a:off x="15054053" y="1525628"/>
            <a:ext cx="8956597" cy="5190618"/>
          </a:xfrm>
          <a:prstGeom prst="wedgeEllipse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indent="0">
              <a:buNone/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“In the robotics lesson, teachers understand us and do not make repetitions unless absolutely necessary. They support without squeezing. It makes me feel happy and excited.”</a:t>
            </a:r>
            <a:endParaRPr lang="tr-TR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2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 22">
            <a:extLst>
              <a:ext uri="{FF2B5EF4-FFF2-40B4-BE49-F238E27FC236}">
                <a16:creationId xmlns:a16="http://schemas.microsoft.com/office/drawing/2014/main" id="{E1168E65-DAFA-4D04-A6B3-125AA5F23240}"/>
              </a:ext>
            </a:extLst>
          </p:cNvPr>
          <p:cNvGrpSpPr/>
          <p:nvPr/>
        </p:nvGrpSpPr>
        <p:grpSpPr>
          <a:xfrm>
            <a:off x="0" y="0"/>
            <a:ext cx="24386364" cy="13716000"/>
            <a:chOff x="0" y="0"/>
            <a:chExt cx="24386364" cy="13716000"/>
          </a:xfrm>
        </p:grpSpPr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5A680AAE-B20C-4828-A00D-EF6A0316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C528F2A2-0E89-4C42-8425-118E2AD04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28"/>
            <a:stretch/>
          </p:blipFill>
          <p:spPr>
            <a:xfrm>
              <a:off x="433713" y="11463574"/>
              <a:ext cx="23516573" cy="1874637"/>
            </a:xfrm>
            <a:prstGeom prst="rect">
              <a:avLst/>
            </a:prstGeom>
          </p:spPr>
        </p:pic>
        <p:sp>
          <p:nvSpPr>
            <p:cNvPr id="29" name="Metin kutusu 28">
              <a:extLst>
                <a:ext uri="{FF2B5EF4-FFF2-40B4-BE49-F238E27FC236}">
                  <a16:creationId xmlns:a16="http://schemas.microsoft.com/office/drawing/2014/main" id="{DA51B408-C5F3-40DE-8703-B42836A931D9}"/>
                </a:ext>
              </a:extLst>
            </p:cNvPr>
            <p:cNvSpPr txBox="1"/>
            <p:nvPr/>
          </p:nvSpPr>
          <p:spPr>
            <a:xfrm>
              <a:off x="16566598" y="59635"/>
              <a:ext cx="781976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160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Interstate"/>
                </a:rPr>
                <a:t>EMOTIONS AND ROBOTIC</a:t>
              </a:r>
              <a:r>
                <a:rPr lang="en-US" sz="4000" b="1" dirty="0">
                  <a:solidFill>
                    <a:srgbClr val="F16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kumimoji="0" lang="en-US" sz="4000" b="1" i="0" u="none" strike="noStrike" cap="none" spc="0" normalizeH="0" baseline="0" dirty="0">
                <a:ln>
                  <a:noFill/>
                </a:ln>
                <a:solidFill>
                  <a:srgbClr val="F1603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en-US" sz="20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Study Across Different Cultures, Educational Systems and Populations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</p:txBody>
        </p:sp>
      </p:grpSp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4315472"/>
            <a:ext cx="4218309" cy="135132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283"/>
            <a:ext cx="4731026" cy="1351321"/>
          </a:xfrm>
          <a:prstGeom prst="rect">
            <a:avLst/>
          </a:prstGeom>
        </p:spPr>
      </p:pic>
      <p:sp>
        <p:nvSpPr>
          <p:cNvPr id="11" name="Shape 316"/>
          <p:cNvSpPr/>
          <p:nvPr/>
        </p:nvSpPr>
        <p:spPr>
          <a:xfrm>
            <a:off x="-21270" y="6323503"/>
            <a:ext cx="2683748" cy="849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7000" b="1"/>
            </a:pPr>
            <a:r>
              <a:rPr lang="tr-TR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Bulgular</a:t>
            </a:r>
            <a:endParaRPr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9" y="7840636"/>
            <a:ext cx="3381156" cy="1351321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-26238" y="4398177"/>
            <a:ext cx="1915907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Purposes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6078054"/>
            <a:ext cx="3693822" cy="1351321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94" y="6010935"/>
            <a:ext cx="2529858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kumimoji="0" lang="tr-TR" sz="3200" b="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-73518" y="7782776"/>
            <a:ext cx="2318261" cy="11182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kumimoji="0" lang="tr-TR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95" y="2592965"/>
            <a:ext cx="2324673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Introduction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0" name="Shape 317"/>
          <p:cNvSpPr/>
          <p:nvPr/>
        </p:nvSpPr>
        <p:spPr>
          <a:xfrm>
            <a:off x="4516504" y="1670526"/>
            <a:ext cx="19439900" cy="12247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85725" indent="0" algn="ctr">
              <a:lnSpc>
                <a:spcPct val="220000"/>
              </a:lnSpc>
              <a:spcBef>
                <a:spcPts val="1600"/>
              </a:spcBef>
              <a:buClr>
                <a:srgbClr val="FF2600"/>
              </a:buClr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Incidents that play a role in students' emotions</a:t>
            </a:r>
            <a:endParaRPr lang="tr-T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7CF0E9F-A74D-4B55-9549-91EEEA31A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415" y="2895285"/>
            <a:ext cx="17962458" cy="8432233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FA09B866-3F5D-4154-9349-F41A2142EB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821" y="106014"/>
            <a:ext cx="1311482" cy="1351321"/>
          </a:xfrm>
          <a:prstGeom prst="rect">
            <a:avLst/>
          </a:prstGeom>
        </p:spPr>
      </p:pic>
      <p:grpSp>
        <p:nvGrpSpPr>
          <p:cNvPr id="27" name="Grup 26">
            <a:extLst>
              <a:ext uri="{FF2B5EF4-FFF2-40B4-BE49-F238E27FC236}">
                <a16:creationId xmlns:a16="http://schemas.microsoft.com/office/drawing/2014/main" id="{316ECFF0-6166-49E7-900E-082465F5940D}"/>
              </a:ext>
            </a:extLst>
          </p:cNvPr>
          <p:cNvGrpSpPr/>
          <p:nvPr/>
        </p:nvGrpSpPr>
        <p:grpSpPr>
          <a:xfrm>
            <a:off x="5188415" y="2811037"/>
            <a:ext cx="17962458" cy="8442674"/>
            <a:chOff x="5188415" y="2811037"/>
            <a:chExt cx="17962458" cy="8442674"/>
          </a:xfrm>
        </p:grpSpPr>
        <p:sp>
          <p:nvSpPr>
            <p:cNvPr id="30" name="Dikdörtgen 29">
              <a:extLst>
                <a:ext uri="{FF2B5EF4-FFF2-40B4-BE49-F238E27FC236}">
                  <a16:creationId xmlns:a16="http://schemas.microsoft.com/office/drawing/2014/main" id="{FC8DD884-6595-433C-818D-4F850F07673F}"/>
                </a:ext>
              </a:extLst>
            </p:cNvPr>
            <p:cNvSpPr/>
            <p:nvPr/>
          </p:nvSpPr>
          <p:spPr>
            <a:xfrm>
              <a:off x="7279590" y="2811037"/>
              <a:ext cx="15835272" cy="4178960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  <p:sp>
          <p:nvSpPr>
            <p:cNvPr id="31" name="Dikdörtgen 30">
              <a:extLst>
                <a:ext uri="{FF2B5EF4-FFF2-40B4-BE49-F238E27FC236}">
                  <a16:creationId xmlns:a16="http://schemas.microsoft.com/office/drawing/2014/main" id="{C924E1A8-E7BC-417F-9968-45465937E6A2}"/>
                </a:ext>
              </a:extLst>
            </p:cNvPr>
            <p:cNvSpPr/>
            <p:nvPr/>
          </p:nvSpPr>
          <p:spPr>
            <a:xfrm>
              <a:off x="5188415" y="8272340"/>
              <a:ext cx="17962458" cy="2981371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  <p:sp>
          <p:nvSpPr>
            <p:cNvPr id="32" name="Dikdörtgen 31">
              <a:extLst>
                <a:ext uri="{FF2B5EF4-FFF2-40B4-BE49-F238E27FC236}">
                  <a16:creationId xmlns:a16="http://schemas.microsoft.com/office/drawing/2014/main" id="{9B5B0E5A-E952-4C0E-AA0B-41A54CF6EDBC}"/>
                </a:ext>
              </a:extLst>
            </p:cNvPr>
            <p:cNvSpPr/>
            <p:nvPr/>
          </p:nvSpPr>
          <p:spPr>
            <a:xfrm>
              <a:off x="7279590" y="6993766"/>
              <a:ext cx="9052020" cy="637402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</p:grpSp>
      <p:sp>
        <p:nvSpPr>
          <p:cNvPr id="26" name="Konuşma Balonu: Oval 25">
            <a:extLst>
              <a:ext uri="{FF2B5EF4-FFF2-40B4-BE49-F238E27FC236}">
                <a16:creationId xmlns:a16="http://schemas.microsoft.com/office/drawing/2014/main" id="{2FB6CB8C-A45B-4C1A-8794-CFA98698105E}"/>
              </a:ext>
            </a:extLst>
          </p:cNvPr>
          <p:cNvSpPr/>
          <p:nvPr/>
        </p:nvSpPr>
        <p:spPr>
          <a:xfrm>
            <a:off x="7078084" y="2282905"/>
            <a:ext cx="7819766" cy="4428904"/>
          </a:xfrm>
          <a:prstGeom prst="wedgeEllipseCallout">
            <a:avLst>
              <a:gd name="adj1" fmla="val 24853"/>
              <a:gd name="adj2" fmla="val 63881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indent="0">
              <a:buNone/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“If my mood is low, I become even more pessimistic, so I think these robotics teachers support me with little tips, even if I know it</a:t>
            </a:r>
            <a:endParaRPr lang="tr-TR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Konuşma Balonu: Oval 1">
            <a:extLst>
              <a:ext uri="{FF2B5EF4-FFF2-40B4-BE49-F238E27FC236}">
                <a16:creationId xmlns:a16="http://schemas.microsoft.com/office/drawing/2014/main" id="{E17BFC23-2E0E-4DAB-BBBC-2D4144C7EF6A}"/>
              </a:ext>
            </a:extLst>
          </p:cNvPr>
          <p:cNvSpPr/>
          <p:nvPr/>
        </p:nvSpPr>
        <p:spPr>
          <a:xfrm>
            <a:off x="15054053" y="1525628"/>
            <a:ext cx="8956597" cy="5190618"/>
          </a:xfrm>
          <a:prstGeom prst="wedgeEllipseCallou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indent="0">
              <a:buNone/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“In the robotics lesson, teachers understand us and do not make repetitions unless absolutely necessary. They support without squeezing. It makes me feel happy and excited.”</a:t>
            </a:r>
            <a:endParaRPr lang="tr-TR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 22">
            <a:extLst>
              <a:ext uri="{FF2B5EF4-FFF2-40B4-BE49-F238E27FC236}">
                <a16:creationId xmlns:a16="http://schemas.microsoft.com/office/drawing/2014/main" id="{E1168E65-DAFA-4D04-A6B3-125AA5F23240}"/>
              </a:ext>
            </a:extLst>
          </p:cNvPr>
          <p:cNvGrpSpPr/>
          <p:nvPr/>
        </p:nvGrpSpPr>
        <p:grpSpPr>
          <a:xfrm>
            <a:off x="0" y="0"/>
            <a:ext cx="24386364" cy="13716000"/>
            <a:chOff x="0" y="0"/>
            <a:chExt cx="24386364" cy="13716000"/>
          </a:xfrm>
        </p:grpSpPr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5A680AAE-B20C-4828-A00D-EF6A0316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C528F2A2-0E89-4C42-8425-118E2AD04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28"/>
            <a:stretch/>
          </p:blipFill>
          <p:spPr>
            <a:xfrm>
              <a:off x="433713" y="11463574"/>
              <a:ext cx="23516573" cy="1874637"/>
            </a:xfrm>
            <a:prstGeom prst="rect">
              <a:avLst/>
            </a:prstGeom>
          </p:spPr>
        </p:pic>
        <p:sp>
          <p:nvSpPr>
            <p:cNvPr id="29" name="Metin kutusu 28">
              <a:extLst>
                <a:ext uri="{FF2B5EF4-FFF2-40B4-BE49-F238E27FC236}">
                  <a16:creationId xmlns:a16="http://schemas.microsoft.com/office/drawing/2014/main" id="{DA51B408-C5F3-40DE-8703-B42836A931D9}"/>
                </a:ext>
              </a:extLst>
            </p:cNvPr>
            <p:cNvSpPr txBox="1"/>
            <p:nvPr/>
          </p:nvSpPr>
          <p:spPr>
            <a:xfrm>
              <a:off x="16566598" y="59635"/>
              <a:ext cx="781976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160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Interstate"/>
                </a:rPr>
                <a:t>EMOTIONS AND ROBOTIC</a:t>
              </a:r>
              <a:r>
                <a:rPr lang="en-US" sz="4000" b="1" dirty="0">
                  <a:solidFill>
                    <a:srgbClr val="F16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kumimoji="0" lang="en-US" sz="4000" b="1" i="0" u="none" strike="noStrike" cap="none" spc="0" normalizeH="0" baseline="0" dirty="0">
                <a:ln>
                  <a:noFill/>
                </a:ln>
                <a:solidFill>
                  <a:srgbClr val="F1603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en-US" sz="20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Study Across Different Cultures, Educational Systems and Populations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</p:txBody>
        </p:sp>
      </p:grpSp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4315472"/>
            <a:ext cx="4218309" cy="135132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283"/>
            <a:ext cx="4731026" cy="1351321"/>
          </a:xfrm>
          <a:prstGeom prst="rect">
            <a:avLst/>
          </a:prstGeom>
        </p:spPr>
      </p:pic>
      <p:sp>
        <p:nvSpPr>
          <p:cNvPr id="11" name="Shape 316"/>
          <p:cNvSpPr/>
          <p:nvPr/>
        </p:nvSpPr>
        <p:spPr>
          <a:xfrm>
            <a:off x="-21270" y="6323503"/>
            <a:ext cx="2683748" cy="849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7000" b="1"/>
            </a:pPr>
            <a:r>
              <a:rPr lang="tr-TR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Bulgular</a:t>
            </a:r>
            <a:endParaRPr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9" y="7840636"/>
            <a:ext cx="3381156" cy="1351321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-26238" y="4398177"/>
            <a:ext cx="1915907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Purposes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6078054"/>
            <a:ext cx="3693822" cy="1351321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94" y="6010935"/>
            <a:ext cx="2529858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kumimoji="0" lang="tr-TR" sz="3200" b="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-73518" y="7782776"/>
            <a:ext cx="2318261" cy="11182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kumimoji="0" lang="tr-TR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95" y="2592965"/>
            <a:ext cx="2324673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Introduction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0" name="Shape 317"/>
          <p:cNvSpPr/>
          <p:nvPr/>
        </p:nvSpPr>
        <p:spPr>
          <a:xfrm>
            <a:off x="4516504" y="1670526"/>
            <a:ext cx="19439900" cy="12247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85725" indent="0" algn="ctr">
              <a:lnSpc>
                <a:spcPct val="220000"/>
              </a:lnSpc>
              <a:spcBef>
                <a:spcPts val="1600"/>
              </a:spcBef>
              <a:buClr>
                <a:srgbClr val="FF2600"/>
              </a:buClr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Incidents that play a role in students' emotions</a:t>
            </a:r>
            <a:endParaRPr lang="tr-T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7CF0E9F-A74D-4B55-9549-91EEEA31A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415" y="2895285"/>
            <a:ext cx="17962458" cy="8432233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FA09B866-3F5D-4154-9349-F41A2142EB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821" y="106014"/>
            <a:ext cx="1311482" cy="1351321"/>
          </a:xfrm>
          <a:prstGeom prst="rect">
            <a:avLst/>
          </a:prstGeom>
        </p:spPr>
      </p:pic>
      <p:grpSp>
        <p:nvGrpSpPr>
          <p:cNvPr id="6" name="Grup 5">
            <a:extLst>
              <a:ext uri="{FF2B5EF4-FFF2-40B4-BE49-F238E27FC236}">
                <a16:creationId xmlns:a16="http://schemas.microsoft.com/office/drawing/2014/main" id="{B80D00E3-0B2B-496E-91FD-97DBE1D8DC2C}"/>
              </a:ext>
            </a:extLst>
          </p:cNvPr>
          <p:cNvGrpSpPr/>
          <p:nvPr/>
        </p:nvGrpSpPr>
        <p:grpSpPr>
          <a:xfrm>
            <a:off x="5188415" y="2988810"/>
            <a:ext cx="18583479" cy="8338708"/>
            <a:chOff x="5188415" y="2988810"/>
            <a:chExt cx="18583479" cy="8338708"/>
          </a:xfrm>
        </p:grpSpPr>
        <p:sp>
          <p:nvSpPr>
            <p:cNvPr id="4" name="Dikdörtgen 3">
              <a:extLst>
                <a:ext uri="{FF2B5EF4-FFF2-40B4-BE49-F238E27FC236}">
                  <a16:creationId xmlns:a16="http://schemas.microsoft.com/office/drawing/2014/main" id="{7B5EC04A-EED2-4DB1-A700-8AAB5E051FE8}"/>
                </a:ext>
              </a:extLst>
            </p:cNvPr>
            <p:cNvSpPr/>
            <p:nvPr/>
          </p:nvSpPr>
          <p:spPr>
            <a:xfrm>
              <a:off x="7966233" y="2988810"/>
              <a:ext cx="15805661" cy="3928619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  <p:sp>
          <p:nvSpPr>
            <p:cNvPr id="26" name="Dikdörtgen 25">
              <a:extLst>
                <a:ext uri="{FF2B5EF4-FFF2-40B4-BE49-F238E27FC236}">
                  <a16:creationId xmlns:a16="http://schemas.microsoft.com/office/drawing/2014/main" id="{0F253C74-F4A6-4AD1-B92E-175F7846A8AB}"/>
                </a:ext>
              </a:extLst>
            </p:cNvPr>
            <p:cNvSpPr/>
            <p:nvPr/>
          </p:nvSpPr>
          <p:spPr>
            <a:xfrm>
              <a:off x="6804837" y="9505508"/>
              <a:ext cx="16346036" cy="1822010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  <p:sp>
          <p:nvSpPr>
            <p:cNvPr id="27" name="Dikdörtgen 26">
              <a:extLst>
                <a:ext uri="{FF2B5EF4-FFF2-40B4-BE49-F238E27FC236}">
                  <a16:creationId xmlns:a16="http://schemas.microsoft.com/office/drawing/2014/main" id="{8296C1A9-9DEA-4CEB-A022-51CE91BEA521}"/>
                </a:ext>
              </a:extLst>
            </p:cNvPr>
            <p:cNvSpPr/>
            <p:nvPr/>
          </p:nvSpPr>
          <p:spPr>
            <a:xfrm>
              <a:off x="5188415" y="7637282"/>
              <a:ext cx="17432818" cy="1351322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  <p:sp>
          <p:nvSpPr>
            <p:cNvPr id="30" name="Dikdörtgen 29">
              <a:extLst>
                <a:ext uri="{FF2B5EF4-FFF2-40B4-BE49-F238E27FC236}">
                  <a16:creationId xmlns:a16="http://schemas.microsoft.com/office/drawing/2014/main" id="{6627E873-4DF8-490B-A9E1-6D9441F4C99C}"/>
                </a:ext>
              </a:extLst>
            </p:cNvPr>
            <p:cNvSpPr/>
            <p:nvPr/>
          </p:nvSpPr>
          <p:spPr>
            <a:xfrm>
              <a:off x="16389693" y="6578040"/>
              <a:ext cx="5123586" cy="1351322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  <p:sp>
          <p:nvSpPr>
            <p:cNvPr id="31" name="Dikdörtgen 30">
              <a:extLst>
                <a:ext uri="{FF2B5EF4-FFF2-40B4-BE49-F238E27FC236}">
                  <a16:creationId xmlns:a16="http://schemas.microsoft.com/office/drawing/2014/main" id="{6048973D-FE5E-4458-B85D-8237A2E08DCE}"/>
                </a:ext>
              </a:extLst>
            </p:cNvPr>
            <p:cNvSpPr/>
            <p:nvPr/>
          </p:nvSpPr>
          <p:spPr>
            <a:xfrm>
              <a:off x="7593169" y="6855026"/>
              <a:ext cx="5123586" cy="1351322"/>
            </a:xfrm>
            <a:prstGeom prst="rect">
              <a:avLst/>
            </a:prstGeom>
            <a:solidFill>
              <a:srgbClr val="FFFFFF">
                <a:alpha val="78000"/>
              </a:srgbClr>
            </a:solidFill>
            <a:ln w="254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457200" marR="0" indent="-45720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Font typeface="Helvetica"/>
                <a:buChar char="•"/>
                <a:tabLst/>
              </a:pPr>
              <a:endParaRPr kumimoji="0" lang="en-US" sz="5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Interstate"/>
              </a:endParaRPr>
            </a:p>
          </p:txBody>
        </p:sp>
      </p:grpSp>
      <p:sp>
        <p:nvSpPr>
          <p:cNvPr id="2" name="Konuşma Balonu: Oval 1">
            <a:extLst>
              <a:ext uri="{FF2B5EF4-FFF2-40B4-BE49-F238E27FC236}">
                <a16:creationId xmlns:a16="http://schemas.microsoft.com/office/drawing/2014/main" id="{E17BFC23-2E0E-4DAB-BBBC-2D4144C7EF6A}"/>
              </a:ext>
            </a:extLst>
          </p:cNvPr>
          <p:cNvSpPr/>
          <p:nvPr/>
        </p:nvSpPr>
        <p:spPr>
          <a:xfrm>
            <a:off x="16322484" y="3820897"/>
            <a:ext cx="7819766" cy="3667190"/>
          </a:xfrm>
          <a:prstGeom prst="wedgeEllipseCallout">
            <a:avLst>
              <a:gd name="adj1" fmla="val -44220"/>
              <a:gd name="adj2" fmla="val 90914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indent="0">
              <a:buNone/>
            </a:pP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“I love my friends who give me ideas and support more, and I enjoy working with them more.</a:t>
            </a:r>
            <a:endParaRPr lang="tr-TR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66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 22">
            <a:extLst>
              <a:ext uri="{FF2B5EF4-FFF2-40B4-BE49-F238E27FC236}">
                <a16:creationId xmlns:a16="http://schemas.microsoft.com/office/drawing/2014/main" id="{E1168E65-DAFA-4D04-A6B3-125AA5F23240}"/>
              </a:ext>
            </a:extLst>
          </p:cNvPr>
          <p:cNvGrpSpPr/>
          <p:nvPr/>
        </p:nvGrpSpPr>
        <p:grpSpPr>
          <a:xfrm>
            <a:off x="0" y="0"/>
            <a:ext cx="24386364" cy="13716000"/>
            <a:chOff x="0" y="0"/>
            <a:chExt cx="24386364" cy="13716000"/>
          </a:xfrm>
        </p:grpSpPr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5A680AAE-B20C-4828-A00D-EF6A0316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C528F2A2-0E89-4C42-8425-118E2AD04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28"/>
            <a:stretch/>
          </p:blipFill>
          <p:spPr>
            <a:xfrm>
              <a:off x="433713" y="11463574"/>
              <a:ext cx="23516573" cy="1874637"/>
            </a:xfrm>
            <a:prstGeom prst="rect">
              <a:avLst/>
            </a:prstGeom>
          </p:spPr>
        </p:pic>
        <p:sp>
          <p:nvSpPr>
            <p:cNvPr id="29" name="Metin kutusu 28">
              <a:extLst>
                <a:ext uri="{FF2B5EF4-FFF2-40B4-BE49-F238E27FC236}">
                  <a16:creationId xmlns:a16="http://schemas.microsoft.com/office/drawing/2014/main" id="{DA51B408-C5F3-40DE-8703-B42836A931D9}"/>
                </a:ext>
              </a:extLst>
            </p:cNvPr>
            <p:cNvSpPr txBox="1"/>
            <p:nvPr/>
          </p:nvSpPr>
          <p:spPr>
            <a:xfrm>
              <a:off x="16566598" y="59635"/>
              <a:ext cx="781976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160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Interstate"/>
                </a:rPr>
                <a:t>EMOTIONS AND ROBOTIC</a:t>
              </a:r>
              <a:r>
                <a:rPr lang="en-US" sz="4000" b="1" dirty="0">
                  <a:solidFill>
                    <a:srgbClr val="F16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kumimoji="0" lang="en-US" sz="4000" b="1" i="0" u="none" strike="noStrike" cap="none" spc="0" normalizeH="0" baseline="0" dirty="0">
                <a:ln>
                  <a:noFill/>
                </a:ln>
                <a:solidFill>
                  <a:srgbClr val="F1603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en-US" sz="20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Study Across Different Cultures, Educational Systems and Populations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</p:txBody>
        </p:sp>
      </p:grpSp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4315472"/>
            <a:ext cx="4218309" cy="135132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283"/>
            <a:ext cx="4731026" cy="1351321"/>
          </a:xfrm>
          <a:prstGeom prst="rect">
            <a:avLst/>
          </a:prstGeom>
        </p:spPr>
      </p:pic>
      <p:sp>
        <p:nvSpPr>
          <p:cNvPr id="11" name="Shape 316"/>
          <p:cNvSpPr/>
          <p:nvPr/>
        </p:nvSpPr>
        <p:spPr>
          <a:xfrm>
            <a:off x="-21270" y="6323503"/>
            <a:ext cx="2683748" cy="849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7000" b="1"/>
            </a:pPr>
            <a:r>
              <a:rPr lang="tr-TR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Bulgular</a:t>
            </a:r>
            <a:endParaRPr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9" y="7840636"/>
            <a:ext cx="3381156" cy="1351321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-26238" y="4398177"/>
            <a:ext cx="1915907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Purposes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6078054"/>
            <a:ext cx="3693822" cy="1351321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94" y="6010935"/>
            <a:ext cx="2529858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kumimoji="0" lang="tr-TR" sz="3200" b="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-73518" y="7782776"/>
            <a:ext cx="2318261" cy="11182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kumimoji="0" lang="tr-TR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95" y="2592965"/>
            <a:ext cx="2324673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Introduction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0" name="Shape 317"/>
          <p:cNvSpPr/>
          <p:nvPr/>
        </p:nvSpPr>
        <p:spPr>
          <a:xfrm>
            <a:off x="6075680" y="2424925"/>
            <a:ext cx="12138179" cy="400936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85725" indent="0">
              <a:lnSpc>
                <a:spcPct val="150000"/>
              </a:lnSpc>
              <a:spcBef>
                <a:spcPts val="1600"/>
              </a:spcBef>
              <a:buClr>
                <a:srgbClr val="FF2600"/>
              </a:buClr>
              <a:buNone/>
            </a:pPr>
            <a:r>
              <a:rPr lang="tr-T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tr-T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>
              <a:lnSpc>
                <a:spcPct val="150000"/>
              </a:lnSpc>
              <a:spcBef>
                <a:spcPts val="1600"/>
              </a:spcBef>
              <a:buClr>
                <a:srgbClr val="FF2600"/>
              </a:buClr>
              <a:buFont typeface="Wingdings" panose="05000000000000000000" pitchFamily="2" charset="2"/>
              <a:buChar char="Ø"/>
            </a:pP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DST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reflective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42925">
              <a:lnSpc>
                <a:spcPct val="150000"/>
              </a:lnSpc>
              <a:spcBef>
                <a:spcPts val="1600"/>
              </a:spcBef>
              <a:buClr>
                <a:srgbClr val="FF2600"/>
              </a:buClr>
              <a:buFont typeface="Wingdings" panose="05000000000000000000" pitchFamily="2" charset="2"/>
              <a:buChar char="Ø"/>
            </a:pP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DST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facilitate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emotional sharing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>
              <a:lnSpc>
                <a:spcPct val="150000"/>
              </a:lnSpc>
              <a:spcBef>
                <a:spcPts val="1600"/>
              </a:spcBef>
              <a:buClr>
                <a:srgbClr val="FF2600"/>
              </a:buClr>
              <a:buFont typeface="Wingdings" panose="05000000000000000000" pitchFamily="2" charset="2"/>
              <a:buChar char="Ø"/>
            </a:pPr>
            <a:endParaRPr lang="tr-T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>
              <a:lnSpc>
                <a:spcPct val="150000"/>
              </a:lnSpc>
              <a:spcBef>
                <a:spcPts val="1600"/>
              </a:spcBef>
              <a:buClr>
                <a:srgbClr val="FF2600"/>
              </a:buClr>
              <a:buFont typeface="Wingdings" panose="05000000000000000000" pitchFamily="2" charset="2"/>
              <a:buChar char="Ø"/>
            </a:pPr>
            <a:endParaRPr lang="tr-TR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7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23418577" y="12887682"/>
            <a:ext cx="825867" cy="404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tr-T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19/20</a:t>
            </a:r>
            <a:endParaRPr lang="tr-TR" sz="2000" dirty="0"/>
          </a:p>
        </p:txBody>
      </p:sp>
      <p:grpSp>
        <p:nvGrpSpPr>
          <p:cNvPr id="5" name="Grup 4"/>
          <p:cNvGrpSpPr/>
          <p:nvPr/>
        </p:nvGrpSpPr>
        <p:grpSpPr>
          <a:xfrm>
            <a:off x="0" y="0"/>
            <a:ext cx="24597360" cy="13716000"/>
            <a:chOff x="0" y="0"/>
            <a:chExt cx="24597360" cy="13716000"/>
          </a:xfrm>
        </p:grpSpPr>
        <p:pic>
          <p:nvPicPr>
            <p:cNvPr id="2" name="Picture 5" descr="HTWB-thank-you-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597360" cy="137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Metin kutusu 3"/>
            <p:cNvSpPr txBox="1"/>
            <p:nvPr/>
          </p:nvSpPr>
          <p:spPr>
            <a:xfrm>
              <a:off x="4434840" y="3320064"/>
              <a:ext cx="10849443" cy="16599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10000"/>
                </a:lnSpc>
                <a:spcBef>
                  <a:spcPts val="200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tr-TR" sz="7200" b="1" dirty="0">
                  <a:latin typeface="Gill Sans Ultra Bold" panose="020B0A02020104020203" pitchFamily="34" charset="0"/>
                </a:rPr>
                <a:t>TEŞEKKÜR </a:t>
              </a:r>
              <a:r>
                <a:rPr lang="tr-TR" sz="7200" b="1" dirty="0" err="1">
                  <a:latin typeface="Gill Sans Ultra Bold" panose="020B0A02020104020203" pitchFamily="34" charset="0"/>
                </a:rPr>
                <a:t>EDERiM</a:t>
              </a:r>
              <a:endParaRPr kumimoji="0" lang="tr-TR" sz="7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Ultra Bold" panose="020B0A02020104020203" pitchFamily="34" charset="0"/>
                <a:sym typeface="Interstat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50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yse">
            <a:hlinkClick r:id="" action="ppaction://media"/>
            <a:extLst>
              <a:ext uri="{FF2B5EF4-FFF2-40B4-BE49-F238E27FC236}">
                <a16:creationId xmlns:a16="http://schemas.microsoft.com/office/drawing/2014/main" id="{CD5D0E67-0D05-4C03-B1F8-80DF94B1E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902" y="0"/>
            <a:ext cx="24563901" cy="138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yaz-dijitalHikaye-en">
            <a:hlinkClick r:id="" action="ppaction://media"/>
            <a:extLst>
              <a:ext uri="{FF2B5EF4-FFF2-40B4-BE49-F238E27FC236}">
                <a16:creationId xmlns:a16="http://schemas.microsoft.com/office/drawing/2014/main" id="{6B16FD1A-19C0-4828-B23B-5D532DB350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 17">
            <a:extLst>
              <a:ext uri="{FF2B5EF4-FFF2-40B4-BE49-F238E27FC236}">
                <a16:creationId xmlns:a16="http://schemas.microsoft.com/office/drawing/2014/main" id="{FF5B4EB7-BBA9-42DA-9268-CDB3EEBD5D7A}"/>
              </a:ext>
            </a:extLst>
          </p:cNvPr>
          <p:cNvGrpSpPr/>
          <p:nvPr/>
        </p:nvGrpSpPr>
        <p:grpSpPr>
          <a:xfrm>
            <a:off x="0" y="0"/>
            <a:ext cx="24386364" cy="13716000"/>
            <a:chOff x="0" y="0"/>
            <a:chExt cx="24386364" cy="13716000"/>
          </a:xfrm>
        </p:grpSpPr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id="{B119DF07-DB46-48D7-A72C-1E401A79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7E9E8CA3-FF1A-4800-B28A-3DE8BBE20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28"/>
            <a:stretch/>
          </p:blipFill>
          <p:spPr>
            <a:xfrm>
              <a:off x="433713" y="11463574"/>
              <a:ext cx="23516573" cy="1874637"/>
            </a:xfrm>
            <a:prstGeom prst="rect">
              <a:avLst/>
            </a:prstGeom>
          </p:spPr>
        </p:pic>
        <p:sp>
          <p:nvSpPr>
            <p:cNvPr id="24" name="Metin kutusu 23">
              <a:extLst>
                <a:ext uri="{FF2B5EF4-FFF2-40B4-BE49-F238E27FC236}">
                  <a16:creationId xmlns:a16="http://schemas.microsoft.com/office/drawing/2014/main" id="{97935B4C-460A-44D8-9BD4-FA265AA3DFF5}"/>
                </a:ext>
              </a:extLst>
            </p:cNvPr>
            <p:cNvSpPr txBox="1"/>
            <p:nvPr/>
          </p:nvSpPr>
          <p:spPr>
            <a:xfrm>
              <a:off x="16566598" y="59635"/>
              <a:ext cx="781976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160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Interstate"/>
                </a:rPr>
                <a:t>EMOTIONS AND ROBOTIC</a:t>
              </a:r>
              <a:r>
                <a:rPr lang="en-US" sz="4000" b="1" dirty="0">
                  <a:solidFill>
                    <a:srgbClr val="F16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kumimoji="0" lang="en-US" sz="4000" b="1" i="0" u="none" strike="noStrike" cap="none" spc="0" normalizeH="0" baseline="0" dirty="0">
                <a:ln>
                  <a:noFill/>
                </a:ln>
                <a:solidFill>
                  <a:srgbClr val="F1603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en-US" sz="20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Study Across Different Cultures, Educational Systems and Populations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</p:txBody>
        </p:sp>
      </p:grpSp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" y="2489952"/>
            <a:ext cx="4508205" cy="1351321"/>
          </a:xfrm>
          <a:prstGeom prst="rect">
            <a:avLst/>
          </a:prstGeom>
        </p:spPr>
      </p:pic>
      <p:sp>
        <p:nvSpPr>
          <p:cNvPr id="10" name="Shape 316"/>
          <p:cNvSpPr/>
          <p:nvPr/>
        </p:nvSpPr>
        <p:spPr>
          <a:xfrm>
            <a:off x="95" y="2791425"/>
            <a:ext cx="3780202" cy="849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7000" b="1"/>
            </a:pPr>
            <a:r>
              <a:rPr lang="tr-TR" sz="4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  <a:endParaRPr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" y="4284003"/>
            <a:ext cx="3875619" cy="1351321"/>
          </a:xfrm>
          <a:prstGeom prst="rect">
            <a:avLst/>
          </a:prstGeom>
        </p:spPr>
      </p:pic>
      <p:sp>
        <p:nvSpPr>
          <p:cNvPr id="12" name="Metin kutusu 11"/>
          <p:cNvSpPr txBox="1"/>
          <p:nvPr/>
        </p:nvSpPr>
        <p:spPr>
          <a:xfrm>
            <a:off x="94" y="4185428"/>
            <a:ext cx="1915907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b="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Purposes</a:t>
            </a:r>
            <a:endParaRPr kumimoji="0" lang="tr-TR" sz="2000" b="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6078054"/>
            <a:ext cx="3370423" cy="1351321"/>
          </a:xfrm>
          <a:prstGeom prst="rect">
            <a:avLst/>
          </a:prstGeom>
        </p:spPr>
      </p:pic>
      <p:sp>
        <p:nvSpPr>
          <p:cNvPr id="14" name="Metin kutusu 13"/>
          <p:cNvSpPr txBox="1"/>
          <p:nvPr/>
        </p:nvSpPr>
        <p:spPr>
          <a:xfrm>
            <a:off x="94" y="6010935"/>
            <a:ext cx="2686952" cy="118596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4400" dirty="0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kumimoji="0" lang="tr-TR" sz="3200" b="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" y="7872105"/>
            <a:ext cx="2860162" cy="1351321"/>
          </a:xfrm>
          <a:prstGeom prst="rect">
            <a:avLst/>
          </a:prstGeom>
        </p:spPr>
      </p:pic>
      <p:sp>
        <p:nvSpPr>
          <p:cNvPr id="16" name="Metin kutusu 15"/>
          <p:cNvSpPr txBox="1"/>
          <p:nvPr/>
        </p:nvSpPr>
        <p:spPr>
          <a:xfrm>
            <a:off x="21365" y="7823874"/>
            <a:ext cx="1733165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indent="0">
              <a:buNone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tr-TR" sz="2800" dirty="0">
              <a:solidFill>
                <a:srgbClr val="584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317">
            <a:extLst>
              <a:ext uri="{FF2B5EF4-FFF2-40B4-BE49-F238E27FC236}">
                <a16:creationId xmlns:a16="http://schemas.microsoft.com/office/drawing/2014/main" id="{77B644DD-841C-4E32-BB7C-29A27AD04E14}"/>
              </a:ext>
            </a:extLst>
          </p:cNvPr>
          <p:cNvSpPr/>
          <p:nvPr/>
        </p:nvSpPr>
        <p:spPr>
          <a:xfrm>
            <a:off x="4920275" y="4318619"/>
            <a:ext cx="18457885" cy="11510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indent="0">
              <a:lnSpc>
                <a:spcPct val="200000"/>
              </a:lnSpc>
              <a:buClr>
                <a:srgbClr val="FF0000"/>
              </a:buClr>
              <a:buNone/>
            </a:pPr>
            <a:r>
              <a:rPr lang="en-US" sz="4000" b="1" dirty="0"/>
              <a:t> "The emotions brought by the stories come directly from people’s hearts" </a:t>
            </a:r>
            <a:r>
              <a:rPr lang="en-US" sz="2800" dirty="0"/>
              <a:t>(</a:t>
            </a:r>
            <a:r>
              <a:rPr lang="en-US" sz="2800" dirty="0" err="1"/>
              <a:t>Qiongli</a:t>
            </a:r>
            <a:r>
              <a:rPr lang="en-US" sz="2800" dirty="0"/>
              <a:t>, 2009).</a:t>
            </a:r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A314C445-1277-49F7-91BF-87D4BAD122C5}"/>
              </a:ext>
            </a:extLst>
          </p:cNvPr>
          <p:cNvSpPr/>
          <p:nvPr/>
        </p:nvSpPr>
        <p:spPr>
          <a:xfrm>
            <a:off x="11459935" y="2357169"/>
            <a:ext cx="5171609" cy="795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tr-TR" sz="44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Storytelling</a:t>
            </a:r>
            <a:endParaRPr lang="tr-TR" sz="4400" b="1" noProof="1">
              <a:solidFill>
                <a:srgbClr val="FF0000"/>
              </a:solidFill>
            </a:endParaRP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C6307217-0041-4FCF-9411-2C7DA7DA11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821" y="106014"/>
            <a:ext cx="1311482" cy="13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0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 22">
            <a:extLst>
              <a:ext uri="{FF2B5EF4-FFF2-40B4-BE49-F238E27FC236}">
                <a16:creationId xmlns:a16="http://schemas.microsoft.com/office/drawing/2014/main" id="{11D845F4-BE81-411A-93F7-51BE26E7E10B}"/>
              </a:ext>
            </a:extLst>
          </p:cNvPr>
          <p:cNvGrpSpPr/>
          <p:nvPr/>
        </p:nvGrpSpPr>
        <p:grpSpPr>
          <a:xfrm>
            <a:off x="0" y="0"/>
            <a:ext cx="24386364" cy="13716000"/>
            <a:chOff x="0" y="0"/>
            <a:chExt cx="24386364" cy="13716000"/>
          </a:xfrm>
        </p:grpSpPr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6233C520-BFD6-4218-B628-0F7A3E6AF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25" name="Resim 24">
              <a:extLst>
                <a:ext uri="{FF2B5EF4-FFF2-40B4-BE49-F238E27FC236}">
                  <a16:creationId xmlns:a16="http://schemas.microsoft.com/office/drawing/2014/main" id="{379661EA-FB84-4BA8-995A-B6AA9B837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28"/>
            <a:stretch/>
          </p:blipFill>
          <p:spPr>
            <a:xfrm>
              <a:off x="433713" y="11463574"/>
              <a:ext cx="23516573" cy="1874637"/>
            </a:xfrm>
            <a:prstGeom prst="rect">
              <a:avLst/>
            </a:prstGeom>
          </p:spPr>
        </p:pic>
        <p:sp>
          <p:nvSpPr>
            <p:cNvPr id="26" name="Metin kutusu 25">
              <a:extLst>
                <a:ext uri="{FF2B5EF4-FFF2-40B4-BE49-F238E27FC236}">
                  <a16:creationId xmlns:a16="http://schemas.microsoft.com/office/drawing/2014/main" id="{F6A8014D-7D60-464A-A005-9A18E19D812E}"/>
                </a:ext>
              </a:extLst>
            </p:cNvPr>
            <p:cNvSpPr txBox="1"/>
            <p:nvPr/>
          </p:nvSpPr>
          <p:spPr>
            <a:xfrm>
              <a:off x="16566598" y="59635"/>
              <a:ext cx="781976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160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Interstate"/>
                </a:rPr>
                <a:t>EMOTIONS AND ROBOTIC</a:t>
              </a:r>
              <a:r>
                <a:rPr lang="en-US" sz="4000" b="1" dirty="0">
                  <a:solidFill>
                    <a:srgbClr val="F16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kumimoji="0" lang="en-US" sz="4000" b="1" i="0" u="none" strike="noStrike" cap="none" spc="0" normalizeH="0" baseline="0" dirty="0">
                <a:ln>
                  <a:noFill/>
                </a:ln>
                <a:solidFill>
                  <a:srgbClr val="F1603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en-US" sz="20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Study Across Different Cultures, Educational Systems and Populations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</p:txBody>
        </p:sp>
      </p:grpSp>
      <p:pic>
        <p:nvPicPr>
          <p:cNvPr id="13" name="Resi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283"/>
            <a:ext cx="4316819" cy="1351321"/>
          </a:xfrm>
          <a:prstGeom prst="rect">
            <a:avLst/>
          </a:prstGeom>
        </p:spPr>
      </p:pic>
      <p:sp>
        <p:nvSpPr>
          <p:cNvPr id="11" name="Shape 316"/>
          <p:cNvSpPr/>
          <p:nvPr/>
        </p:nvSpPr>
        <p:spPr>
          <a:xfrm>
            <a:off x="-21270" y="6323503"/>
            <a:ext cx="2683748" cy="849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7000" b="1"/>
            </a:pPr>
            <a:r>
              <a:rPr lang="tr-TR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Bulgular</a:t>
            </a:r>
            <a:endParaRPr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0" y="4211299"/>
            <a:ext cx="3896889" cy="1351321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94" y="4185428"/>
            <a:ext cx="2993125" cy="125367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48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Purposes</a:t>
            </a:r>
            <a:endParaRPr kumimoji="0" lang="tr-TR" sz="48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6078054"/>
            <a:ext cx="3370423" cy="1351321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94" y="6010935"/>
            <a:ext cx="2529858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kumimoji="0" lang="tr-TR" sz="3200" b="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" y="7872105"/>
            <a:ext cx="2860162" cy="1351321"/>
          </a:xfrm>
          <a:prstGeom prst="rect">
            <a:avLst/>
          </a:prstGeom>
        </p:spPr>
      </p:pic>
      <p:sp>
        <p:nvSpPr>
          <p:cNvPr id="19" name="Metin kutusu 18"/>
          <p:cNvSpPr txBox="1"/>
          <p:nvPr/>
        </p:nvSpPr>
        <p:spPr>
          <a:xfrm>
            <a:off x="21365" y="7823874"/>
            <a:ext cx="1733165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indent="0">
              <a:buNone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tr-TR" sz="2800" dirty="0">
              <a:solidFill>
                <a:srgbClr val="584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95" y="2592965"/>
            <a:ext cx="2324673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indent="0">
              <a:buNone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tr-TR" sz="3200" dirty="0">
              <a:solidFill>
                <a:srgbClr val="584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317"/>
          <p:cNvSpPr/>
          <p:nvPr/>
        </p:nvSpPr>
        <p:spPr>
          <a:xfrm>
            <a:off x="5683157" y="2167412"/>
            <a:ext cx="15217333" cy="7040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This study aims to reveal the emotions experienced by gifted students during the robotics learning process through digital storytelling workshop.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Research question:</a:t>
            </a:r>
            <a:endParaRPr lang="tr-T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What are the emotions experienced by gifted students during the robotics learning process? Why?</a:t>
            </a:r>
          </a:p>
          <a:p>
            <a:pPr>
              <a:lnSpc>
                <a:spcPct val="20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530059E6-AB1E-4B36-BE79-260668CF35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821" y="106014"/>
            <a:ext cx="1311482" cy="13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 37">
            <a:extLst>
              <a:ext uri="{FF2B5EF4-FFF2-40B4-BE49-F238E27FC236}">
                <a16:creationId xmlns:a16="http://schemas.microsoft.com/office/drawing/2014/main" id="{3E5FD003-3A92-4008-95F8-ADB9009AB509}"/>
              </a:ext>
            </a:extLst>
          </p:cNvPr>
          <p:cNvGrpSpPr/>
          <p:nvPr/>
        </p:nvGrpSpPr>
        <p:grpSpPr>
          <a:xfrm>
            <a:off x="0" y="0"/>
            <a:ext cx="24386364" cy="13716000"/>
            <a:chOff x="0" y="0"/>
            <a:chExt cx="24386364" cy="13716000"/>
          </a:xfrm>
        </p:grpSpPr>
        <p:pic>
          <p:nvPicPr>
            <p:cNvPr id="40" name="Resim 39">
              <a:extLst>
                <a:ext uri="{FF2B5EF4-FFF2-40B4-BE49-F238E27FC236}">
                  <a16:creationId xmlns:a16="http://schemas.microsoft.com/office/drawing/2014/main" id="{22C6CD92-7FB0-486C-9B43-09BAB07DC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41" name="Resim 40">
              <a:extLst>
                <a:ext uri="{FF2B5EF4-FFF2-40B4-BE49-F238E27FC236}">
                  <a16:creationId xmlns:a16="http://schemas.microsoft.com/office/drawing/2014/main" id="{D36FDB3E-7730-4E80-99EA-8BE32B0BD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28"/>
            <a:stretch/>
          </p:blipFill>
          <p:spPr>
            <a:xfrm>
              <a:off x="433713" y="11463574"/>
              <a:ext cx="23516573" cy="1874637"/>
            </a:xfrm>
            <a:prstGeom prst="rect">
              <a:avLst/>
            </a:prstGeom>
          </p:spPr>
        </p:pic>
        <p:sp>
          <p:nvSpPr>
            <p:cNvPr id="43" name="Metin kutusu 42">
              <a:extLst>
                <a:ext uri="{FF2B5EF4-FFF2-40B4-BE49-F238E27FC236}">
                  <a16:creationId xmlns:a16="http://schemas.microsoft.com/office/drawing/2014/main" id="{28073365-25C1-46C5-BFA8-CAC136C2273A}"/>
                </a:ext>
              </a:extLst>
            </p:cNvPr>
            <p:cNvSpPr txBox="1"/>
            <p:nvPr/>
          </p:nvSpPr>
          <p:spPr>
            <a:xfrm>
              <a:off x="16566598" y="59635"/>
              <a:ext cx="781976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160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Interstate"/>
                </a:rPr>
                <a:t>EMOTIONS AND ROBOTIC</a:t>
              </a:r>
              <a:r>
                <a:rPr lang="en-US" sz="4000" b="1" dirty="0">
                  <a:solidFill>
                    <a:srgbClr val="F16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kumimoji="0" lang="en-US" sz="4000" b="1" i="0" u="none" strike="noStrike" cap="none" spc="0" normalizeH="0" baseline="0" dirty="0">
                <a:ln>
                  <a:noFill/>
                </a:ln>
                <a:solidFill>
                  <a:srgbClr val="F1603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en-US" sz="20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Study Across Different Cultures, Educational Systems and Populations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</p:txBody>
        </p:sp>
      </p:grpSp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4271020"/>
            <a:ext cx="3625606" cy="135132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283"/>
            <a:ext cx="4015409" cy="1351321"/>
          </a:xfrm>
          <a:prstGeom prst="rect">
            <a:avLst/>
          </a:prstGeom>
        </p:spPr>
      </p:pic>
      <p:sp>
        <p:nvSpPr>
          <p:cNvPr id="11" name="Shape 316"/>
          <p:cNvSpPr/>
          <p:nvPr/>
        </p:nvSpPr>
        <p:spPr>
          <a:xfrm>
            <a:off x="-21270" y="6323503"/>
            <a:ext cx="2683748" cy="849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7000" b="1"/>
            </a:pPr>
            <a:r>
              <a:rPr lang="tr-TR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Bulgular</a:t>
            </a:r>
            <a:endParaRPr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6074724"/>
            <a:ext cx="3200303" cy="1351321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94" y="4185428"/>
            <a:ext cx="1915907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Purposes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94" y="6010935"/>
            <a:ext cx="3060451" cy="11182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Methodolgy</a:t>
            </a:r>
            <a:endParaRPr kumimoji="0" lang="tr-TR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" y="7872105"/>
            <a:ext cx="2860162" cy="1351321"/>
          </a:xfrm>
          <a:prstGeom prst="rect">
            <a:avLst/>
          </a:prstGeom>
        </p:spPr>
      </p:pic>
      <p:sp>
        <p:nvSpPr>
          <p:cNvPr id="19" name="Metin kutusu 18"/>
          <p:cNvSpPr txBox="1"/>
          <p:nvPr/>
        </p:nvSpPr>
        <p:spPr>
          <a:xfrm>
            <a:off x="21365" y="7823874"/>
            <a:ext cx="1733165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indent="0">
              <a:buNone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tr-TR" sz="2800" dirty="0">
              <a:solidFill>
                <a:srgbClr val="584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95" y="2592965"/>
            <a:ext cx="2324673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Introduction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grpSp>
        <p:nvGrpSpPr>
          <p:cNvPr id="8" name="Grup 7">
            <a:extLst>
              <a:ext uri="{FF2B5EF4-FFF2-40B4-BE49-F238E27FC236}">
                <a16:creationId xmlns:a16="http://schemas.microsoft.com/office/drawing/2014/main" id="{8DCC8AFA-84E5-42FE-AD50-A559FB1A61F7}"/>
              </a:ext>
            </a:extLst>
          </p:cNvPr>
          <p:cNvGrpSpPr/>
          <p:nvPr/>
        </p:nvGrpSpPr>
        <p:grpSpPr>
          <a:xfrm>
            <a:off x="6869842" y="1854395"/>
            <a:ext cx="15865547" cy="9423885"/>
            <a:chOff x="5498729" y="2640972"/>
            <a:chExt cx="13455337" cy="9569871"/>
          </a:xfrm>
        </p:grpSpPr>
        <p:grpSp>
          <p:nvGrpSpPr>
            <p:cNvPr id="7" name="Grup 6">
              <a:extLst>
                <a:ext uri="{FF2B5EF4-FFF2-40B4-BE49-F238E27FC236}">
                  <a16:creationId xmlns:a16="http://schemas.microsoft.com/office/drawing/2014/main" id="{25C65A70-D619-41AF-88C9-F3FEF892E56E}"/>
                </a:ext>
              </a:extLst>
            </p:cNvPr>
            <p:cNvGrpSpPr/>
            <p:nvPr/>
          </p:nvGrpSpPr>
          <p:grpSpPr>
            <a:xfrm>
              <a:off x="5498729" y="2640972"/>
              <a:ext cx="13455337" cy="9569871"/>
              <a:chOff x="5498729" y="2640972"/>
              <a:chExt cx="13455337" cy="9569871"/>
            </a:xfrm>
          </p:grpSpPr>
          <p:grpSp>
            <p:nvGrpSpPr>
              <p:cNvPr id="6" name="Grup 5">
                <a:extLst>
                  <a:ext uri="{FF2B5EF4-FFF2-40B4-BE49-F238E27FC236}">
                    <a16:creationId xmlns:a16="http://schemas.microsoft.com/office/drawing/2014/main" id="{D8AA9101-D762-4D6D-AC95-B729D30FCF42}"/>
                  </a:ext>
                </a:extLst>
              </p:cNvPr>
              <p:cNvGrpSpPr/>
              <p:nvPr/>
            </p:nvGrpSpPr>
            <p:grpSpPr>
              <a:xfrm>
                <a:off x="5498729" y="2640972"/>
                <a:ext cx="13455337" cy="9569871"/>
                <a:chOff x="5498729" y="2640972"/>
                <a:chExt cx="13455337" cy="9569871"/>
              </a:xfrm>
            </p:grpSpPr>
            <p:grpSp>
              <p:nvGrpSpPr>
                <p:cNvPr id="32" name="Grup 31"/>
                <p:cNvGrpSpPr/>
                <p:nvPr/>
              </p:nvGrpSpPr>
              <p:grpSpPr>
                <a:xfrm>
                  <a:off x="5498729" y="2640972"/>
                  <a:ext cx="13455337" cy="9569871"/>
                  <a:chOff x="214316" y="-500459"/>
                  <a:chExt cx="4539091" cy="3605427"/>
                </a:xfrm>
              </p:grpSpPr>
              <p:grpSp>
                <p:nvGrpSpPr>
                  <p:cNvPr id="35" name="Grup 34"/>
                  <p:cNvGrpSpPr/>
                  <p:nvPr/>
                </p:nvGrpSpPr>
                <p:grpSpPr>
                  <a:xfrm>
                    <a:off x="342582" y="-500459"/>
                    <a:ext cx="4317902" cy="3525059"/>
                    <a:chOff x="342582" y="-757634"/>
                    <a:chExt cx="4317902" cy="3525059"/>
                  </a:xfrm>
                </p:grpSpPr>
                <p:grpSp>
                  <p:nvGrpSpPr>
                    <p:cNvPr id="37" name="Grup 36"/>
                    <p:cNvGrpSpPr/>
                    <p:nvPr/>
                  </p:nvGrpSpPr>
                  <p:grpSpPr>
                    <a:xfrm>
                      <a:off x="342582" y="-757634"/>
                      <a:ext cx="4317902" cy="3525059"/>
                      <a:chOff x="-738931" y="-2148451"/>
                      <a:chExt cx="4252944" cy="3525838"/>
                    </a:xfrm>
                  </p:grpSpPr>
                  <p:sp>
                    <p:nvSpPr>
                      <p:cNvPr id="44" name="Dikdörtgen 43"/>
                      <p:cNvSpPr/>
                      <p:nvPr/>
                    </p:nvSpPr>
                    <p:spPr>
                      <a:xfrm>
                        <a:off x="-727837" y="-1579798"/>
                        <a:ext cx="4226294" cy="324539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r-TR" sz="4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5" name="Metin Kutusu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53255" y="-1529044"/>
                        <a:ext cx="1035283" cy="29557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t" anchorCtr="0">
                        <a:noAutofit/>
                      </a:bodyPr>
                      <a:lstStyle/>
                      <a:p>
                        <a:pPr marL="0" lvl="0" indent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buSzTx/>
                          <a:buNone/>
                        </a:pPr>
                        <a:r>
                          <a:rPr lang="en-US" sz="32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Facilitators</a:t>
                        </a:r>
                        <a:endParaRPr lang="tr-TR" sz="32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  <a:p>
                        <a:pPr marL="0" lvl="0" indent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buSzTx/>
                          <a:buNone/>
                        </a:pPr>
                        <a:endParaRPr kumimoji="0" lang="tr-TR" sz="4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9" name="Metin Kutusu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-720806" y="-1701419"/>
                        <a:ext cx="1154326" cy="5715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>
                        <a:noAutofit/>
                      </a:bodyPr>
                      <a:lstStyle/>
                      <a:p>
                        <a:pPr marL="0" lvl="0" indent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SzTx/>
                          <a:buNone/>
                          <a:defRPr/>
                        </a:pPr>
                        <a:r>
                          <a:rPr lang="en-US" sz="3200" b="1" dirty="0">
                            <a:solidFill>
                              <a:sysClr val="windowText" lastClr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Researcher</a:t>
                        </a:r>
                        <a:r>
                          <a:rPr lang="tr-TR" sz="3200" b="1" dirty="0">
                            <a:solidFill>
                              <a:sysClr val="windowText" lastClr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s</a:t>
                        </a:r>
                        <a:r>
                          <a:rPr lang="en-US" sz="3200" b="1" dirty="0">
                            <a:solidFill>
                              <a:sysClr val="windowText" lastClr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’</a:t>
                        </a:r>
                        <a:r>
                          <a:rPr lang="tr-TR" sz="3200" b="1" dirty="0">
                            <a:solidFill>
                              <a:sysClr val="windowText" lastClr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 Role</a:t>
                        </a:r>
                        <a:endParaRPr kumimoji="0" lang="tr-TR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4" name="Dikdörtgen 53">
                        <a:extLst>
                          <a:ext uri="{FF2B5EF4-FFF2-40B4-BE49-F238E27FC236}">
                            <a16:creationId xmlns:a16="http://schemas.microsoft.com/office/drawing/2014/main" id="{02802790-9327-49FA-AC1D-01D1ECB93B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24322" y="-1110886"/>
                        <a:ext cx="4219263" cy="4747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r-TR" sz="4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" name="Metin Kutusu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-727837" y="-1097985"/>
                        <a:ext cx="860402" cy="3116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3200" b="1" i="0" u="none" strike="noStrike" kern="0" cap="none" spc="0" normalizeH="0" baseline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Participants</a:t>
                        </a:r>
                        <a:endParaRPr kumimoji="0" lang="en-US" sz="32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6" name="Dikdörtgen 55">
                        <a:extLst>
                          <a:ext uri="{FF2B5EF4-FFF2-40B4-BE49-F238E27FC236}">
                            <a16:creationId xmlns:a16="http://schemas.microsoft.com/office/drawing/2014/main" id="{10752CAE-5DCC-4A5A-9A2A-0919FBA42A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38931" y="-2043706"/>
                        <a:ext cx="4219263" cy="324538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r-TR" sz="4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0" name="Metin Kutusu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-731682" y="-2148451"/>
                        <a:ext cx="1048996" cy="4936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>
                        <a:noAutofit/>
                      </a:bodyPr>
                      <a:lstStyle/>
                      <a:p>
                        <a:pPr marL="0" lvl="0" indent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800"/>
                          </a:spcAft>
                          <a:buSzTx/>
                          <a:buNone/>
                          <a:defRPr/>
                        </a:pPr>
                        <a:r>
                          <a:rPr lang="en-US" sz="3200" b="1" dirty="0">
                            <a:solidFill>
                              <a:sysClr val="windowText" lastClr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Method</a:t>
                        </a:r>
                        <a:r>
                          <a:rPr lang="tr-TR" sz="3200" b="1" dirty="0">
                            <a:solidFill>
                              <a:sysClr val="windowText" lastClr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 </a:t>
                        </a:r>
                        <a:endParaRPr kumimoji="0" lang="tr-TR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7" name="Dikdörtgen 56">
                        <a:extLst>
                          <a:ext uri="{FF2B5EF4-FFF2-40B4-BE49-F238E27FC236}">
                            <a16:creationId xmlns:a16="http://schemas.microsoft.com/office/drawing/2014/main" id="{290042C7-877F-45B9-AB6F-01359AB48F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20806" y="-486748"/>
                        <a:ext cx="4226294" cy="528756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r-TR" sz="4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8" name="Dikdörtgen 57">
                        <a:extLst>
                          <a:ext uri="{FF2B5EF4-FFF2-40B4-BE49-F238E27FC236}">
                            <a16:creationId xmlns:a16="http://schemas.microsoft.com/office/drawing/2014/main" id="{C133C393-B1E9-4DDA-A261-A4C0A52298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20806" y="187332"/>
                        <a:ext cx="4219263" cy="7096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r-TR" sz="4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2" name="Metin Kutusu 2">
                        <a:extLst>
                          <a:ext uri="{FF2B5EF4-FFF2-40B4-BE49-F238E27FC236}">
                            <a16:creationId xmlns:a16="http://schemas.microsoft.com/office/drawing/2014/main" id="{1E4BAFB6-2513-4934-B357-A21E39547CA3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-712908" y="-463958"/>
                        <a:ext cx="1066163" cy="44542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>
                        <a:noAutofit/>
                      </a:bodyPr>
                      <a:lstStyle/>
                      <a:p>
                        <a:pPr marL="0" lvl="0" indent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buSzTx/>
                          <a:buNone/>
                          <a:defRPr/>
                        </a:pPr>
                        <a:r>
                          <a:rPr lang="tr-TR" sz="3200" b="1" dirty="0">
                            <a:solidFill>
                              <a:sysClr val="windowText" lastClr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ODSTW </a:t>
                        </a:r>
                        <a:r>
                          <a:rPr lang="en-US" sz="3200" b="1" dirty="0">
                            <a:solidFill>
                              <a:sysClr val="windowText" lastClr="000000"/>
                            </a:solidFill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Process</a:t>
                        </a:r>
                        <a:endParaRPr kumimoji="0" lang="en-US" sz="32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59" name="Dikdörtgen 58">
                        <a:extLst>
                          <a:ext uri="{FF2B5EF4-FFF2-40B4-BE49-F238E27FC236}">
                            <a16:creationId xmlns:a16="http://schemas.microsoft.com/office/drawing/2014/main" id="{7530A927-2CC3-410F-A861-9564E59884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712281" y="1052848"/>
                        <a:ext cx="4226294" cy="324539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r-TR" sz="4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7" name="Metin Kutusu 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-720806" y="221776"/>
                        <a:ext cx="1058265" cy="63107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rot="0" vert="horz" wrap="square" lIns="91440" tIns="45720" rIns="91440" bIns="45720" anchor="ctr" anchorCtr="0">
                        <a:no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tr-TR" sz="32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a:t>Data Collection Tools</a:t>
                        </a:r>
                        <a:endParaRPr kumimoji="0" lang="tr-TR" sz="32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39" name="Metin Kutusu 55"/>
                    <p:cNvSpPr txBox="1"/>
                    <p:nvPr/>
                  </p:nvSpPr>
                  <p:spPr>
                    <a:xfrm>
                      <a:off x="1414960" y="322602"/>
                      <a:ext cx="3155054" cy="335712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</p:spPr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indent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Tx/>
                        <a:buNone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secondary school students (7 boys and 5 girls), studying at the </a:t>
                      </a:r>
                      <a:r>
                        <a:rPr lang="tr-TR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ARKAS 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 and Art Center in İzmir, TURKEY. </a:t>
                      </a:r>
                      <a:endParaRPr lang="tr-TR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Tx/>
                        <a:buNone/>
                        <a:defRPr/>
                      </a:pP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SzTx/>
                        <a:buNone/>
                        <a:defRPr/>
                      </a:pPr>
                      <a:endParaRPr kumimoji="0" lang="tr-TR" sz="3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6" name="Dikdörtgen 35"/>
                  <p:cNvSpPr/>
                  <p:nvPr/>
                </p:nvSpPr>
                <p:spPr>
                  <a:xfrm>
                    <a:off x="214316" y="-471704"/>
                    <a:ext cx="4539091" cy="3576672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r-TR" sz="4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3" name="Dikdörtgen 52">
                  <a:extLst>
                    <a:ext uri="{FF2B5EF4-FFF2-40B4-BE49-F238E27FC236}">
                      <a16:creationId xmlns:a16="http://schemas.microsoft.com/office/drawing/2014/main" id="{A9D38C37-06F7-4138-B9C8-217F56F2AF41}"/>
                    </a:ext>
                  </a:extLst>
                </p:cNvPr>
                <p:cNvSpPr/>
                <p:nvPr/>
              </p:nvSpPr>
              <p:spPr>
                <a:xfrm>
                  <a:off x="9057826" y="7159446"/>
                  <a:ext cx="9234717" cy="113370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indent="0">
                    <a:buNone/>
                  </a:pPr>
                  <a:r>
                    <a:rPr lang="en-US" sz="3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The DSTW process was carried out in one half day and one full day.</a:t>
                  </a:r>
                  <a:endParaRPr lang="tr-TR" sz="3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" name="Dikdörtgen 2"/>
              <p:cNvSpPr/>
              <p:nvPr/>
            </p:nvSpPr>
            <p:spPr>
              <a:xfrm>
                <a:off x="9057826" y="11268941"/>
                <a:ext cx="7465862" cy="589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lvl="0" indent="-136525" hangingPunct="1">
                  <a:lnSpc>
                    <a:spcPct val="107000"/>
                  </a:lnSpc>
                  <a:spcBef>
                    <a:spcPts val="0"/>
                  </a:spcBef>
                  <a:buSzTx/>
                  <a:buNone/>
                  <a:defRPr/>
                </a:pPr>
                <a:r>
                  <a:rPr lang="tr-TR" sz="32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Content Analysis </a:t>
                </a:r>
                <a:r>
                  <a:rPr lang="tr-TR" sz="3200" dirty="0" err="1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using</a:t>
                </a:r>
                <a:r>
                  <a:rPr lang="tr-TR" sz="32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Maxqda 2018 program</a:t>
                </a:r>
              </a:p>
            </p:txBody>
          </p:sp>
        </p:grpSp>
        <p:sp>
          <p:nvSpPr>
            <p:cNvPr id="46" name="Metin Kutusu 2"/>
            <p:cNvSpPr txBox="1">
              <a:spLocks noChangeArrowheads="1"/>
            </p:cNvSpPr>
            <p:nvPr/>
          </p:nvSpPr>
          <p:spPr bwMode="auto">
            <a:xfrm>
              <a:off x="5974329" y="11136291"/>
              <a:ext cx="3103298" cy="783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Data </a:t>
              </a:r>
              <a:r>
                <a:rPr lang="en-US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  <a:r>
                <a:rPr kumimoji="0" lang="en-US" sz="3200" b="1" i="0" u="none" strike="noStrike" kern="0" cap="none" spc="0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nalysis</a:t>
              </a:r>
              <a:endParaRPr kumimoji="0" lang="en-US" sz="3200" b="0" i="0" u="none" strike="noStrike" kern="0" cap="none" spc="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Dikdörtgen 9">
            <a:extLst>
              <a:ext uri="{FF2B5EF4-FFF2-40B4-BE49-F238E27FC236}">
                <a16:creationId xmlns:a16="http://schemas.microsoft.com/office/drawing/2014/main" id="{1641D109-9F8B-47D6-8391-8BD8D4876A75}"/>
              </a:ext>
            </a:extLst>
          </p:cNvPr>
          <p:cNvSpPr/>
          <p:nvPr/>
        </p:nvSpPr>
        <p:spPr>
          <a:xfrm>
            <a:off x="11020739" y="2231752"/>
            <a:ext cx="3152659" cy="580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lvl="0" indent="-138430" hangingPunct="1">
              <a:lnSpc>
                <a:spcPct val="107000"/>
              </a:lnSpc>
              <a:spcBef>
                <a:spcPts val="0"/>
              </a:spcBef>
              <a:buSzTx/>
              <a:buNone/>
            </a:pPr>
            <a:r>
              <a:rPr lang="tr-TR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Case 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study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72D8FC49-4E9C-4C50-9743-D80E690203F6}"/>
              </a:ext>
            </a:extLst>
          </p:cNvPr>
          <p:cNvSpPr/>
          <p:nvPr/>
        </p:nvSpPr>
        <p:spPr>
          <a:xfrm>
            <a:off x="10951214" y="8097297"/>
            <a:ext cx="11124419" cy="1627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638" indent="-274638" hangingPunct="1">
              <a:lnSpc>
                <a:spcPct val="107000"/>
              </a:lnSpc>
              <a:spcBef>
                <a:spcPts val="0"/>
              </a:spcBef>
              <a:buSzTx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Audio recordings of all conversations of participants during the DSTW process</a:t>
            </a:r>
          </a:p>
          <a:p>
            <a:pPr marL="274638" indent="-274638" hangingPunct="1">
              <a:lnSpc>
                <a:spcPct val="107000"/>
              </a:lnSpc>
              <a:spcBef>
                <a:spcPts val="0"/>
              </a:spcBef>
              <a:buSzTx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Digita</a:t>
            </a:r>
            <a:r>
              <a:rPr lang="tr-TR" sz="3200" dirty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</a:p>
        </p:txBody>
      </p:sp>
      <p:pic>
        <p:nvPicPr>
          <p:cNvPr id="51" name="Resim 50">
            <a:extLst>
              <a:ext uri="{FF2B5EF4-FFF2-40B4-BE49-F238E27FC236}">
                <a16:creationId xmlns:a16="http://schemas.microsoft.com/office/drawing/2014/main" id="{F76E5B73-B2C7-4A1F-B26F-EC64D1D474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821" y="106014"/>
            <a:ext cx="1311482" cy="13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 21">
            <a:extLst>
              <a:ext uri="{FF2B5EF4-FFF2-40B4-BE49-F238E27FC236}">
                <a16:creationId xmlns:a16="http://schemas.microsoft.com/office/drawing/2014/main" id="{8A7719B8-90AD-462B-B646-0D620F6A9787}"/>
              </a:ext>
            </a:extLst>
          </p:cNvPr>
          <p:cNvGrpSpPr/>
          <p:nvPr/>
        </p:nvGrpSpPr>
        <p:grpSpPr>
          <a:xfrm>
            <a:off x="0" y="0"/>
            <a:ext cx="24386364" cy="13716000"/>
            <a:chOff x="0" y="0"/>
            <a:chExt cx="24386364" cy="13716000"/>
          </a:xfrm>
        </p:grpSpPr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id="{146D0DDF-E5EF-48E9-96E5-C5C97507D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476E436C-16D2-46E3-8129-017252BDE0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28"/>
            <a:stretch/>
          </p:blipFill>
          <p:spPr>
            <a:xfrm>
              <a:off x="433713" y="11463574"/>
              <a:ext cx="23516573" cy="1874637"/>
            </a:xfrm>
            <a:prstGeom prst="rect">
              <a:avLst/>
            </a:prstGeom>
          </p:spPr>
        </p:pic>
        <p:sp>
          <p:nvSpPr>
            <p:cNvPr id="25" name="Metin kutusu 24">
              <a:extLst>
                <a:ext uri="{FF2B5EF4-FFF2-40B4-BE49-F238E27FC236}">
                  <a16:creationId xmlns:a16="http://schemas.microsoft.com/office/drawing/2014/main" id="{AA77F7D2-D0BC-4F40-85B1-54886EB9D984}"/>
                </a:ext>
              </a:extLst>
            </p:cNvPr>
            <p:cNvSpPr txBox="1"/>
            <p:nvPr/>
          </p:nvSpPr>
          <p:spPr>
            <a:xfrm>
              <a:off x="16566598" y="59635"/>
              <a:ext cx="781976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160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Interstate"/>
                </a:rPr>
                <a:t>EMOTIONS AND ROBOTIC</a:t>
              </a:r>
              <a:r>
                <a:rPr lang="en-US" sz="4000" b="1" dirty="0">
                  <a:solidFill>
                    <a:srgbClr val="F16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kumimoji="0" lang="en-US" sz="4000" b="1" i="0" u="none" strike="noStrike" cap="none" spc="0" normalizeH="0" baseline="0" dirty="0">
                <a:ln>
                  <a:noFill/>
                </a:ln>
                <a:solidFill>
                  <a:srgbClr val="F1603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en-US" sz="20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Study Across Different Cultures, Educational Systems and Populations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</p:txBody>
        </p:sp>
      </p:grpSp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4271020"/>
            <a:ext cx="3625606" cy="135132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283"/>
            <a:ext cx="4015409" cy="1351321"/>
          </a:xfrm>
          <a:prstGeom prst="rect">
            <a:avLst/>
          </a:prstGeom>
        </p:spPr>
      </p:pic>
      <p:sp>
        <p:nvSpPr>
          <p:cNvPr id="11" name="Shape 316"/>
          <p:cNvSpPr/>
          <p:nvPr/>
        </p:nvSpPr>
        <p:spPr>
          <a:xfrm>
            <a:off x="-21270" y="6323503"/>
            <a:ext cx="2683748" cy="849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7000" b="1"/>
            </a:pPr>
            <a:r>
              <a:rPr lang="tr-TR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Bulgular</a:t>
            </a:r>
            <a:endParaRPr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6074724"/>
            <a:ext cx="3200303" cy="1351321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94" y="4185428"/>
            <a:ext cx="1915907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Purposes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18" name="Metin kutusu 17"/>
          <p:cNvSpPr txBox="1"/>
          <p:nvPr/>
        </p:nvSpPr>
        <p:spPr>
          <a:xfrm>
            <a:off x="94" y="6010935"/>
            <a:ext cx="3060451" cy="11182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Methodolgy</a:t>
            </a:r>
            <a:endParaRPr kumimoji="0" lang="tr-TR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" y="7872105"/>
            <a:ext cx="2860162" cy="1351321"/>
          </a:xfrm>
          <a:prstGeom prst="rect">
            <a:avLst/>
          </a:prstGeom>
        </p:spPr>
      </p:pic>
      <p:sp>
        <p:nvSpPr>
          <p:cNvPr id="19" name="Metin kutusu 18"/>
          <p:cNvSpPr txBox="1"/>
          <p:nvPr/>
        </p:nvSpPr>
        <p:spPr>
          <a:xfrm>
            <a:off x="21365" y="7823874"/>
            <a:ext cx="1733165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indent="0">
              <a:buNone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lang="tr-TR" sz="2800" dirty="0">
              <a:solidFill>
                <a:srgbClr val="5842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95" y="2592965"/>
            <a:ext cx="2324673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Introduction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4869981-59EB-4844-86C4-47267F791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D8FEBB7B-CA30-4F32-BCD9-94D8D3E4C280}"/>
              </a:ext>
            </a:extLst>
          </p:cNvPr>
          <p:cNvSpPr/>
          <p:nvPr/>
        </p:nvSpPr>
        <p:spPr>
          <a:xfrm>
            <a:off x="5516335" y="1822786"/>
            <a:ext cx="17442370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Storytelling Workshop Process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4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(adopted from Şimşek [18])</a:t>
            </a:r>
            <a:endParaRPr lang="tr-TR" sz="3600" b="1" noProof="1">
              <a:solidFill>
                <a:srgbClr val="FF0000"/>
              </a:solidFill>
            </a:endParaRPr>
          </a:p>
        </p:txBody>
      </p:sp>
      <p:graphicFrame>
        <p:nvGraphicFramePr>
          <p:cNvPr id="32" name="Diyagram 31">
            <a:extLst>
              <a:ext uri="{FF2B5EF4-FFF2-40B4-BE49-F238E27FC236}">
                <a16:creationId xmlns:a16="http://schemas.microsoft.com/office/drawing/2014/main" id="{DDC6AD4C-4C24-4637-95FF-60F32D0B45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1681464"/>
              </p:ext>
            </p:extLst>
          </p:nvPr>
        </p:nvGraphicFramePr>
        <p:xfrm>
          <a:off x="7694628" y="3407777"/>
          <a:ext cx="12676820" cy="7528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6" name="Resim 25">
            <a:extLst>
              <a:ext uri="{FF2B5EF4-FFF2-40B4-BE49-F238E27FC236}">
                <a16:creationId xmlns:a16="http://schemas.microsoft.com/office/drawing/2014/main" id="{96820FD7-4782-48F3-97E3-B89FE5E16E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821" y="106014"/>
            <a:ext cx="1311482" cy="13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7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 22">
            <a:extLst>
              <a:ext uri="{FF2B5EF4-FFF2-40B4-BE49-F238E27FC236}">
                <a16:creationId xmlns:a16="http://schemas.microsoft.com/office/drawing/2014/main" id="{E1168E65-DAFA-4D04-A6B3-125AA5F23240}"/>
              </a:ext>
            </a:extLst>
          </p:cNvPr>
          <p:cNvGrpSpPr/>
          <p:nvPr/>
        </p:nvGrpSpPr>
        <p:grpSpPr>
          <a:xfrm>
            <a:off x="0" y="0"/>
            <a:ext cx="24386364" cy="13716000"/>
            <a:chOff x="0" y="0"/>
            <a:chExt cx="24386364" cy="13716000"/>
          </a:xfrm>
        </p:grpSpPr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5A680AAE-B20C-4828-A00D-EF6A0316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C528F2A2-0E89-4C42-8425-118E2AD04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28"/>
            <a:stretch/>
          </p:blipFill>
          <p:spPr>
            <a:xfrm>
              <a:off x="433713" y="11463574"/>
              <a:ext cx="23516573" cy="1874637"/>
            </a:xfrm>
            <a:prstGeom prst="rect">
              <a:avLst/>
            </a:prstGeom>
          </p:spPr>
        </p:pic>
        <p:sp>
          <p:nvSpPr>
            <p:cNvPr id="29" name="Metin kutusu 28">
              <a:extLst>
                <a:ext uri="{FF2B5EF4-FFF2-40B4-BE49-F238E27FC236}">
                  <a16:creationId xmlns:a16="http://schemas.microsoft.com/office/drawing/2014/main" id="{DA51B408-C5F3-40DE-8703-B42836A931D9}"/>
                </a:ext>
              </a:extLst>
            </p:cNvPr>
            <p:cNvSpPr txBox="1"/>
            <p:nvPr/>
          </p:nvSpPr>
          <p:spPr>
            <a:xfrm>
              <a:off x="16566598" y="59635"/>
              <a:ext cx="781976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160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Interstate"/>
                </a:rPr>
                <a:t>EMOTIONS AND ROBOTIC</a:t>
              </a:r>
              <a:r>
                <a:rPr lang="en-US" sz="4000" b="1" dirty="0">
                  <a:solidFill>
                    <a:srgbClr val="F16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kumimoji="0" lang="en-US" sz="4000" b="1" i="0" u="none" strike="noStrike" cap="none" spc="0" normalizeH="0" baseline="0" dirty="0">
                <a:ln>
                  <a:noFill/>
                </a:ln>
                <a:solidFill>
                  <a:srgbClr val="F1603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en-US" sz="20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Study Across Different Cultures, Educational Systems and Populations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</p:txBody>
        </p:sp>
      </p:grpSp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4315472"/>
            <a:ext cx="4218309" cy="135132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283"/>
            <a:ext cx="4731026" cy="1351321"/>
          </a:xfrm>
          <a:prstGeom prst="rect">
            <a:avLst/>
          </a:prstGeom>
        </p:spPr>
      </p:pic>
      <p:sp>
        <p:nvSpPr>
          <p:cNvPr id="11" name="Shape 316"/>
          <p:cNvSpPr/>
          <p:nvPr/>
        </p:nvSpPr>
        <p:spPr>
          <a:xfrm>
            <a:off x="-21270" y="6323503"/>
            <a:ext cx="2683748" cy="849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7000" b="1"/>
            </a:pPr>
            <a:r>
              <a:rPr lang="tr-TR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Bulgular</a:t>
            </a:r>
            <a:endParaRPr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9" y="7840636"/>
            <a:ext cx="3381156" cy="1351321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-26238" y="4398177"/>
            <a:ext cx="1915907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Purposes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6078054"/>
            <a:ext cx="3693822" cy="1351321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94" y="6010935"/>
            <a:ext cx="2529858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kumimoji="0" lang="tr-TR" sz="3200" b="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-73518" y="7782776"/>
            <a:ext cx="2318261" cy="11182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kumimoji="0" lang="tr-TR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95" y="2592965"/>
            <a:ext cx="2324673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Introduction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0" name="Shape 317"/>
          <p:cNvSpPr/>
          <p:nvPr/>
        </p:nvSpPr>
        <p:spPr>
          <a:xfrm>
            <a:off x="4516504" y="1670526"/>
            <a:ext cx="19439900" cy="12247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85725" indent="0" algn="ctr">
              <a:lnSpc>
                <a:spcPct val="220000"/>
              </a:lnSpc>
              <a:spcBef>
                <a:spcPts val="1600"/>
              </a:spcBef>
              <a:buClr>
                <a:srgbClr val="FF2600"/>
              </a:buClr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Emotions of Students in Robotics Lessons</a:t>
            </a:r>
            <a:endParaRPr lang="tr-T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82B49D59-B785-405A-8728-18BF39AD27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821" y="106014"/>
            <a:ext cx="1311482" cy="1351321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0A96306-2AB0-4C80-8F9D-B1D3229B68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1914" y="3007083"/>
            <a:ext cx="17417576" cy="78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 22">
            <a:extLst>
              <a:ext uri="{FF2B5EF4-FFF2-40B4-BE49-F238E27FC236}">
                <a16:creationId xmlns:a16="http://schemas.microsoft.com/office/drawing/2014/main" id="{E1168E65-DAFA-4D04-A6B3-125AA5F23240}"/>
              </a:ext>
            </a:extLst>
          </p:cNvPr>
          <p:cNvGrpSpPr/>
          <p:nvPr/>
        </p:nvGrpSpPr>
        <p:grpSpPr>
          <a:xfrm>
            <a:off x="0" y="0"/>
            <a:ext cx="24386364" cy="13716000"/>
            <a:chOff x="0" y="0"/>
            <a:chExt cx="24386364" cy="13716000"/>
          </a:xfrm>
        </p:grpSpPr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id="{5A680AAE-B20C-4828-A00D-EF6A0316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28" name="Resim 27">
              <a:extLst>
                <a:ext uri="{FF2B5EF4-FFF2-40B4-BE49-F238E27FC236}">
                  <a16:creationId xmlns:a16="http://schemas.microsoft.com/office/drawing/2014/main" id="{C528F2A2-0E89-4C42-8425-118E2AD04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28"/>
            <a:stretch/>
          </p:blipFill>
          <p:spPr>
            <a:xfrm>
              <a:off x="433713" y="11463574"/>
              <a:ext cx="23516573" cy="1874637"/>
            </a:xfrm>
            <a:prstGeom prst="rect">
              <a:avLst/>
            </a:prstGeom>
          </p:spPr>
        </p:pic>
        <p:sp>
          <p:nvSpPr>
            <p:cNvPr id="29" name="Metin kutusu 28">
              <a:extLst>
                <a:ext uri="{FF2B5EF4-FFF2-40B4-BE49-F238E27FC236}">
                  <a16:creationId xmlns:a16="http://schemas.microsoft.com/office/drawing/2014/main" id="{DA51B408-C5F3-40DE-8703-B42836A931D9}"/>
                </a:ext>
              </a:extLst>
            </p:cNvPr>
            <p:cNvSpPr txBox="1"/>
            <p:nvPr/>
          </p:nvSpPr>
          <p:spPr>
            <a:xfrm>
              <a:off x="16566598" y="59635"/>
              <a:ext cx="7819766" cy="11079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91439" tIns="91439" rIns="91439" bIns="9143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kumimoji="0" lang="en-US" sz="4000" b="1" i="0" u="none" strike="noStrike" cap="none" spc="0" normalizeH="0" baseline="0" dirty="0">
                  <a:ln>
                    <a:noFill/>
                  </a:ln>
                  <a:solidFill>
                    <a:srgbClr val="F16033"/>
                  </a:solidFill>
                  <a:effectLst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Interstate"/>
                </a:rPr>
                <a:t>EMOTIONS AND ROBOTIC</a:t>
              </a:r>
              <a:r>
                <a:rPr lang="en-US" sz="4000" b="1" dirty="0">
                  <a:solidFill>
                    <a:srgbClr val="F160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endParaRPr kumimoji="0" lang="en-US" sz="4000" b="1" i="0" u="none" strike="noStrike" cap="none" spc="0" normalizeH="0" baseline="0" dirty="0">
                <a:ln>
                  <a:noFill/>
                </a:ln>
                <a:solidFill>
                  <a:srgbClr val="F16033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None/>
                <a:tabLst/>
              </a:pPr>
              <a:r>
                <a:rPr lang="en-US" sz="2000" b="1" dirty="0">
                  <a:solidFill>
                    <a:srgbClr val="FF99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 Study Across Different Cultures, Educational Systems and Populations</a:t>
              </a:r>
              <a:endParaRPr kumimoji="0" lang="en-US" sz="2000" b="1" i="0" u="none" strike="noStrike" cap="none" spc="0" normalizeH="0" baseline="0" dirty="0">
                <a:ln>
                  <a:noFill/>
                </a:ln>
                <a:solidFill>
                  <a:srgbClr val="FF9900"/>
                </a:solidFill>
                <a:effectLst/>
                <a:uFillTx/>
                <a:latin typeface="Calibri" panose="020F0502020204030204" pitchFamily="34" charset="0"/>
                <a:cs typeface="Calibri" panose="020F0502020204030204" pitchFamily="34" charset="0"/>
                <a:sym typeface="Interstate"/>
              </a:endParaRPr>
            </a:p>
          </p:txBody>
        </p:sp>
      </p:grpSp>
      <p:pic>
        <p:nvPicPr>
          <p:cNvPr id="15" name="Resi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71" y="4315472"/>
            <a:ext cx="4218309" cy="1351321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5283"/>
            <a:ext cx="4731026" cy="1351321"/>
          </a:xfrm>
          <a:prstGeom prst="rect">
            <a:avLst/>
          </a:prstGeom>
        </p:spPr>
      </p:pic>
      <p:sp>
        <p:nvSpPr>
          <p:cNvPr id="11" name="Shape 316"/>
          <p:cNvSpPr/>
          <p:nvPr/>
        </p:nvSpPr>
        <p:spPr>
          <a:xfrm>
            <a:off x="-21270" y="6323503"/>
            <a:ext cx="2683748" cy="8494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Tx/>
              <a:buFontTx/>
              <a:buNone/>
              <a:defRPr sz="7000" b="1"/>
            </a:pPr>
            <a:r>
              <a:rPr lang="tr-TR" sz="4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Bulgular</a:t>
            </a:r>
            <a:endParaRPr sz="4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9" y="7840636"/>
            <a:ext cx="3381156" cy="1351321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-26238" y="4398177"/>
            <a:ext cx="1915907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Purposes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36" y="6078054"/>
            <a:ext cx="3693822" cy="1351321"/>
          </a:xfrm>
          <a:prstGeom prst="rect">
            <a:avLst/>
          </a:prstGeom>
        </p:spPr>
      </p:pic>
      <p:sp>
        <p:nvSpPr>
          <p:cNvPr id="18" name="Metin kutusu 17"/>
          <p:cNvSpPr txBox="1"/>
          <p:nvPr/>
        </p:nvSpPr>
        <p:spPr>
          <a:xfrm>
            <a:off x="94" y="6010935"/>
            <a:ext cx="2529858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3200" dirty="0" err="1">
                <a:solidFill>
                  <a:srgbClr val="584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kumimoji="0" lang="tr-TR" sz="3200" b="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19" name="Metin kutusu 18"/>
          <p:cNvSpPr txBox="1"/>
          <p:nvPr/>
        </p:nvSpPr>
        <p:spPr>
          <a:xfrm>
            <a:off x="-73518" y="7782776"/>
            <a:ext cx="2318261" cy="111825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lang="tr-TR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endParaRPr kumimoji="0" lang="tr-TR" sz="4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95" y="2592965"/>
            <a:ext cx="2324673" cy="9828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1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None/>
              <a:tabLst/>
            </a:pPr>
            <a:r>
              <a:rPr kumimoji="0" lang="tr-TR" sz="3200" i="0" u="none" strike="noStrike" cap="none" spc="0" normalizeH="0" baseline="0" dirty="0" err="1">
                <a:ln>
                  <a:noFill/>
                </a:ln>
                <a:solidFill>
                  <a:srgbClr val="58427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Interstate"/>
              </a:rPr>
              <a:t>Introduction</a:t>
            </a:r>
            <a:endParaRPr kumimoji="0" lang="tr-TR" sz="3200" i="0" u="none" strike="noStrike" cap="none" spc="0" normalizeH="0" baseline="0" dirty="0">
              <a:ln>
                <a:noFill/>
              </a:ln>
              <a:solidFill>
                <a:srgbClr val="584279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Interstate"/>
            </a:endParaRPr>
          </a:p>
        </p:txBody>
      </p:sp>
      <p:sp>
        <p:nvSpPr>
          <p:cNvPr id="20" name="Shape 317"/>
          <p:cNvSpPr/>
          <p:nvPr/>
        </p:nvSpPr>
        <p:spPr>
          <a:xfrm>
            <a:off x="4516504" y="1670526"/>
            <a:ext cx="19439900" cy="12247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85725" indent="0" algn="ctr">
              <a:lnSpc>
                <a:spcPct val="220000"/>
              </a:lnSpc>
              <a:spcBef>
                <a:spcPts val="1600"/>
              </a:spcBef>
              <a:buClr>
                <a:srgbClr val="FF2600"/>
              </a:buClr>
              <a:buNone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Incidents that play a role in students' emotions</a:t>
            </a:r>
            <a:endParaRPr lang="tr-T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7CF0E9F-A74D-4B55-9549-91EEEA31A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8415" y="2895285"/>
            <a:ext cx="17962458" cy="8432233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FA09B866-3F5D-4154-9349-F41A2142EB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4821" y="106014"/>
            <a:ext cx="1311482" cy="13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4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Özel 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30A0"/>
      </a:hlink>
      <a:folHlink>
        <a:srgbClr val="FF0000"/>
      </a:folHlink>
    </a:clrScheme>
    <a:fontScheme name="Office Theme">
      <a:majorFont>
        <a:latin typeface="Interstate"/>
        <a:ea typeface="Interstate"/>
        <a:cs typeface="Interstate"/>
      </a:majorFont>
      <a:minorFont>
        <a:latin typeface="Interstate"/>
        <a:ea typeface="Interstate"/>
        <a:cs typeface="Interstat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457200" marR="0" indent="-457200" algn="l" defTabSz="914400" rtl="0" fontAlgn="auto" latinLnBrk="0" hangingPunct="0">
          <a:lnSpc>
            <a:spcPct val="110000"/>
          </a:lnSpc>
          <a:spcBef>
            <a:spcPts val="2000"/>
          </a:spcBef>
          <a:spcAft>
            <a:spcPts val="0"/>
          </a:spcAft>
          <a:buClrTx/>
          <a:buSzPct val="100000"/>
          <a:buFont typeface="Helvetica"/>
          <a:buChar char="•"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Interst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457200" marR="0" indent="-457200" algn="l" defTabSz="914400" rtl="0" fontAlgn="auto" latinLnBrk="0" hangingPunct="0">
          <a:lnSpc>
            <a:spcPct val="110000"/>
          </a:lnSpc>
          <a:spcBef>
            <a:spcPts val="2000"/>
          </a:spcBef>
          <a:spcAft>
            <a:spcPts val="0"/>
          </a:spcAft>
          <a:buClrTx/>
          <a:buSzPct val="100000"/>
          <a:buFont typeface="Helvetica"/>
          <a:buChar char="•"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Interst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Interstate"/>
        <a:ea typeface="Interstate"/>
        <a:cs typeface="Interstate"/>
      </a:majorFont>
      <a:minorFont>
        <a:latin typeface="Interstate"/>
        <a:ea typeface="Interstate"/>
        <a:cs typeface="Interstat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457200" marR="0" indent="-457200" algn="l" defTabSz="914400" rtl="0" fontAlgn="auto" latinLnBrk="0" hangingPunct="0">
          <a:lnSpc>
            <a:spcPct val="110000"/>
          </a:lnSpc>
          <a:spcBef>
            <a:spcPts val="2000"/>
          </a:spcBef>
          <a:spcAft>
            <a:spcPts val="0"/>
          </a:spcAft>
          <a:buClrTx/>
          <a:buSzPct val="100000"/>
          <a:buFont typeface="Helvetica"/>
          <a:buChar char="•"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Interst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457200" marR="0" indent="-457200" algn="l" defTabSz="914400" rtl="0" fontAlgn="auto" latinLnBrk="0" hangingPunct="0">
          <a:lnSpc>
            <a:spcPct val="110000"/>
          </a:lnSpc>
          <a:spcBef>
            <a:spcPts val="2000"/>
          </a:spcBef>
          <a:spcAft>
            <a:spcPts val="0"/>
          </a:spcAft>
          <a:buClrTx/>
          <a:buSzPct val="100000"/>
          <a:buFont typeface="Helvetica"/>
          <a:buChar char="•"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Interst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6600</TotalTime>
  <Words>751</Words>
  <Application>Microsoft Office PowerPoint</Application>
  <PresentationFormat>Özel</PresentationFormat>
  <Paragraphs>138</Paragraphs>
  <Slides>16</Slides>
  <Notes>16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3" baseType="lpstr">
      <vt:lpstr>Arial</vt:lpstr>
      <vt:lpstr>Calibri</vt:lpstr>
      <vt:lpstr>Gill Sans Ultra Bold</vt:lpstr>
      <vt:lpstr>Helvetica</vt:lpstr>
      <vt:lpstr>Interstate</vt:lpstr>
      <vt:lpstr>Wingdings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1086 Edulearn Presentation</dc:title>
  <dc:creator>Wın10</dc:creator>
  <cp:keywords>Hatice Cirali Sarica</cp:keywords>
  <cp:lastModifiedBy>HaTiCe</cp:lastModifiedBy>
  <cp:revision>489</cp:revision>
  <cp:lastPrinted>2016-07-19T08:03:15Z</cp:lastPrinted>
  <dcterms:modified xsi:type="dcterms:W3CDTF">2022-06-14T11:01:16Z</dcterms:modified>
</cp:coreProperties>
</file>