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1" r:id="rId3"/>
    <p:sldId id="257" r:id="rId4"/>
    <p:sldId id="268" r:id="rId5"/>
    <p:sldId id="326" r:id="rId6"/>
    <p:sldId id="258" r:id="rId7"/>
    <p:sldId id="266" r:id="rId8"/>
    <p:sldId id="267" r:id="rId9"/>
    <p:sldId id="269" r:id="rId10"/>
    <p:sldId id="328" r:id="rId11"/>
    <p:sldId id="264" r:id="rId12"/>
    <p:sldId id="324" r:id="rId13"/>
    <p:sldId id="259" r:id="rId14"/>
    <p:sldId id="260" r:id="rId15"/>
    <p:sldId id="261" r:id="rId16"/>
    <p:sldId id="262" r:id="rId17"/>
    <p:sldId id="263" r:id="rId18"/>
    <p:sldId id="329" r:id="rId19"/>
    <p:sldId id="330" r:id="rId20"/>
    <p:sldId id="327" r:id="rId2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6B871BD-2BF9-4A65-82DA-18563554C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85EE68E-C6C0-4074-940A-5CC01B05E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1D6B50D-76CF-4218-A8C3-1A2A75636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CC23-EA51-4A36-814C-B8C20DBF7348}" type="datetimeFigureOut">
              <a:rPr lang="tr-TR" smtClean="0"/>
              <a:t>15.06.2022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38B00B6-D936-45AF-A005-92DCD97D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8225AD8-A5D2-41D7-A65F-EEE26420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10B0-48F6-45EE-822F-11CA37F5DA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3373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52039A-04A6-47C3-8277-02AFD2BB1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98D4FEB-AE22-4F99-8694-779D8DAC6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A1BAA24-CDEE-4186-BA3E-E58CC40A2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CC23-EA51-4A36-814C-B8C20DBF7348}" type="datetimeFigureOut">
              <a:rPr lang="tr-TR" smtClean="0"/>
              <a:t>15.06.2022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FA04B9-CB16-4502-A04A-429E9727E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8949F16-7B5E-40ED-8BEF-5A7575ED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10B0-48F6-45EE-822F-11CA37F5DA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7346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6DAE53EE-7CAF-449E-8A79-ED555B5A1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C8489BC-6638-4A11-A983-A9B81F0B0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A7171B7-8289-47A4-86DC-049FB3E6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CC23-EA51-4A36-814C-B8C20DBF7348}" type="datetimeFigureOut">
              <a:rPr lang="tr-TR" smtClean="0"/>
              <a:t>15.06.2022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48154F3-F6D5-4FF2-B1A4-E567AAFCB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60E493A-CC7F-451D-A568-7EF1854C1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10B0-48F6-45EE-822F-11CA37F5DA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7861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9CB91-7B10-AA46-A0B0-E9E4BED76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5822B-8850-0144-A0F3-C57CFC032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8370"/>
            <a:ext cx="10515600" cy="51585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4968144-4B94-C64D-9913-6A627290B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57616" cy="365125"/>
          </a:xfrm>
          <a:prstGeom prst="rect">
            <a:avLst/>
          </a:prstGeom>
        </p:spPr>
        <p:txBody>
          <a:bodyPr/>
          <a:lstStyle/>
          <a:p>
            <a:pPr algn="r"/>
            <a:fld id="{3743B845-20EF-934E-9BF5-859F4241BADB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6" name="Google Shape;10;p2">
            <a:extLst>
              <a:ext uri="{FF2B5EF4-FFF2-40B4-BE49-F238E27FC236}">
                <a16:creationId xmlns:a16="http://schemas.microsoft.com/office/drawing/2014/main" id="{C7BE856C-5EFE-9A43-8125-6DEF87361A46}"/>
              </a:ext>
            </a:extLst>
          </p:cNvPr>
          <p:cNvSpPr/>
          <p:nvPr userDrawn="1"/>
        </p:nvSpPr>
        <p:spPr>
          <a:xfrm>
            <a:off x="0" y="834454"/>
            <a:ext cx="12192000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2056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F08C37-A683-493A-9B7B-B8EB655E6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334" y="530942"/>
            <a:ext cx="9849465" cy="1159746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2B9417D-2499-4B65-B3BA-D8EE0BF86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334" y="1825625"/>
            <a:ext cx="9849466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7E52C42-C5F1-4711-A3D3-107CC8BF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CC23-EA51-4A36-814C-B8C20DBF7348}" type="datetimeFigureOut">
              <a:rPr lang="tr-TR" smtClean="0"/>
              <a:t>15.06.2022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D9CDAF8-F522-4BE9-B3A0-F027333E8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AFAEDD3-7EE8-43AA-9BF4-A8E21F77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10B0-48F6-45EE-822F-11CA37F5DA7D}" type="slidenum">
              <a:rPr lang="tr-TR" smtClean="0"/>
              <a:t>‹#›</a:t>
            </a:fld>
            <a:endParaRPr lang="tr-TR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E50F63-C8F1-4F99-816B-DE0954A63593}"/>
              </a:ext>
            </a:extLst>
          </p:cNvPr>
          <p:cNvCxnSpPr/>
          <p:nvPr userDrawn="1"/>
        </p:nvCxnSpPr>
        <p:spPr>
          <a:xfrm>
            <a:off x="1504334" y="1435516"/>
            <a:ext cx="984946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848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FB4D70-4EF0-43ED-BA60-A93336162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E2BE838-642C-4D23-A217-149BEC13C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D45BF8E-128F-4E7D-8E36-B5191A70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CC23-EA51-4A36-814C-B8C20DBF7348}" type="datetimeFigureOut">
              <a:rPr lang="tr-TR" smtClean="0"/>
              <a:t>15.06.2022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1149484-5A35-42A7-B0C9-C09265C97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A573E88-9654-4561-A48C-C1840D8E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10B0-48F6-45EE-822F-11CA37F5DA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9026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12BCC0-A8C4-487E-A9CE-F32D43479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9D9E761-8C7A-487C-984C-77C37A77F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F8A9416-7DE0-40FB-9783-ED195CB82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EA5F308-F81C-4AF6-8546-D1F175030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CC23-EA51-4A36-814C-B8C20DBF7348}" type="datetimeFigureOut">
              <a:rPr lang="tr-TR" smtClean="0"/>
              <a:t>15.06.2022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126F5A1-DF43-46C8-9C53-D06A573D8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6270CCB-8C2D-419A-9131-CC7D3951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10B0-48F6-45EE-822F-11CA37F5DA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852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412733-F06D-4C4B-9817-B4BACAB52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3A566BE-40F5-45AA-838F-C7247B5FD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0DAC5AE-5B2A-40E0-A3F1-31579C1A7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948E033-A205-4C6E-B64A-3C0646229D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B0C60A0-7E3D-4243-8E65-EE16E4955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A09129E-F9BF-4A22-9930-D0D934596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CC23-EA51-4A36-814C-B8C20DBF7348}" type="datetimeFigureOut">
              <a:rPr lang="tr-TR" smtClean="0"/>
              <a:t>15.06.2022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64AFB1-71C0-4AE3-9239-2D4DF3D1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5B02EC44-4F99-4256-9FAC-D4988A7B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10B0-48F6-45EE-822F-11CA37F5DA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412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31335A-1EE8-4497-B449-88B148A46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14FF8A67-C1AA-4C86-B6D6-EA7BB944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CC23-EA51-4A36-814C-B8C20DBF7348}" type="datetimeFigureOut">
              <a:rPr lang="tr-TR" smtClean="0"/>
              <a:t>15.06.2022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02F7FCA-C6E0-4561-A514-273B5962B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B7AB74E-774F-495E-A83D-00736E7E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10B0-48F6-45EE-822F-11CA37F5DA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549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66ADB7B9-066A-40C9-81CA-C5514C43B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CC23-EA51-4A36-814C-B8C20DBF7348}" type="datetimeFigureOut">
              <a:rPr lang="tr-TR" smtClean="0"/>
              <a:t>15.06.2022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BEA601E-73DE-40D8-90CC-F026FA62D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652100E-CF02-44FD-A43E-79A04BDC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10B0-48F6-45EE-822F-11CA37F5DA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5364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790419-BB80-42BA-A389-F259C9B5B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20C3996-AC08-4A73-95EC-5F7DDFDFE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E5EE6F9-6F2D-47AE-BD4C-ADC60EE9F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0BE27C3-3FDC-4136-AD3A-06CF7281C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CC23-EA51-4A36-814C-B8C20DBF7348}" type="datetimeFigureOut">
              <a:rPr lang="tr-TR" smtClean="0"/>
              <a:t>15.06.2022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3FB2663-46AB-4E1E-B7BD-B174C44A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2C92033-507E-421E-A0EC-09BC9750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10B0-48F6-45EE-822F-11CA37F5DA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10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412A9ED-5A83-4838-8EDA-711512CFF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E95527B-3999-4BFF-9C92-6BA5B725E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664733C-13F6-4816-A91E-D9C10D486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FAC924E-8D17-4259-9FBD-F4383FF69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CC23-EA51-4A36-814C-B8C20DBF7348}" type="datetimeFigureOut">
              <a:rPr lang="tr-TR" smtClean="0"/>
              <a:t>15.06.2022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3779973-04C9-4197-BCF5-D2032F7F2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C8ABC21-4202-474D-B9E0-490C50AC2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10B0-48F6-45EE-822F-11CA37F5DA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4855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6F2964D-BB8A-48BE-826E-09D6414E1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3685E68-9B56-495D-8AA7-F0C4F71BD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D4AE8FC-026C-4322-B72F-C8C3C7B54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0CC23-EA51-4A36-814C-B8C20DBF7348}" type="datetimeFigureOut">
              <a:rPr lang="tr-TR" smtClean="0"/>
              <a:t>15.06.2022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E538210-409F-4E56-A0E2-D69CAC872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33DE8E4-C892-4151-B226-E3E255021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910B0-48F6-45EE-822F-11CA37F5DA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213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13C6CC-B264-47CF-A797-45FCA28E77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Emotions and Robotics with Video Analytics</a:t>
            </a: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45A1C7F-B9F3-4434-828C-FA9716AFA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Gökhan Akçapınar, PhD.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76849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A069E-411B-4C8C-BC20-8F92731D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logs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B22A9-E0D5-4B8A-A725-B2789509A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393" y="1690688"/>
            <a:ext cx="10395345" cy="452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3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E2D9E-FF77-4753-8C8D-878BA40F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file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CA747-9106-4CC0-8693-FE8D774E3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91" y="1864699"/>
            <a:ext cx="5517563" cy="312860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B8BA811-AA60-4A65-8548-6CC379C63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938776"/>
              </p:ext>
            </p:extLst>
          </p:nvPr>
        </p:nvGraphicFramePr>
        <p:xfrm>
          <a:off x="6544901" y="1864700"/>
          <a:ext cx="5242546" cy="3128601"/>
        </p:xfrm>
        <a:graphic>
          <a:graphicData uri="http://schemas.openxmlformats.org/drawingml/2006/table">
            <a:tbl>
              <a:tblPr/>
              <a:tblGrid>
                <a:gridCol w="1243424">
                  <a:extLst>
                    <a:ext uri="{9D8B030D-6E8A-4147-A177-3AD203B41FA5}">
                      <a16:colId xmlns:a16="http://schemas.microsoft.com/office/drawing/2014/main" val="2527976271"/>
                    </a:ext>
                  </a:extLst>
                </a:gridCol>
                <a:gridCol w="3999122">
                  <a:extLst>
                    <a:ext uri="{9D8B030D-6E8A-4147-A177-3AD203B41FA5}">
                      <a16:colId xmlns:a16="http://schemas.microsoft.com/office/drawing/2014/main" val="1928313868"/>
                    </a:ext>
                  </a:extLst>
                </a:gridCol>
              </a:tblGrid>
              <a:tr h="2734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Metric</a:t>
                      </a:r>
                      <a:endParaRPr lang="en-US" sz="1500">
                        <a:effectLst/>
                      </a:endParaRPr>
                    </a:p>
                  </a:txBody>
                  <a:tcPr marL="52582" marR="52582" marT="52582" marB="52582">
                    <a:lnL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  <a:endParaRPr lang="en-US" sz="1500" dirty="0">
                        <a:effectLst/>
                      </a:endParaRPr>
                    </a:p>
                  </a:txBody>
                  <a:tcPr marL="52582" marR="52582" marT="52582" marB="52582">
                    <a:lnL>
                      <a:noFill/>
                    </a:lnL>
                    <a:lnR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956107"/>
                  </a:ext>
                </a:extLst>
              </a:tr>
              <a:tr h="2734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sessionduration</a:t>
                      </a:r>
                      <a:endParaRPr lang="en-US" sz="1500">
                        <a:effectLst/>
                      </a:endParaRPr>
                    </a:p>
                  </a:txBody>
                  <a:tcPr marL="52582" marR="52582" marT="52582" marB="52582">
                    <a:lnL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Duration of a session in terms of minutes</a:t>
                      </a:r>
                      <a:endParaRPr lang="en-US" sz="1500">
                        <a:effectLst/>
                      </a:endParaRPr>
                    </a:p>
                  </a:txBody>
                  <a:tcPr marL="52582" marR="52582" marT="52582" marB="52582">
                    <a:lnL>
                      <a:noFill/>
                    </a:lnL>
                    <a:lnR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615312"/>
                  </a:ext>
                </a:extLst>
              </a:tr>
              <a:tr h="2734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totalaction</a:t>
                      </a:r>
                      <a:endParaRPr lang="en-US" sz="1500">
                        <a:effectLst/>
                      </a:endParaRPr>
                    </a:p>
                  </a:txBody>
                  <a:tcPr marL="52582" marR="52582" marT="52582" marB="52582">
                    <a:lnL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number of actions in a session</a:t>
                      </a:r>
                      <a:endParaRPr lang="en-US" sz="1500">
                        <a:effectLst/>
                      </a:endParaRPr>
                    </a:p>
                  </a:txBody>
                  <a:tcPr marL="52582" marR="52582" marT="52582" marB="52582">
                    <a:lnL>
                      <a:noFill/>
                    </a:lnL>
                    <a:lnR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479041"/>
                  </a:ext>
                </a:extLst>
              </a:tr>
              <a:tr h="2734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play</a:t>
                      </a:r>
                      <a:endParaRPr lang="en-US" sz="1500">
                        <a:effectLst/>
                      </a:endParaRPr>
                    </a:p>
                  </a:txBody>
                  <a:tcPr marL="52582" marR="52582" marT="52582" marB="52582">
                    <a:lnL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of times play button was pressed in a session</a:t>
                      </a:r>
                      <a:endParaRPr lang="en-US" sz="1500">
                        <a:effectLst/>
                      </a:endParaRPr>
                    </a:p>
                  </a:txBody>
                  <a:tcPr marL="52582" marR="52582" marT="52582" marB="52582">
                    <a:lnL>
                      <a:noFill/>
                    </a:lnL>
                    <a:lnR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882727"/>
                  </a:ext>
                </a:extLst>
              </a:tr>
              <a:tr h="2734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pause</a:t>
                      </a:r>
                      <a:endParaRPr lang="en-US" sz="1500">
                        <a:effectLst/>
                      </a:endParaRPr>
                    </a:p>
                  </a:txBody>
                  <a:tcPr marL="52582" marR="52582" marT="52582" marB="52582">
                    <a:lnL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of times paused button was pressed in a session</a:t>
                      </a:r>
                      <a:endParaRPr lang="en-US" sz="1500">
                        <a:effectLst/>
                      </a:endParaRPr>
                    </a:p>
                  </a:txBody>
                  <a:tcPr marL="52582" marR="52582" marT="52582" marB="52582">
                    <a:lnL>
                      <a:noFill/>
                    </a:lnL>
                    <a:lnR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032103"/>
                  </a:ext>
                </a:extLst>
              </a:tr>
              <a:tr h="2734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backward</a:t>
                      </a:r>
                      <a:endParaRPr lang="en-US" sz="1500" dirty="0">
                        <a:effectLst/>
                      </a:endParaRPr>
                    </a:p>
                  </a:txBody>
                  <a:tcPr marL="52582" marR="52582" marT="52582" marB="52582">
                    <a:lnL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of times a video was backwarded in a session</a:t>
                      </a:r>
                      <a:endParaRPr lang="en-US" sz="1500">
                        <a:effectLst/>
                      </a:endParaRPr>
                    </a:p>
                  </a:txBody>
                  <a:tcPr marL="52582" marR="52582" marT="52582" marB="52582">
                    <a:lnL>
                      <a:noFill/>
                    </a:lnL>
                    <a:lnR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112260"/>
                  </a:ext>
                </a:extLst>
              </a:tr>
              <a:tr h="2734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forward</a:t>
                      </a:r>
                      <a:endParaRPr lang="en-US" sz="1500" dirty="0">
                        <a:effectLst/>
                      </a:endParaRPr>
                    </a:p>
                  </a:txBody>
                  <a:tcPr marL="52582" marR="52582" marT="52582" marB="52582">
                    <a:lnL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of times a video was forwarded in a session</a:t>
                      </a:r>
                      <a:endParaRPr lang="en-US" sz="1500">
                        <a:effectLst/>
                      </a:endParaRPr>
                    </a:p>
                  </a:txBody>
                  <a:tcPr marL="52582" marR="52582" marT="52582" marB="52582">
                    <a:lnL>
                      <a:noFill/>
                    </a:lnL>
                    <a:lnR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925622"/>
                  </a:ext>
                </a:extLst>
              </a:tr>
              <a:tr h="54258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maxpercent</a:t>
                      </a:r>
                      <a:endParaRPr lang="en-US" sz="1500">
                        <a:effectLst/>
                      </a:endParaRPr>
                    </a:p>
                  </a:txBody>
                  <a:tcPr marL="52582" marR="52582" marT="52582" marB="52582">
                    <a:lnL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Maximum point reached in the timeline of the video in terms of percentage (for example, after loading the video, skipping to 90% in the timeline and watching 5% more would result in 95%). </a:t>
                      </a:r>
                      <a:endParaRPr lang="en-US" sz="1500">
                        <a:effectLst/>
                      </a:endParaRPr>
                    </a:p>
                  </a:txBody>
                  <a:tcPr marL="52582" marR="52582" marT="52582" marB="52582">
                    <a:lnL>
                      <a:noFill/>
                    </a:lnL>
                    <a:lnR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967376"/>
                  </a:ext>
                </a:extLst>
              </a:tr>
              <a:tr h="2734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totalpercent</a:t>
                      </a:r>
                      <a:endParaRPr lang="en-US" sz="1500">
                        <a:effectLst/>
                      </a:endParaRPr>
                    </a:p>
                  </a:txBody>
                  <a:tcPr marL="52582" marR="52582" marT="52582" marB="52582">
                    <a:lnL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percentage of video portion watched.</a:t>
                      </a:r>
                      <a:endParaRPr lang="en-US" sz="1500">
                        <a:effectLst/>
                      </a:endParaRPr>
                    </a:p>
                  </a:txBody>
                  <a:tcPr marL="52582" marR="52582" marT="52582" marB="52582">
                    <a:lnL>
                      <a:noFill/>
                    </a:lnL>
                    <a:lnR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0829935"/>
                  </a:ext>
                </a:extLst>
              </a:tr>
              <a:tr h="39818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timeupdate</a:t>
                      </a:r>
                      <a:endParaRPr lang="en-US" sz="1500">
                        <a:effectLst/>
                      </a:endParaRPr>
                    </a:p>
                  </a:txBody>
                  <a:tcPr marL="52582" marR="52582" marT="52582" marB="52582">
                    <a:lnL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of auto-recorded events every 5 sec while students watching the video</a:t>
                      </a:r>
                      <a:endParaRPr lang="en-US" sz="1500" dirty="0">
                        <a:effectLst/>
                      </a:endParaRPr>
                    </a:p>
                  </a:txBody>
                  <a:tcPr marL="52582" marR="52582" marT="52582" marB="52582">
                    <a:lnL>
                      <a:noFill/>
                    </a:lnL>
                    <a:lnR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362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6227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C53D-877B-4756-8293-51D0EE81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Analytics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AB52F7-2C45-4BFC-A14D-860FDBB31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334" y="1825625"/>
            <a:ext cx="6141066" cy="4351338"/>
          </a:xfrm>
        </p:spPr>
        <p:txBody>
          <a:bodyPr/>
          <a:lstStyle/>
          <a:p>
            <a:r>
              <a:rPr lang="en-US" dirty="0"/>
              <a:t>Learning analytics is the measurement, collection, analysis and reporting of data about learners and their contexts, for purposes of understanding and </a:t>
            </a:r>
            <a:r>
              <a:rPr lang="en-US" dirty="0" err="1"/>
              <a:t>optimising</a:t>
            </a:r>
            <a:r>
              <a:rPr lang="en-US" dirty="0"/>
              <a:t> learning and the environments in which it occurs </a:t>
            </a:r>
            <a:r>
              <a:rPr lang="tr-TR" dirty="0"/>
              <a:t>(SOLAR, 2012).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BF3120-FDCD-40C0-BEA1-641166E414F3}"/>
              </a:ext>
            </a:extLst>
          </p:cNvPr>
          <p:cNvSpPr/>
          <p:nvPr/>
        </p:nvSpPr>
        <p:spPr>
          <a:xfrm>
            <a:off x="7645400" y="5484825"/>
            <a:ext cx="3691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Learning Analytics Cycle</a:t>
            </a:r>
            <a:r>
              <a:rPr lang="tr-TR" dirty="0"/>
              <a:t> (</a:t>
            </a:r>
            <a:r>
              <a:rPr lang="tr-TR" dirty="0" err="1"/>
              <a:t>Clow</a:t>
            </a:r>
            <a:r>
              <a:rPr lang="tr-TR" dirty="0"/>
              <a:t>, 2012)</a:t>
            </a:r>
          </a:p>
        </p:txBody>
      </p:sp>
      <p:pic>
        <p:nvPicPr>
          <p:cNvPr id="3074" name="Picture 2" descr="The Learning Analytics Cycle – Doug Clow's Imaginatively-Titled Blog">
            <a:extLst>
              <a:ext uri="{FF2B5EF4-FFF2-40B4-BE49-F238E27FC236}">
                <a16:creationId xmlns:a16="http://schemas.microsoft.com/office/drawing/2014/main" id="{45D38152-18B4-44AD-AF89-F88A1D28D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825625"/>
            <a:ext cx="3691871" cy="36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802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634E6-3057-435C-861F-B3E1C2BDC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7A942-3CC6-43B9-899A-8FD90A953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33" y="1690688"/>
            <a:ext cx="8916476" cy="4110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4D83F-D823-46C4-8B6E-66736B035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6074" y="2866848"/>
            <a:ext cx="2065926" cy="155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3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F56D-89DC-4094-8464-AAC674382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of video sessions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1BC1E-22D6-4DAA-AB05-08736DB37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073" y="1822092"/>
            <a:ext cx="7725853" cy="3905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8C05AF-267B-4CFA-8ED0-969E15C62B94}"/>
              </a:ext>
            </a:extLst>
          </p:cNvPr>
          <p:cNvSpPr/>
          <p:nvPr/>
        </p:nvSpPr>
        <p:spPr>
          <a:xfrm>
            <a:off x="3094892" y="2453054"/>
            <a:ext cx="2637693" cy="32748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Cluster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8FAE9F-A1C1-4759-9C5F-43DB9491E3D2}"/>
              </a:ext>
            </a:extLst>
          </p:cNvPr>
          <p:cNvSpPr/>
          <p:nvPr/>
        </p:nvSpPr>
        <p:spPr>
          <a:xfrm>
            <a:off x="5732585" y="2453054"/>
            <a:ext cx="4149969" cy="327483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Cluster 2</a:t>
            </a:r>
          </a:p>
        </p:txBody>
      </p:sp>
    </p:spTree>
    <p:extLst>
      <p:ext uri="{BB962C8B-B14F-4D97-AF65-F5344CB8AC3E}">
        <p14:creationId xmlns:p14="http://schemas.microsoft.com/office/powerpoint/2010/main" val="383751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E2247-1C4F-4E75-9608-7D3FAA3F6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of video sessions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EB3FC-565F-4B2E-A83B-0051A9B1F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77" y="1847143"/>
            <a:ext cx="9849465" cy="2912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A1A59-D86C-4CBD-8709-79E88F40E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07" y="4759511"/>
            <a:ext cx="1200318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22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82629-0F42-4B63-B5DE-E66171026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EF906FB-F92E-4B9B-AB72-7C0AE72A38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706392"/>
              </p:ext>
            </p:extLst>
          </p:nvPr>
        </p:nvGraphicFramePr>
        <p:xfrm>
          <a:off x="1419159" y="2123972"/>
          <a:ext cx="9935812" cy="277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Worksheet" r:id="rId3" imgW="7543772" imgH="2104970" progId="Excel.Sheet.12">
                  <p:embed/>
                </p:oleObj>
              </mc:Choice>
              <mc:Fallback>
                <p:oleObj name="Worksheet" r:id="rId3" imgW="7543772" imgH="21049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19159" y="2123972"/>
                        <a:ext cx="9935812" cy="2772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4282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A6E38-36D7-4764-AD2E-98C09E511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model of clusters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87662-3166-44D7-9CAF-622F9D6CD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425" y="1690688"/>
            <a:ext cx="2819229" cy="4458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43BEAE-91BD-4430-B882-DE4A86785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654" y="1686269"/>
            <a:ext cx="4581834" cy="4463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F0D858-80BC-4B06-B9DC-79B712EDDBF4}"/>
              </a:ext>
            </a:extLst>
          </p:cNvPr>
          <p:cNvSpPr txBox="1"/>
          <p:nvPr/>
        </p:nvSpPr>
        <p:spPr>
          <a:xfrm>
            <a:off x="3950754" y="1387321"/>
            <a:ext cx="106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7578A-32BD-4C0F-8020-FFBDB386A9B9}"/>
              </a:ext>
            </a:extLst>
          </p:cNvPr>
          <p:cNvSpPr txBox="1"/>
          <p:nvPr/>
        </p:nvSpPr>
        <p:spPr>
          <a:xfrm>
            <a:off x="7238143" y="1387321"/>
            <a:ext cx="106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 2</a:t>
            </a:r>
          </a:p>
        </p:txBody>
      </p:sp>
    </p:spTree>
    <p:extLst>
      <p:ext uri="{BB962C8B-B14F-4D97-AF65-F5344CB8AC3E}">
        <p14:creationId xmlns:p14="http://schemas.microsoft.com/office/powerpoint/2010/main" val="1094191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FF35E-4AD2-4CAA-B572-6E56EA00C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984A0-A803-452A-A655-42C8AF676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Helping students</a:t>
            </a:r>
          </a:p>
          <a:p>
            <a:pPr lvl="1"/>
            <a:r>
              <a:rPr lang="en-US" dirty="0"/>
              <a:t>Personalized learning</a:t>
            </a:r>
          </a:p>
          <a:p>
            <a:r>
              <a:rPr lang="en-US" dirty="0"/>
              <a:t>Helping teachers</a:t>
            </a:r>
          </a:p>
          <a:p>
            <a:pPr lvl="1"/>
            <a:r>
              <a:rPr lang="en-US" dirty="0"/>
              <a:t>Class orchestration</a:t>
            </a:r>
          </a:p>
          <a:p>
            <a:r>
              <a:rPr lang="en-US" dirty="0"/>
              <a:t>Developers, instructional designers</a:t>
            </a:r>
          </a:p>
          <a:p>
            <a:pPr lvl="1"/>
            <a:r>
              <a:rPr lang="en-US" dirty="0"/>
              <a:t>Developing better tools, better learning environments</a:t>
            </a:r>
          </a:p>
        </p:txBody>
      </p:sp>
    </p:spTree>
    <p:extLst>
      <p:ext uri="{BB962C8B-B14F-4D97-AF65-F5344CB8AC3E}">
        <p14:creationId xmlns:p14="http://schemas.microsoft.com/office/powerpoint/2010/main" val="3413967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C478-974B-4B10-9921-4517F4792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 based approach</a:t>
            </a:r>
          </a:p>
        </p:txBody>
      </p:sp>
      <p:pic>
        <p:nvPicPr>
          <p:cNvPr id="4" name="Recordings3_output">
            <a:hlinkClick r:id="" action="ppaction://media"/>
            <a:extLst>
              <a:ext uri="{FF2B5EF4-FFF2-40B4-BE49-F238E27FC236}">
                <a16:creationId xmlns:a16="http://schemas.microsoft.com/office/drawing/2014/main" id="{59D671DA-198A-4108-A64A-64A60C9FDC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5220" y="1690688"/>
            <a:ext cx="7267692" cy="408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8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 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933" y="1690688"/>
            <a:ext cx="6045200" cy="4084108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2020: Associate Professor: Computer Education and Instructional Technology Department, </a:t>
            </a:r>
            <a:r>
              <a:rPr lang="en-US" sz="2000" dirty="0" err="1"/>
              <a:t>Hacettepe</a:t>
            </a:r>
            <a:r>
              <a:rPr lang="en-US" sz="2000" dirty="0"/>
              <a:t> University, Turkey</a:t>
            </a:r>
          </a:p>
          <a:p>
            <a:pPr algn="just">
              <a:lnSpc>
                <a:spcPct val="150000"/>
              </a:lnSpc>
            </a:pPr>
            <a:r>
              <a:rPr lang="en-US" sz="2000" dirty="0"/>
              <a:t>2018: </a:t>
            </a:r>
            <a:r>
              <a:rPr lang="en-US" sz="2000" dirty="0" err="1"/>
              <a:t>PostDoc</a:t>
            </a:r>
            <a:r>
              <a:rPr lang="en-US" sz="2000" dirty="0"/>
              <a:t>: Learning and Educational Research Unit, Kyoto University, Japan</a:t>
            </a:r>
          </a:p>
          <a:p>
            <a:pPr algn="just">
              <a:lnSpc>
                <a:spcPct val="150000"/>
              </a:lnSpc>
            </a:pPr>
            <a:r>
              <a:rPr lang="tr-TR" sz="2000" dirty="0"/>
              <a:t>20</a:t>
            </a:r>
            <a:r>
              <a:rPr lang="en-US" sz="2000" dirty="0"/>
              <a:t>14: </a:t>
            </a:r>
            <a:r>
              <a:rPr lang="tr-TR" sz="2000" dirty="0" err="1"/>
              <a:t>PhD</a:t>
            </a:r>
            <a:r>
              <a:rPr lang="en-US" sz="2000" dirty="0"/>
              <a:t> in Educational Technology (Developing early warning system for At-Risk students)</a:t>
            </a:r>
          </a:p>
          <a:p>
            <a:pPr algn="just">
              <a:lnSpc>
                <a:spcPct val="150000"/>
              </a:lnSpc>
            </a:pPr>
            <a:r>
              <a:rPr lang="en-US" sz="2000" dirty="0"/>
              <a:t>2010: Visiting Researcher: University of Groningen, Netherlands</a:t>
            </a:r>
          </a:p>
          <a:p>
            <a:pPr algn="just">
              <a:lnSpc>
                <a:spcPct val="150000"/>
              </a:lnSpc>
            </a:pPr>
            <a:r>
              <a:rPr lang="en-US" sz="2000" dirty="0"/>
              <a:t>2007: Master: Computer Education and Instructional Technology Department, </a:t>
            </a:r>
            <a:r>
              <a:rPr lang="en-US" sz="2000" dirty="0" err="1"/>
              <a:t>Hacettepe</a:t>
            </a:r>
            <a:r>
              <a:rPr lang="en-US" sz="2000" dirty="0"/>
              <a:t> University, Turkey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3B845-20EF-934E-9BF5-859F4241BAD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F19307-EB31-488D-9BA8-9624C7B4C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730" y="1550678"/>
            <a:ext cx="2423585" cy="6228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512AC3-5BD8-4B2D-81AE-6B23BCE28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498" y="3977196"/>
            <a:ext cx="3007906" cy="20021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BEE833-8FE8-48B0-8829-88FC6300F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616" y="2336772"/>
            <a:ext cx="3007906" cy="1995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658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297DA-31C9-49BF-BEEA-7D4240074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9FBC6-3029-430A-AA62-F9DE5CA72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757" y="1971489"/>
            <a:ext cx="2880486" cy="366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36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7582D-A506-4293-A23C-AACCB1830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14E24-8001-4B05-904B-B3F53F2A3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Affect (emotions) detection</a:t>
            </a:r>
          </a:p>
          <a:p>
            <a:r>
              <a:rPr lang="en-US" dirty="0"/>
              <a:t>Video analytics</a:t>
            </a:r>
          </a:p>
          <a:p>
            <a:pPr lvl="1"/>
            <a:r>
              <a:rPr lang="en-US" dirty="0"/>
              <a:t>Video log analysis</a:t>
            </a:r>
          </a:p>
          <a:p>
            <a:pPr lvl="1"/>
            <a:r>
              <a:rPr lang="en-US" dirty="0"/>
              <a:t>Computer vision based analysis</a:t>
            </a:r>
          </a:p>
          <a:p>
            <a:r>
              <a:rPr lang="en-US" dirty="0"/>
              <a:t>Turkey case study: engagement detection (initial results)</a:t>
            </a:r>
          </a:p>
          <a:p>
            <a:r>
              <a:rPr lang="en-US" dirty="0"/>
              <a:t>Future studies</a:t>
            </a:r>
          </a:p>
        </p:txBody>
      </p:sp>
    </p:spTree>
    <p:extLst>
      <p:ext uri="{BB962C8B-B14F-4D97-AF65-F5344CB8AC3E}">
        <p14:creationId xmlns:p14="http://schemas.microsoft.com/office/powerpoint/2010/main" val="319452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54D20-A42D-4206-A2C2-564CF4211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326B1-19EC-497D-87FC-C1CBE0D50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334" y="1825624"/>
            <a:ext cx="3450051" cy="3834217"/>
          </a:xfrm>
        </p:spPr>
        <p:txBody>
          <a:bodyPr>
            <a:normAutofit/>
          </a:bodyPr>
          <a:lstStyle/>
          <a:p>
            <a:r>
              <a:rPr lang="en-US" dirty="0"/>
              <a:t>Trying to understand students’ affective states/emotions while they are engaging robotic activities through multi modal video analytics.</a:t>
            </a:r>
          </a:p>
        </p:txBody>
      </p:sp>
      <p:pic>
        <p:nvPicPr>
          <p:cNvPr id="3076" name="Picture 4" descr="Build Emotional Engagement with your Customers - Contact-Centres.com">
            <a:extLst>
              <a:ext uri="{FF2B5EF4-FFF2-40B4-BE49-F238E27FC236}">
                <a16:creationId xmlns:a16="http://schemas.microsoft.com/office/drawing/2014/main" id="{081C923B-B4A5-4159-93D9-F5CFFF9F7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67" y="1942003"/>
            <a:ext cx="5876929" cy="352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841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FDB6-556A-4C43-B8DB-26AA0ADB9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Affect detection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740887-40D3-4A0D-8A7E-E052829D07A6}"/>
              </a:ext>
            </a:extLst>
          </p:cNvPr>
          <p:cNvSpPr/>
          <p:nvPr/>
        </p:nvSpPr>
        <p:spPr>
          <a:xfrm>
            <a:off x="3554262" y="4631467"/>
            <a:ext cx="1430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</a:rPr>
              <a:t>Holstein et al., 2018</a:t>
            </a:r>
            <a:endParaRPr lang="en-US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98FA4-762D-460A-B120-B3E952E57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396" y="1659252"/>
            <a:ext cx="4591691" cy="2972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45A598-2220-4A28-8B48-0239328CF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893" y="1690688"/>
            <a:ext cx="3650041" cy="2803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9019ED-17C4-4710-81A8-D37F1FA53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705" y="2811451"/>
            <a:ext cx="2344543" cy="29722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4B4F52-7DAB-4171-ADF8-1F8E43ABBFB9}"/>
              </a:ext>
            </a:extLst>
          </p:cNvPr>
          <p:cNvSpPr/>
          <p:nvPr/>
        </p:nvSpPr>
        <p:spPr>
          <a:xfrm>
            <a:off x="8972921" y="4525407"/>
            <a:ext cx="18019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Aslan et al., 2019</a:t>
            </a:r>
          </a:p>
        </p:txBody>
      </p:sp>
    </p:spTree>
    <p:extLst>
      <p:ext uri="{BB962C8B-B14F-4D97-AF65-F5344CB8AC3E}">
        <p14:creationId xmlns:p14="http://schemas.microsoft.com/office/powerpoint/2010/main" val="3180892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E18A-0BAF-4C14-B9D0-57E78524B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Affect detection methods (my interest)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EE4D8-F00C-4353-A18B-86D7AF7A3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509" y="1886035"/>
            <a:ext cx="6373114" cy="37343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59DF4E-16DF-40BF-B920-9A334F57787D}"/>
              </a:ext>
            </a:extLst>
          </p:cNvPr>
          <p:cNvSpPr/>
          <p:nvPr/>
        </p:nvSpPr>
        <p:spPr>
          <a:xfrm>
            <a:off x="5602777" y="3204556"/>
            <a:ext cx="839585" cy="41148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CF93B2-DEB8-4A10-8526-B7F1E9E052FC}"/>
              </a:ext>
            </a:extLst>
          </p:cNvPr>
          <p:cNvSpPr/>
          <p:nvPr/>
        </p:nvSpPr>
        <p:spPr>
          <a:xfrm>
            <a:off x="3344486" y="3204555"/>
            <a:ext cx="1119449" cy="41148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6CA1E1-C206-47FE-8695-20D8AC741F20}"/>
              </a:ext>
            </a:extLst>
          </p:cNvPr>
          <p:cNvSpPr/>
          <p:nvPr/>
        </p:nvSpPr>
        <p:spPr>
          <a:xfrm>
            <a:off x="3895897" y="3836321"/>
            <a:ext cx="1706880" cy="41148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4ADCFD-2CB5-44B3-ABDF-C9E753A1D5F2}"/>
              </a:ext>
            </a:extLst>
          </p:cNvPr>
          <p:cNvSpPr/>
          <p:nvPr/>
        </p:nvSpPr>
        <p:spPr>
          <a:xfrm>
            <a:off x="3895897" y="4476401"/>
            <a:ext cx="1706880" cy="41148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D9C608-87F8-44CD-82F2-445C1AEB7309}"/>
              </a:ext>
            </a:extLst>
          </p:cNvPr>
          <p:cNvSpPr/>
          <p:nvPr/>
        </p:nvSpPr>
        <p:spPr>
          <a:xfrm>
            <a:off x="4217321" y="2564475"/>
            <a:ext cx="1706880" cy="41148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C180D1-ADCF-4444-80D0-B0AF7ED8768F}"/>
              </a:ext>
            </a:extLst>
          </p:cNvPr>
          <p:cNvSpPr/>
          <p:nvPr/>
        </p:nvSpPr>
        <p:spPr>
          <a:xfrm>
            <a:off x="5803677" y="2008910"/>
            <a:ext cx="2121124" cy="26015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Affect Detection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4FA160-BD59-4808-8EE7-3961A0070B02}"/>
              </a:ext>
            </a:extLst>
          </p:cNvPr>
          <p:cNvSpPr/>
          <p:nvPr/>
        </p:nvSpPr>
        <p:spPr>
          <a:xfrm>
            <a:off x="3344486" y="5658718"/>
            <a:ext cx="765409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333333"/>
                </a:solidFill>
                <a:latin typeface="-apple-system"/>
              </a:rPr>
              <a:t>Dewan, M.A.A., </a:t>
            </a:r>
            <a:r>
              <a:rPr lang="en-US" sz="700" dirty="0" err="1">
                <a:solidFill>
                  <a:srgbClr val="333333"/>
                </a:solidFill>
                <a:latin typeface="-apple-system"/>
              </a:rPr>
              <a:t>Murshed</a:t>
            </a:r>
            <a:r>
              <a:rPr lang="en-US" sz="700" dirty="0">
                <a:solidFill>
                  <a:srgbClr val="333333"/>
                </a:solidFill>
                <a:latin typeface="-apple-system"/>
              </a:rPr>
              <a:t>, M. &amp; Lin, F. Engagement detection in online learning: a review. </a:t>
            </a:r>
            <a:r>
              <a:rPr lang="en-US" sz="700" i="1" dirty="0">
                <a:solidFill>
                  <a:srgbClr val="333333"/>
                </a:solidFill>
                <a:latin typeface="-apple-system"/>
              </a:rPr>
              <a:t>Smart Learn. Environ.</a:t>
            </a:r>
            <a:r>
              <a:rPr lang="en-US" sz="700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en-US" sz="700" b="1" dirty="0">
                <a:solidFill>
                  <a:srgbClr val="333333"/>
                </a:solidFill>
                <a:latin typeface="-apple-system"/>
              </a:rPr>
              <a:t>6, </a:t>
            </a:r>
            <a:r>
              <a:rPr lang="en-US" sz="700" dirty="0">
                <a:solidFill>
                  <a:srgbClr val="333333"/>
                </a:solidFill>
                <a:latin typeface="-apple-system"/>
              </a:rPr>
              <a:t>1 (2019). https://doi.org/10.1186/s40561-018-0080-z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20046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70447-7D1C-43B5-951D-98769F56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6DC36-E95C-4FBA-BC00-0F0194F81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Moodle</a:t>
            </a:r>
          </a:p>
          <a:p>
            <a:r>
              <a:rPr lang="en-US" dirty="0"/>
              <a:t>5 short videos</a:t>
            </a:r>
          </a:p>
          <a:p>
            <a:r>
              <a:rPr lang="en-US" dirty="0"/>
              <a:t>45 students</a:t>
            </a:r>
          </a:p>
          <a:p>
            <a:r>
              <a:rPr lang="en-US" dirty="0"/>
              <a:t>~20,000 rows of logs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97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027D9-5F2B-4167-8F66-51FF9FDC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tool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DB5F8-DBCE-4AB1-83AC-E99D582EA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418" y="1512917"/>
            <a:ext cx="7002780" cy="46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1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B1F19-9152-4303-B5CA-232AB345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data collection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3ABD6-DE70-44DD-8A33-49D16DCC5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580" y="1815260"/>
            <a:ext cx="4404097" cy="2497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2E6006-799B-4395-AF7C-D5DC0B8E89D0}"/>
              </a:ext>
            </a:extLst>
          </p:cNvPr>
          <p:cNvSpPr txBox="1"/>
          <p:nvPr/>
        </p:nvSpPr>
        <p:spPr>
          <a:xfrm>
            <a:off x="1504334" y="4682119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logs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710CB7-D68A-4F64-A046-760E50AEA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3" y="1815259"/>
            <a:ext cx="3067046" cy="2497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649B0F-8556-4ADB-9D4C-9EE6D385F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1815259"/>
            <a:ext cx="2641601" cy="24972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C2CF24-656C-4617-9844-3F4955CA7F45}"/>
              </a:ext>
            </a:extLst>
          </p:cNvPr>
          <p:cNvSpPr txBox="1"/>
          <p:nvPr/>
        </p:nvSpPr>
        <p:spPr>
          <a:xfrm>
            <a:off x="4775200" y="4682119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Screen recording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57F1BA-D556-4978-BDE2-466258E194B9}"/>
              </a:ext>
            </a:extLst>
          </p:cNvPr>
          <p:cNvSpPr txBox="1"/>
          <p:nvPr/>
        </p:nvSpPr>
        <p:spPr>
          <a:xfrm>
            <a:off x="8376138" y="4682119"/>
            <a:ext cx="2977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Students’ face and posture</a:t>
            </a:r>
          </a:p>
        </p:txBody>
      </p:sp>
    </p:spTree>
    <p:extLst>
      <p:ext uri="{BB962C8B-B14F-4D97-AF65-F5344CB8AC3E}">
        <p14:creationId xmlns:p14="http://schemas.microsoft.com/office/powerpoint/2010/main" val="16646038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460</Words>
  <Application>Microsoft Office PowerPoint</Application>
  <PresentationFormat>Widescreen</PresentationFormat>
  <Paragraphs>77</Paragraphs>
  <Slides>20</Slides>
  <Notes>0</Notes>
  <HiddenSlides>1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-apple-system</vt:lpstr>
      <vt:lpstr>Arial</vt:lpstr>
      <vt:lpstr>Calibri</vt:lpstr>
      <vt:lpstr>Calibri Light</vt:lpstr>
      <vt:lpstr>Office Teması</vt:lpstr>
      <vt:lpstr>Worksheet</vt:lpstr>
      <vt:lpstr>Emotions and Robotics with Video Analytics</vt:lpstr>
      <vt:lpstr>Self introduction</vt:lpstr>
      <vt:lpstr>Agenda</vt:lpstr>
      <vt:lpstr>Objective</vt:lpstr>
      <vt:lpstr>Affect detection</vt:lpstr>
      <vt:lpstr>Affect detection methods (my interest)</vt:lpstr>
      <vt:lpstr>Case study</vt:lpstr>
      <vt:lpstr>Data collection tool</vt:lpstr>
      <vt:lpstr>Multimodal data collection</vt:lpstr>
      <vt:lpstr>Video logs</vt:lpstr>
      <vt:lpstr>Log file analysis</vt:lpstr>
      <vt:lpstr>Learning Analytics</vt:lpstr>
      <vt:lpstr>Data analysis</vt:lpstr>
      <vt:lpstr>Clustering of video sessions</vt:lpstr>
      <vt:lpstr>Clustering of video sessions</vt:lpstr>
      <vt:lpstr>Results</vt:lpstr>
      <vt:lpstr>Process model of clusters</vt:lpstr>
      <vt:lpstr>Conclusions</vt:lpstr>
      <vt:lpstr>Computer vision based approach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Arbil.lab09</dc:creator>
  <cp:lastModifiedBy>GÖKHAN AKÇAPINAR</cp:lastModifiedBy>
  <cp:revision>53</cp:revision>
  <dcterms:created xsi:type="dcterms:W3CDTF">2022-01-27T08:28:21Z</dcterms:created>
  <dcterms:modified xsi:type="dcterms:W3CDTF">2022-06-15T12:21:50Z</dcterms:modified>
</cp:coreProperties>
</file>