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81" r:id="rId3"/>
    <p:sldId id="266" r:id="rId4"/>
    <p:sldId id="265" r:id="rId5"/>
    <p:sldId id="28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A5837-2B12-8166-10BB-23FDA79EA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6890DD-6601-8351-D8BD-20DF42589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E27306-69DF-1518-0BF5-27D64FE9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9C2071-A948-1A01-0EA8-9DC9FE18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9BBE41-967C-2F3C-AE9F-B166AC8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4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1872E-8C7B-8701-4320-E48BBCD9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7291C8-102A-B116-9D10-E6B4EE30A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8B1E31-86AB-E904-4E5B-04CF734A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3E2722-2E7F-E333-9904-157A2488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8C93BB-5FDE-209C-BA3D-1C04625B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68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57620C-A939-29B7-0D3C-E233D50BA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83D800-1AAA-23B8-CEB6-2005FDE72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D76190-9E51-B289-3E4B-82173FC3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EC78B5-6A08-ACCB-BDD1-B10A99DE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A6E00E-A74C-724D-20EB-2A8A5145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3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3DDE-2320-B759-9914-EA25ACAA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CA434B-2749-BB87-E4F1-4F9412BA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592940-A344-EC9B-3641-9CA57E65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4D950-C5AB-7831-5443-23373200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81419F-55C9-D8B0-C3CB-08C88AB2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8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20532-5B41-641C-9B07-9570931F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60CCED-FAF4-7C44-D285-400F0291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9A0690-006A-9DDC-D029-0B769D2D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FC855E-EC25-FC57-D442-C2BD44C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93E473-F86E-A2B0-F40D-238A5902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DE32A-D120-291D-77FA-B991AA18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68951-2D8D-30EE-7352-756FEBEA2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8F188C-C3F9-4416-EF12-8B13483D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64B1A1-8F7D-88D4-9C50-BAF538C9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8FCD1D-5BFA-72A8-26A3-3DD587EC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70A0F7-829A-5416-4123-91C7C690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03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58D73-22E8-B033-A499-AB5F7E02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02A1D5-FC6D-730D-94E2-A326EC25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FF9BC9-60B6-ED49-BD78-E38B5502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1C9E37-37D5-FE66-6B87-0639A021B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00BCF8-00DE-DDC4-872B-BC97CA32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DF35BC4-CF19-47EA-2CFF-55C8748F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751EA45-15FD-D79C-40EE-C745A97A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2A388B-C078-0DE3-02F2-1E47F068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74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C0917-E3D8-2BE8-776D-A7F9012F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3B7C75-9A68-95D2-C944-A4AA8C5D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79A983-E764-5E4C-53D1-9F9F396B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486703-63D6-159B-9772-EDFFAA9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184DF7-7BDF-E704-BBB5-31050CAC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620AA8-AA7E-88C2-BF0C-51F01C55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47B9B5-8FE6-D2A1-0EAA-5EF06D06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20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5EA84-7603-1955-F0C6-DFC3AEBA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47385-E575-BC8C-7B1D-B315F1E3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66E3A7-602A-4AA1-5C88-D62CACE5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0874E5-19C1-9C08-FBF7-26118EBE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AFA1B0-61B3-7D17-328E-2C60E864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0F60D4-449E-B775-9554-75A4C2E0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4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B8B5B-77F3-D77B-F32C-2896BBEA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FC7E01E-21CC-17D9-DBC6-4882ADEA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EDEC43-4E25-F891-047F-F9BEA5C55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D76FE3-E53E-0AED-DF76-28E8203B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A936D8-544E-7A8E-9FDC-31DE92B2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71F99C-A5E7-B508-069A-D07AE966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3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5B721A-1E59-AC70-B329-4A054322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F798E1-EEBB-729D-3768-B10710B02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85185E-B3B4-2B6F-B065-3448C2339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1344-6FEF-244C-80FE-C154A86FC15A}" type="datetimeFigureOut">
              <a:rPr lang="nl-NL" smtClean="0"/>
              <a:t>18-05-2022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628952-E32A-B25E-3E63-319160C7A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5255E4-8612-BE64-2416-23E832610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E4AF-71F5-084C-9EC3-BF604E4F1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16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5193" y="4291496"/>
            <a:ext cx="8412480" cy="1424552"/>
          </a:xfrm>
        </p:spPr>
        <p:txBody>
          <a:bodyPr>
            <a:normAutofit/>
          </a:bodyPr>
          <a:lstStyle/>
          <a:p>
            <a:br>
              <a:rPr lang="nl-NL" sz="3600" dirty="0"/>
            </a:br>
            <a:endParaRPr lang="nl-NL" sz="3600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23 mei 2022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Emotional</a:t>
            </a:r>
            <a:r>
              <a:rPr lang="nl-NL" dirty="0"/>
              <a:t> Learning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1061-A25B-2F4A-B2B0-53793320F7A4}" type="slidenum">
              <a:rPr lang="nl-NL" smtClean="0"/>
              <a:t>1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014396" y="216272"/>
            <a:ext cx="68375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solidFill>
                  <a:srgbClr val="7D181A"/>
                </a:solidFill>
                <a:latin typeface="Verdana"/>
                <a:cs typeface="Verdana"/>
              </a:rPr>
              <a:t>	</a:t>
            </a:r>
            <a:r>
              <a:rPr lang="nl-NL" sz="3000" dirty="0" err="1">
                <a:solidFill>
                  <a:srgbClr val="EE8A28"/>
                </a:solidFill>
                <a:latin typeface="Verdana"/>
                <a:cs typeface="Verdana"/>
              </a:rPr>
              <a:t>Welcome</a:t>
            </a:r>
            <a:r>
              <a:rPr lang="nl-NL" sz="3000" dirty="0">
                <a:solidFill>
                  <a:srgbClr val="EE8A28"/>
                </a:solidFill>
                <a:latin typeface="Verdana"/>
                <a:cs typeface="Verdana"/>
              </a:rPr>
              <a:t> &amp; short </a:t>
            </a:r>
            <a:r>
              <a:rPr lang="nl-NL" sz="3000" dirty="0" err="1">
                <a:solidFill>
                  <a:srgbClr val="EE8A28"/>
                </a:solidFill>
                <a:latin typeface="Verdana"/>
                <a:cs typeface="Verdana"/>
              </a:rPr>
              <a:t>introduction</a:t>
            </a:r>
            <a:endParaRPr lang="nl-NL" sz="3000" dirty="0">
              <a:solidFill>
                <a:srgbClr val="EE8A28"/>
              </a:solidFill>
              <a:latin typeface="Verdana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0139" y="78728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dirty="0">
              <a:solidFill>
                <a:srgbClr val="996633"/>
              </a:solidFill>
              <a:latin typeface="Verdana"/>
              <a:cs typeface="Verdana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524000" y="1410571"/>
            <a:ext cx="9144000" cy="0"/>
          </a:xfrm>
          <a:prstGeom prst="line">
            <a:avLst/>
          </a:prstGeom>
          <a:ln w="130175" cap="flat" cmpd="sng">
            <a:solidFill>
              <a:srgbClr val="9B7D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4497487" y="831825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996633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FCF839-9059-7D41-B41E-40DEC1D5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50" y="1810841"/>
            <a:ext cx="4126758" cy="21149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6BB331-BF6B-AC49-9E5D-350DDF98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93" y="238529"/>
            <a:ext cx="1505900" cy="77177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BD4F1B0-43AF-1D4E-ADE4-372C2DB90BE8}"/>
              </a:ext>
            </a:extLst>
          </p:cNvPr>
          <p:cNvSpPr txBox="1"/>
          <p:nvPr/>
        </p:nvSpPr>
        <p:spPr>
          <a:xfrm>
            <a:off x="2438401" y="4566106"/>
            <a:ext cx="768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Ingrid van de Groep &amp; Wouter van der Laan</a:t>
            </a:r>
          </a:p>
        </p:txBody>
      </p:sp>
    </p:spTree>
    <p:extLst>
      <p:ext uri="{BB962C8B-B14F-4D97-AF65-F5344CB8AC3E}">
        <p14:creationId xmlns:p14="http://schemas.microsoft.com/office/powerpoint/2010/main" val="126959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9300" y="1619250"/>
            <a:ext cx="8191500" cy="4548488"/>
          </a:xfrm>
        </p:spPr>
        <p:txBody>
          <a:bodyPr>
            <a:normAutofit fontScale="90000"/>
          </a:bodyPr>
          <a:lstStyle/>
          <a:p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want </a:t>
            </a:r>
            <a:r>
              <a:rPr lang="nl-NL" sz="3600" dirty="0" err="1"/>
              <a:t>to</a:t>
            </a:r>
            <a:r>
              <a:rPr lang="nl-NL" sz="3600" dirty="0"/>
              <a:t> feel </a:t>
            </a:r>
            <a:br>
              <a:rPr lang="nl-NL" sz="3600" dirty="0"/>
            </a:br>
            <a:r>
              <a:rPr lang="nl-NL" sz="3600" dirty="0"/>
              <a:t>(</a:t>
            </a:r>
            <a:r>
              <a:rPr lang="nl-NL" sz="3600" dirty="0" err="1"/>
              <a:t>conscious</a:t>
            </a:r>
            <a:r>
              <a:rPr lang="nl-NL" sz="3600" dirty="0"/>
              <a:t>)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   </a:t>
            </a:r>
            <a:r>
              <a:rPr lang="nl-NL" sz="3600" dirty="0" err="1"/>
              <a:t>mental</a:t>
            </a:r>
            <a:r>
              <a:rPr lang="nl-NL" sz="3600" dirty="0"/>
              <a:t> focus </a:t>
            </a:r>
            <a:br>
              <a:rPr lang="nl-NL" sz="3600" dirty="0"/>
            </a:br>
            <a:r>
              <a:rPr lang="nl-NL" sz="3600" dirty="0"/>
              <a:t>thinking &amp; </a:t>
            </a:r>
            <a:r>
              <a:rPr lang="nl-NL" sz="3600" dirty="0" err="1"/>
              <a:t>doing</a:t>
            </a:r>
            <a:br>
              <a:rPr lang="nl-NL" sz="3600" dirty="0"/>
            </a:br>
            <a:r>
              <a:rPr lang="nl-NL" sz="3600" dirty="0"/>
              <a:t>												</a:t>
            </a:r>
            <a:br>
              <a:rPr lang="nl-NL" sz="3600" dirty="0"/>
            </a:br>
            <a:r>
              <a:rPr lang="nl-NL" sz="3600" dirty="0"/>
              <a:t>						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23 mei 2022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Emotional</a:t>
            </a:r>
            <a:r>
              <a:rPr lang="nl-NL" dirty="0"/>
              <a:t> Learning 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1061-A25B-2F4A-B2B0-53793320F7A4}" type="slidenum">
              <a:rPr lang="nl-NL" smtClean="0"/>
              <a:t>2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529785" y="250194"/>
            <a:ext cx="462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</a:t>
            </a:r>
            <a:r>
              <a:rPr lang="nl-NL" sz="3200" dirty="0">
                <a:solidFill>
                  <a:schemeClr val="accent2"/>
                </a:solidFill>
              </a:rPr>
              <a:t>Connection </a:t>
            </a:r>
            <a:r>
              <a:rPr lang="nl-NL" sz="3200" dirty="0" err="1">
                <a:solidFill>
                  <a:schemeClr val="accent2"/>
                </a:solidFill>
              </a:rPr>
              <a:t>and</a:t>
            </a:r>
            <a:r>
              <a:rPr lang="nl-NL" sz="3200" dirty="0">
                <a:solidFill>
                  <a:schemeClr val="accent2"/>
                </a:solidFill>
              </a:rPr>
              <a:t> ratio</a:t>
            </a:r>
            <a:endParaRPr lang="nl-NL" sz="3000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0139" y="78728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dirty="0">
              <a:solidFill>
                <a:srgbClr val="996633"/>
              </a:solidFill>
              <a:latin typeface="Verdana"/>
              <a:cs typeface="Verdana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524000" y="1410571"/>
            <a:ext cx="9182488" cy="0"/>
          </a:xfrm>
          <a:prstGeom prst="line">
            <a:avLst/>
          </a:prstGeom>
          <a:ln w="130175" cap="flat" cmpd="sng">
            <a:solidFill>
              <a:srgbClr val="9B7D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>
            <a:off x="1531300" y="6452471"/>
            <a:ext cx="9182488" cy="0"/>
          </a:xfrm>
          <a:prstGeom prst="line">
            <a:avLst/>
          </a:prstGeom>
          <a:ln w="38100" cap="flat" cmpd="sng">
            <a:solidFill>
              <a:srgbClr val="9B7D5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26" y="4006609"/>
            <a:ext cx="1756856" cy="19640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1" y="1508272"/>
            <a:ext cx="1741481" cy="1759251"/>
          </a:xfrm>
          <a:prstGeom prst="rect">
            <a:avLst/>
          </a:prstGeom>
        </p:spPr>
      </p:pic>
      <p:cxnSp>
        <p:nvCxnSpPr>
          <p:cNvPr id="12" name="Rechte verbindingslijn met pijl 11"/>
          <p:cNvCxnSpPr/>
          <p:nvPr/>
        </p:nvCxnSpPr>
        <p:spPr>
          <a:xfrm flipH="1">
            <a:off x="3084254" y="3115546"/>
            <a:ext cx="15346" cy="1183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7EC4AAC-86B2-D849-8E6C-1EBE5A0D2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423" y="294808"/>
            <a:ext cx="1505900" cy="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410989" y="249418"/>
            <a:ext cx="7090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      </a:t>
            </a:r>
            <a:r>
              <a:rPr lang="nl-NL" sz="3200" dirty="0" err="1">
                <a:solidFill>
                  <a:schemeClr val="accent2"/>
                </a:solidFill>
              </a:rPr>
              <a:t>What</a:t>
            </a:r>
            <a:r>
              <a:rPr lang="nl-NL" sz="3200" dirty="0">
                <a:solidFill>
                  <a:schemeClr val="accent2"/>
                </a:solidFill>
              </a:rPr>
              <a:t> do </a:t>
            </a:r>
            <a:r>
              <a:rPr lang="nl-NL" sz="3200" dirty="0" err="1">
                <a:solidFill>
                  <a:schemeClr val="accent2"/>
                </a:solidFill>
              </a:rPr>
              <a:t>you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need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for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this</a:t>
            </a:r>
            <a:r>
              <a:rPr lang="nl-NL" sz="3200" dirty="0">
                <a:solidFill>
                  <a:schemeClr val="accent2"/>
                </a:solidFill>
              </a:rPr>
              <a:t>?</a:t>
            </a:r>
            <a:endParaRPr lang="nl-NL" sz="3000" dirty="0">
              <a:solidFill>
                <a:schemeClr val="accent2"/>
              </a:solidFill>
              <a:latin typeface="Verdana"/>
              <a:cs typeface="Verdana"/>
            </a:endParaRPr>
          </a:p>
          <a:p>
            <a:r>
              <a:rPr lang="nl-NL" dirty="0">
                <a:solidFill>
                  <a:srgbClr val="7D181A"/>
                </a:solidFill>
                <a:latin typeface="Verdana"/>
                <a:cs typeface="Verdana"/>
              </a:rPr>
              <a:t>					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052595" y="911137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dirty="0">
              <a:solidFill>
                <a:srgbClr val="996633"/>
              </a:solidFill>
              <a:latin typeface="Verdana"/>
              <a:cs typeface="Verdana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524000" y="1410571"/>
            <a:ext cx="9182488" cy="0"/>
          </a:xfrm>
          <a:prstGeom prst="line">
            <a:avLst/>
          </a:prstGeom>
          <a:ln w="130175" cap="flat" cmpd="sng">
            <a:solidFill>
              <a:srgbClr val="9B7D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656572" y="2892830"/>
            <a:ext cx="9249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endParaRPr lang="nl-NL" sz="2800" dirty="0"/>
          </a:p>
          <a:p>
            <a:r>
              <a:rPr lang="nl-NL" sz="2800" dirty="0" err="1">
                <a:solidFill>
                  <a:schemeClr val="accent2"/>
                </a:solidFill>
              </a:rPr>
              <a:t>Relationship</a:t>
            </a:r>
            <a:r>
              <a:rPr lang="nl-NL" sz="2800" dirty="0"/>
              <a:t>: 'I </a:t>
            </a:r>
            <a:r>
              <a:rPr lang="nl-NL" sz="2800" dirty="0" err="1"/>
              <a:t>belong</a:t>
            </a:r>
            <a:r>
              <a:rPr lang="nl-NL" sz="2800" dirty="0"/>
              <a:t>' </a:t>
            </a:r>
            <a:r>
              <a:rPr lang="nl-NL" sz="2800" dirty="0" err="1"/>
              <a:t>Unconditional</a:t>
            </a:r>
            <a:r>
              <a:rPr lang="nl-NL" sz="2800" dirty="0"/>
              <a:t> love; </a:t>
            </a:r>
            <a:r>
              <a:rPr lang="nl-NL" sz="2800" dirty="0" err="1"/>
              <a:t>every</a:t>
            </a:r>
            <a:r>
              <a:rPr lang="nl-NL" sz="2800" dirty="0"/>
              <a:t> </a:t>
            </a:r>
            <a:r>
              <a:rPr lang="nl-NL" sz="2800" dirty="0" err="1"/>
              <a:t>day</a:t>
            </a:r>
            <a:r>
              <a:rPr lang="nl-NL" sz="2800" dirty="0"/>
              <a:t> a new chance Adult Safety: </a:t>
            </a:r>
            <a:r>
              <a:rPr lang="nl-NL" sz="2800" dirty="0" err="1"/>
              <a:t>Physical</a:t>
            </a:r>
            <a:r>
              <a:rPr lang="nl-NL" sz="2800" dirty="0"/>
              <a:t> &amp; </a:t>
            </a:r>
            <a:r>
              <a:rPr lang="nl-NL" sz="2800" dirty="0" err="1"/>
              <a:t>Emotional</a:t>
            </a:r>
            <a:r>
              <a:rPr lang="nl-NL" sz="2800" dirty="0"/>
              <a:t> </a:t>
            </a:r>
            <a:r>
              <a:rPr lang="nl-NL" sz="2800" dirty="0" err="1"/>
              <a:t>Vitality</a:t>
            </a:r>
            <a:r>
              <a:rPr lang="nl-NL" sz="2800" dirty="0"/>
              <a:t> (sleeping, </a:t>
            </a:r>
            <a:r>
              <a:rPr lang="nl-NL" sz="2800" dirty="0" err="1"/>
              <a:t>eating</a:t>
            </a:r>
            <a:r>
              <a:rPr lang="nl-NL" sz="2800" dirty="0"/>
              <a:t>, </a:t>
            </a:r>
            <a:r>
              <a:rPr lang="nl-NL" sz="2800" dirty="0" err="1"/>
              <a:t>playing</a:t>
            </a:r>
            <a:r>
              <a:rPr lang="nl-NL" sz="2800" dirty="0"/>
              <a:t>) </a:t>
            </a:r>
            <a:r>
              <a:rPr lang="nl-NL" sz="2800" dirty="0" err="1"/>
              <a:t>Giving</a:t>
            </a:r>
            <a:r>
              <a:rPr lang="nl-NL" sz="2800" dirty="0"/>
              <a:t> </a:t>
            </a:r>
            <a:r>
              <a:rPr lang="nl-NL" sz="2800" dirty="0" err="1"/>
              <a:t>confidence</a:t>
            </a:r>
            <a:r>
              <a:rPr lang="nl-NL" sz="2800" dirty="0"/>
              <a:t> as </a:t>
            </a:r>
            <a:r>
              <a:rPr lang="nl-NL" sz="2800" dirty="0" err="1"/>
              <a:t>an</a:t>
            </a:r>
            <a:r>
              <a:rPr lang="nl-NL" sz="2800" dirty="0"/>
              <a:t> adult</a:t>
            </a:r>
            <a:endParaRPr lang="nl-NL" sz="2800" dirty="0">
              <a:cs typeface="Verdana"/>
            </a:endParaRPr>
          </a:p>
          <a:p>
            <a:endParaRPr lang="nl-NL" sz="2800" dirty="0">
              <a:cs typeface="Verdana"/>
            </a:endParaRP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marL="285750" indent="-285750">
              <a:buFont typeface="Wingdings" charset="2"/>
              <a:buChar char="ü"/>
            </a:pPr>
            <a:endParaRPr lang="nl-NL" sz="2800" dirty="0"/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1531300" y="6452471"/>
            <a:ext cx="9182488" cy="0"/>
          </a:xfrm>
          <a:prstGeom prst="line">
            <a:avLst/>
          </a:prstGeom>
          <a:ln w="38100" cap="flat" cmpd="sng">
            <a:solidFill>
              <a:srgbClr val="9B7D5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23 mei 2022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Emotional</a:t>
            </a:r>
            <a:r>
              <a:rPr lang="nl-NL" dirty="0"/>
              <a:t> Learning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1061-A25B-2F4A-B2B0-53793320F7A4}" type="slidenum">
              <a:rPr lang="nl-NL" smtClean="0"/>
              <a:t>3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71F1651-CFE9-4C41-8049-640010D3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05" y="314178"/>
            <a:ext cx="1621449" cy="83099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3440C8A-ED07-974C-9A74-6AB7C6D3BE80}"/>
              </a:ext>
            </a:extLst>
          </p:cNvPr>
          <p:cNvSpPr/>
          <p:nvPr/>
        </p:nvSpPr>
        <p:spPr>
          <a:xfrm>
            <a:off x="2114550" y="2125236"/>
            <a:ext cx="8556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996633"/>
                </a:solidFill>
                <a:latin typeface="Verdana"/>
                <a:cs typeface="Verdana"/>
              </a:rPr>
              <a:t>‘</a:t>
            </a:r>
            <a:r>
              <a:rPr lang="nl-NL" sz="3200" dirty="0" err="1">
                <a:solidFill>
                  <a:srgbClr val="996633"/>
                </a:solidFill>
                <a:latin typeface="Verdana"/>
                <a:cs typeface="Verdana"/>
              </a:rPr>
              <a:t>Relationship-autonomy-competence</a:t>
            </a:r>
            <a:r>
              <a:rPr lang="nl-NL" sz="3200" dirty="0">
                <a:solidFill>
                  <a:srgbClr val="996633"/>
                </a:solidFill>
                <a:latin typeface="Verdana"/>
                <a:cs typeface="Verdana"/>
              </a:rPr>
              <a:t>’</a:t>
            </a:r>
            <a:endParaRPr lang="nl-NL" dirty="0">
              <a:solidFill>
                <a:srgbClr val="99663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508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8312" y="1881316"/>
            <a:ext cx="8191500" cy="3291418"/>
          </a:xfrm>
        </p:spPr>
        <p:txBody>
          <a:bodyPr>
            <a:normAutofit/>
          </a:bodyPr>
          <a:lstStyle/>
          <a:p>
            <a:pPr lvl="0" algn="l"/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23 mei 2022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Emotional</a:t>
            </a:r>
            <a:r>
              <a:rPr lang="nl-NL" dirty="0"/>
              <a:t> </a:t>
            </a:r>
            <a:r>
              <a:rPr lang="nl-NL" dirty="0" err="1"/>
              <a:t>Learling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1061-A25B-2F4A-B2B0-53793320F7A4}" type="slidenum">
              <a:rPr lang="nl-NL" smtClean="0"/>
              <a:t>4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639028" y="252905"/>
            <a:ext cx="8074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E8A28"/>
                </a:solidFill>
                <a:latin typeface="Verdana"/>
                <a:cs typeface="Verdana"/>
              </a:rPr>
              <a:t>Ontspanning</a:t>
            </a:r>
            <a:r>
              <a:rPr lang="nl-NL" sz="4000" dirty="0">
                <a:solidFill>
                  <a:srgbClr val="EE8A28"/>
                </a:solidFill>
                <a:latin typeface="Verdana"/>
                <a:cs typeface="Verdana"/>
              </a:rPr>
              <a:t>-</a:t>
            </a:r>
            <a:r>
              <a:rPr lang="nl-NL" sz="2400" dirty="0">
                <a:solidFill>
                  <a:srgbClr val="EE8A28"/>
                </a:solidFill>
                <a:latin typeface="Verdana"/>
                <a:cs typeface="Verdana"/>
              </a:rPr>
              <a:t>inspanning</a:t>
            </a:r>
            <a:r>
              <a:rPr lang="nl-NL" sz="4000" dirty="0">
                <a:solidFill>
                  <a:srgbClr val="EE8A28"/>
                </a:solidFill>
                <a:latin typeface="Verdana"/>
                <a:cs typeface="Verdana"/>
              </a:rPr>
              <a:t>-</a:t>
            </a:r>
            <a:r>
              <a:rPr lang="nl-NL" sz="2000" dirty="0">
                <a:solidFill>
                  <a:srgbClr val="EE8A28"/>
                </a:solidFill>
                <a:latin typeface="Verdana"/>
                <a:cs typeface="Verdana"/>
              </a:rPr>
              <a:t>ontspanning</a:t>
            </a:r>
            <a:r>
              <a:rPr lang="nl-NL" sz="4000" dirty="0">
                <a:solidFill>
                  <a:srgbClr val="EE8A28"/>
                </a:solidFill>
                <a:latin typeface="Verdana"/>
                <a:cs typeface="Verdana"/>
              </a:rPr>
              <a:t>-</a:t>
            </a:r>
            <a:r>
              <a:rPr lang="nl-NL" sz="1600" dirty="0">
                <a:solidFill>
                  <a:srgbClr val="EE8A28"/>
                </a:solidFill>
                <a:latin typeface="Verdana"/>
                <a:cs typeface="Verdana"/>
              </a:rPr>
              <a:t>inspanning</a:t>
            </a:r>
            <a:r>
              <a:rPr lang="nl-NL" sz="2000" dirty="0">
                <a:solidFill>
                  <a:srgbClr val="EE8A28"/>
                </a:solidFill>
                <a:latin typeface="Verdana"/>
                <a:cs typeface="Verdana"/>
              </a:rPr>
              <a:t>...</a:t>
            </a:r>
            <a:endParaRPr lang="nl-NL" sz="1600" dirty="0">
              <a:solidFill>
                <a:srgbClr val="EE8A28"/>
              </a:solidFill>
              <a:latin typeface="Verdana"/>
              <a:cs typeface="Verdana"/>
            </a:endParaRPr>
          </a:p>
          <a:p>
            <a:r>
              <a:rPr lang="nl-NL" dirty="0">
                <a:solidFill>
                  <a:srgbClr val="EE8A28"/>
                </a:solidFill>
                <a:latin typeface="Verdana"/>
                <a:cs typeface="Verdana"/>
              </a:rPr>
              <a:t>om werkhouding &amp; focus tot ontwikkeling laten komen</a:t>
            </a:r>
          </a:p>
          <a:p>
            <a:endParaRPr lang="nl-NL" sz="2000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52595" y="911137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dirty="0">
              <a:solidFill>
                <a:srgbClr val="996633"/>
              </a:solidFill>
              <a:latin typeface="Verdana"/>
              <a:cs typeface="Verdana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524000" y="1410571"/>
            <a:ext cx="9182488" cy="0"/>
          </a:xfrm>
          <a:prstGeom prst="line">
            <a:avLst/>
          </a:prstGeom>
          <a:ln w="130175" cap="flat" cmpd="sng">
            <a:solidFill>
              <a:srgbClr val="9B7D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385889" y="3145782"/>
            <a:ext cx="9967912" cy="32105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2800" dirty="0"/>
              <a:t>  Three </a:t>
            </a:r>
            <a:r>
              <a:rPr lang="nl-NL" sz="2800" dirty="0" err="1"/>
              <a:t>parts</a:t>
            </a:r>
            <a:r>
              <a:rPr lang="nl-NL" sz="2800" dirty="0"/>
              <a:t> of </a:t>
            </a:r>
            <a:r>
              <a:rPr lang="nl-NL" sz="2800" dirty="0" err="1"/>
              <a:t>working</a:t>
            </a:r>
            <a:r>
              <a:rPr lang="nl-NL" sz="2800" dirty="0"/>
              <a:t> memory: </a:t>
            </a:r>
          </a:p>
          <a:p>
            <a:pPr marL="457200" indent="-457200">
              <a:buFontTx/>
              <a:buChar char="-"/>
            </a:pPr>
            <a:r>
              <a:rPr lang="nl-NL" sz="2800" dirty="0" err="1"/>
              <a:t>verbal</a:t>
            </a:r>
            <a:r>
              <a:rPr lang="nl-NL" sz="2800" dirty="0"/>
              <a:t> </a:t>
            </a:r>
            <a:r>
              <a:rPr lang="nl-NL" sz="2800" dirty="0" err="1"/>
              <a:t>working</a:t>
            </a:r>
            <a:r>
              <a:rPr lang="nl-NL" sz="2800" dirty="0"/>
              <a:t> memory </a:t>
            </a:r>
            <a:r>
              <a:rPr lang="nl-NL" sz="2800" dirty="0" err="1"/>
              <a:t>exercises</a:t>
            </a:r>
            <a:r>
              <a:rPr lang="nl-NL" sz="2800" dirty="0"/>
              <a:t> </a:t>
            </a:r>
          </a:p>
          <a:p>
            <a:pPr marL="457200" indent="-457200">
              <a:buFontTx/>
              <a:buChar char="-"/>
            </a:pPr>
            <a:r>
              <a:rPr lang="nl-NL" sz="2800" dirty="0" err="1"/>
              <a:t>visual</a:t>
            </a:r>
            <a:r>
              <a:rPr lang="nl-NL" sz="2800" dirty="0"/>
              <a:t> </a:t>
            </a:r>
            <a:r>
              <a:rPr lang="nl-NL" sz="2800" dirty="0" err="1"/>
              <a:t>working</a:t>
            </a:r>
            <a:r>
              <a:rPr lang="nl-NL" sz="2800" dirty="0"/>
              <a:t> memory </a:t>
            </a:r>
            <a:r>
              <a:rPr lang="nl-NL" sz="2800" dirty="0" err="1"/>
              <a:t>exercises</a:t>
            </a:r>
            <a:r>
              <a:rPr lang="nl-NL" sz="2800" dirty="0"/>
              <a:t> </a:t>
            </a:r>
          </a:p>
          <a:p>
            <a:pPr marL="457200" indent="-457200">
              <a:buFontTx/>
              <a:buChar char="-"/>
            </a:pPr>
            <a:r>
              <a:rPr lang="nl-NL" sz="2800" dirty="0" err="1"/>
              <a:t>instruction</a:t>
            </a:r>
            <a:r>
              <a:rPr lang="nl-NL" sz="2800" dirty="0"/>
              <a:t> </a:t>
            </a:r>
            <a:r>
              <a:rPr lang="nl-NL" sz="2800" dirty="0" err="1"/>
              <a:t>language</a:t>
            </a:r>
            <a:r>
              <a:rPr lang="nl-NL" sz="2800" dirty="0"/>
              <a:t> </a:t>
            </a:r>
            <a:r>
              <a:rPr lang="nl-NL" sz="2800" dirty="0" err="1"/>
              <a:t>exercises</a:t>
            </a:r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>
              <a:cs typeface="Verdana"/>
            </a:endParaRPr>
          </a:p>
          <a:p>
            <a:r>
              <a:rPr lang="nl-NL" sz="2800" dirty="0">
                <a:solidFill>
                  <a:srgbClr val="EE8A28"/>
                </a:solidFill>
                <a:cs typeface="Verdana"/>
              </a:rPr>
              <a:t>    </a:t>
            </a:r>
            <a:r>
              <a:rPr lang="nl-NL" sz="2800" dirty="0" err="1">
                <a:solidFill>
                  <a:schemeClr val="accent2"/>
                </a:solidFill>
              </a:rPr>
              <a:t>Autonomy</a:t>
            </a:r>
            <a:r>
              <a:rPr lang="nl-NL" sz="2800" dirty="0">
                <a:solidFill>
                  <a:schemeClr val="accent2"/>
                </a:solidFill>
              </a:rPr>
              <a:t> </a:t>
            </a:r>
            <a:r>
              <a:rPr lang="nl-NL" sz="2800" dirty="0"/>
              <a:t>(</a:t>
            </a:r>
            <a:r>
              <a:rPr lang="nl-NL" sz="2800" dirty="0" err="1"/>
              <a:t>ownership</a:t>
            </a:r>
            <a:r>
              <a:rPr lang="nl-NL" sz="2800" dirty="0"/>
              <a:t>): 'I </a:t>
            </a:r>
            <a:r>
              <a:rPr lang="nl-NL" sz="2800" dirty="0" err="1"/>
              <a:t>can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want </a:t>
            </a:r>
            <a:r>
              <a:rPr lang="nl-NL" sz="2800" dirty="0" err="1"/>
              <a:t>to</a:t>
            </a:r>
            <a:r>
              <a:rPr lang="nl-NL" sz="2800" dirty="0"/>
              <a:t> do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myself</a:t>
            </a:r>
            <a:r>
              <a:rPr lang="nl-NL" sz="2800" dirty="0"/>
              <a:t>’ </a:t>
            </a:r>
          </a:p>
          <a:p>
            <a:r>
              <a:rPr lang="nl-NL" sz="2800" dirty="0"/>
              <a:t>- Inner </a:t>
            </a:r>
            <a:r>
              <a:rPr lang="nl-NL" sz="2800" dirty="0" err="1"/>
              <a:t>language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direct </a:t>
            </a:r>
            <a:r>
              <a:rPr lang="nl-NL" sz="2800" dirty="0" err="1"/>
              <a:t>yourself</a:t>
            </a:r>
            <a:endParaRPr lang="nl-NL" sz="2800" dirty="0">
              <a:cs typeface="Verdana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1531300" y="6452471"/>
            <a:ext cx="9182488" cy="0"/>
          </a:xfrm>
          <a:prstGeom prst="line">
            <a:avLst/>
          </a:prstGeom>
          <a:ln w="38100" cap="flat" cmpd="sng">
            <a:solidFill>
              <a:srgbClr val="9B7D5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0963941-9486-7940-97A3-F05EA5A73477}"/>
              </a:ext>
            </a:extLst>
          </p:cNvPr>
          <p:cNvSpPr txBox="1"/>
          <p:nvPr/>
        </p:nvSpPr>
        <p:spPr>
          <a:xfrm>
            <a:off x="838200" y="1780253"/>
            <a:ext cx="11659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/>
              <a:t>Research has </a:t>
            </a:r>
            <a:r>
              <a:rPr lang="nl-NL" sz="2000" u="sng" dirty="0" err="1"/>
              <a:t>shown</a:t>
            </a:r>
            <a:r>
              <a:rPr lang="nl-NL" sz="2000" u="sng" dirty="0"/>
              <a:t> </a:t>
            </a:r>
            <a:r>
              <a:rPr lang="nl-NL" sz="2000" u="sng" dirty="0" err="1"/>
              <a:t>that</a:t>
            </a:r>
            <a:r>
              <a:rPr lang="nl-NL" sz="2000" u="sng" dirty="0"/>
              <a:t> </a:t>
            </a:r>
            <a:r>
              <a:rPr lang="nl-NL" sz="2000" u="sng" dirty="0" err="1"/>
              <a:t>there</a:t>
            </a:r>
            <a:r>
              <a:rPr lang="nl-NL" sz="2000" u="sng" dirty="0"/>
              <a:t> is a strong </a:t>
            </a:r>
            <a:r>
              <a:rPr lang="nl-NL" sz="2000" u="sng" dirty="0" err="1"/>
              <a:t>relationship</a:t>
            </a:r>
            <a:r>
              <a:rPr lang="nl-NL" sz="2000" u="sng" dirty="0"/>
              <a:t> </a:t>
            </a:r>
            <a:r>
              <a:rPr lang="nl-NL" sz="2000" u="sng" dirty="0" err="1"/>
              <a:t>between</a:t>
            </a:r>
            <a:r>
              <a:rPr lang="nl-NL" sz="2000" u="sng" dirty="0"/>
              <a:t>: </a:t>
            </a:r>
          </a:p>
          <a:p>
            <a:r>
              <a:rPr lang="nl-NL" sz="2000" u="sng" dirty="0" err="1"/>
              <a:t>working</a:t>
            </a:r>
            <a:r>
              <a:rPr lang="nl-NL" sz="2000" u="sng" dirty="0"/>
              <a:t> memory </a:t>
            </a:r>
            <a:r>
              <a:rPr lang="nl-NL" sz="2000" u="sng" dirty="0" err="1"/>
              <a:t>and</a:t>
            </a:r>
            <a:r>
              <a:rPr lang="nl-NL" sz="2000" u="sng" dirty="0"/>
              <a:t> </a:t>
            </a:r>
            <a:r>
              <a:rPr lang="nl-NL" sz="2000" u="sng" dirty="0" err="1"/>
              <a:t>learning</a:t>
            </a:r>
            <a:r>
              <a:rPr lang="nl-NL" sz="2000" u="sng" dirty="0"/>
              <a:t> performance	</a:t>
            </a:r>
            <a:r>
              <a:rPr lang="nl-NL" dirty="0"/>
              <a:t>				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C207E47-3544-F942-87F3-5F0CD04B0BB7}"/>
              </a:ext>
            </a:extLst>
          </p:cNvPr>
          <p:cNvSpPr txBox="1"/>
          <p:nvPr/>
        </p:nvSpPr>
        <p:spPr>
          <a:xfrm>
            <a:off x="1674323" y="2725483"/>
            <a:ext cx="637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2"/>
                </a:solidFill>
              </a:rPr>
              <a:t>Competency</a:t>
            </a:r>
            <a:r>
              <a:rPr lang="nl-NL" sz="2800" dirty="0"/>
              <a:t>: "I </a:t>
            </a:r>
            <a:r>
              <a:rPr lang="nl-NL" sz="2800" dirty="0" err="1"/>
              <a:t>can</a:t>
            </a:r>
            <a:r>
              <a:rPr lang="nl-NL" sz="2800" dirty="0"/>
              <a:t> do </a:t>
            </a:r>
            <a:r>
              <a:rPr lang="nl-NL" sz="2800" dirty="0" err="1"/>
              <a:t>it</a:t>
            </a:r>
            <a:r>
              <a:rPr lang="nl-NL" sz="2800" dirty="0"/>
              <a:t>"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3121C1-39C9-8E41-94CD-7489B814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7" y="252904"/>
            <a:ext cx="1505900" cy="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C3B5E-A208-AC40-81FF-DD8B3DE9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300" dirty="0">
                <a:solidFill>
                  <a:srgbClr val="EE8A28"/>
                </a:solidFill>
                <a:latin typeface="Verdana"/>
                <a:cs typeface="Verdana"/>
              </a:rPr>
              <a:t>              </a:t>
            </a:r>
            <a:r>
              <a:rPr lang="nl-NL" sz="3600" dirty="0" err="1">
                <a:solidFill>
                  <a:schemeClr val="accent2"/>
                </a:solidFill>
              </a:rPr>
              <a:t>Now</a:t>
            </a:r>
            <a:r>
              <a:rPr lang="nl-NL" sz="3600" dirty="0">
                <a:solidFill>
                  <a:schemeClr val="accent2"/>
                </a:solidFill>
              </a:rPr>
              <a:t> </a:t>
            </a:r>
            <a:r>
              <a:rPr lang="nl-NL" sz="3600" dirty="0" err="1">
                <a:solidFill>
                  <a:schemeClr val="accent2"/>
                </a:solidFill>
              </a:rPr>
              <a:t>yourself</a:t>
            </a:r>
            <a:r>
              <a:rPr lang="nl-NL" sz="3600" dirty="0">
                <a:solidFill>
                  <a:schemeClr val="accent2"/>
                </a:solidFill>
              </a:rPr>
              <a:t> ... get </a:t>
            </a:r>
            <a:r>
              <a:rPr lang="nl-NL" sz="3600" dirty="0" err="1">
                <a:solidFill>
                  <a:schemeClr val="accent2"/>
                </a:solidFill>
              </a:rPr>
              <a:t>started</a:t>
            </a:r>
            <a:r>
              <a:rPr lang="nl-NL" sz="3300" dirty="0">
                <a:solidFill>
                  <a:schemeClr val="accent2"/>
                </a:solidFill>
                <a:latin typeface="Verdana"/>
                <a:cs typeface="Verdana"/>
              </a:rPr>
              <a:t> </a:t>
            </a:r>
            <a:br>
              <a:rPr lang="nl-NL" dirty="0">
                <a:solidFill>
                  <a:srgbClr val="EE8A28"/>
                </a:solidFill>
                <a:latin typeface="Verdana"/>
                <a:cs typeface="Verdana"/>
              </a:rPr>
            </a:br>
            <a:endParaRPr lang="nl-NL" dirty="0"/>
          </a:p>
        </p:txBody>
      </p:sp>
      <p:pic>
        <p:nvPicPr>
          <p:cNvPr id="7" name="VIDEO-2021-11-15-19-06-01.mp4">
            <a:hlinkClick r:id="" action="ppaction://media"/>
            <a:extLst>
              <a:ext uri="{FF2B5EF4-FFF2-40B4-BE49-F238E27FC236}">
                <a16:creationId xmlns:a16="http://schemas.microsoft.com/office/drawing/2014/main" id="{8AE832E4-8DAA-684E-946F-E372EFE416D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14889" y="1600201"/>
            <a:ext cx="2562225" cy="452596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D0CAC3-E579-0D4C-AF5F-E3B4A00B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23 mei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2461CD-FED2-2B45-BF92-D2694C91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Emotional</a:t>
            </a:r>
            <a:r>
              <a:rPr lang="nl-NL" dirty="0"/>
              <a:t> Learning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2DBD3-90F1-8341-895D-78E2A0E0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1061-A25B-2F4A-B2B0-53793320F7A4}" type="slidenum">
              <a:rPr lang="nl-NL" smtClean="0"/>
              <a:t>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E60546E-AC5C-7A4A-AE44-24B305ECD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259304"/>
            <a:ext cx="1699795" cy="871145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6C4FF1F-F146-4D4E-BA02-B815CF7A2705}"/>
              </a:ext>
            </a:extLst>
          </p:cNvPr>
          <p:cNvCxnSpPr/>
          <p:nvPr/>
        </p:nvCxnSpPr>
        <p:spPr>
          <a:xfrm flipH="1">
            <a:off x="1524000" y="1410571"/>
            <a:ext cx="9182488" cy="0"/>
          </a:xfrm>
          <a:prstGeom prst="line">
            <a:avLst/>
          </a:prstGeom>
          <a:ln w="130175" cap="flat" cmpd="sng">
            <a:solidFill>
              <a:srgbClr val="9B7D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8720A76-18AE-514B-9BE2-03F0359A8B91}"/>
              </a:ext>
            </a:extLst>
          </p:cNvPr>
          <p:cNvCxnSpPr/>
          <p:nvPr/>
        </p:nvCxnSpPr>
        <p:spPr>
          <a:xfrm flipH="1">
            <a:off x="1531300" y="6452471"/>
            <a:ext cx="9182488" cy="0"/>
          </a:xfrm>
          <a:prstGeom prst="line">
            <a:avLst/>
          </a:prstGeom>
          <a:ln w="38100" cap="flat" cmpd="sng">
            <a:solidFill>
              <a:srgbClr val="9B7D5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229</Words>
  <Application>Microsoft Macintosh PowerPoint</Application>
  <PresentationFormat>Breedbeeld</PresentationFormat>
  <Paragraphs>44</Paragraphs>
  <Slides>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Wingdings</vt:lpstr>
      <vt:lpstr>Kantoorthema</vt:lpstr>
      <vt:lpstr> </vt:lpstr>
      <vt:lpstr>    want to feel  (conscious)     mental focus  thinking &amp; doing                    </vt:lpstr>
      <vt:lpstr>PowerPoint-presentatie</vt:lpstr>
      <vt:lpstr>  </vt:lpstr>
      <vt:lpstr>              Now yourself ... get started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ingridvdgroep@gmail.com</dc:creator>
  <cp:lastModifiedBy>ingridvdgroep@gmail.com</cp:lastModifiedBy>
  <cp:revision>3</cp:revision>
  <dcterms:created xsi:type="dcterms:W3CDTF">2022-05-18T12:00:49Z</dcterms:created>
  <dcterms:modified xsi:type="dcterms:W3CDTF">2022-05-18T12:52:10Z</dcterms:modified>
</cp:coreProperties>
</file>