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77" r:id="rId6"/>
    <p:sldId id="279" r:id="rId7"/>
    <p:sldId id="271" r:id="rId8"/>
    <p:sldId id="280" r:id="rId9"/>
    <p:sldId id="282" r:id="rId10"/>
    <p:sldId id="284" r:id="rId11"/>
    <p:sldId id="286" r:id="rId12"/>
    <p:sldId id="288" r:id="rId13"/>
    <p:sldId id="290" r:id="rId14"/>
    <p:sldId id="291" r:id="rId15"/>
    <p:sldId id="292" r:id="rId16"/>
    <p:sldId id="293" r:id="rId17"/>
    <p:sldId id="294"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Fira Sans Light" panose="020B04030500000200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15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di.org.pt/en/apps-for-good/"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7.svg"/><Relationship Id="rId7"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2.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4" name="Group 4"/>
          <p:cNvGrpSpPr/>
          <p:nvPr/>
        </p:nvGrpSpPr>
        <p:grpSpPr>
          <a:xfrm rot="-10800000">
            <a:off x="-3860609" y="-4590474"/>
            <a:ext cx="15443715" cy="13375700"/>
            <a:chOff x="0" y="0"/>
            <a:chExt cx="6202680" cy="5372100"/>
          </a:xfrm>
        </p:grpSpPr>
        <p:sp>
          <p:nvSpPr>
            <p:cNvPr id="5"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FFFFF"/>
            </a:solidFill>
          </p:spPr>
        </p:sp>
      </p:grpSp>
      <p:grpSp>
        <p:nvGrpSpPr>
          <p:cNvPr id="6" name="Group 6"/>
          <p:cNvGrpSpPr/>
          <p:nvPr/>
        </p:nvGrpSpPr>
        <p:grpSpPr>
          <a:xfrm rot="-10800000">
            <a:off x="8208131" y="-9629493"/>
            <a:ext cx="13539959" cy="11726869"/>
            <a:chOff x="0" y="0"/>
            <a:chExt cx="6202680" cy="5372100"/>
          </a:xfrm>
        </p:grpSpPr>
        <p:sp>
          <p:nvSpPr>
            <p:cNvPr id="7"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726EB"/>
            </a:solidFill>
          </p:spPr>
          <p:txBody>
            <a:bodyPr/>
            <a:lstStyle/>
            <a:p>
              <a:endParaRPr lang="pt-PT" dirty="0"/>
            </a:p>
          </p:txBody>
        </p:sp>
      </p:grpSp>
      <p:pic>
        <p:nvPicPr>
          <p:cNvPr id="8" name="Picture 8"/>
          <p:cNvPicPr>
            <a:picLocks noChangeAspect="1"/>
          </p:cNvPicPr>
          <p:nvPr/>
        </p:nvPicPr>
        <p:blipFill>
          <a:blip r:embed="rId2"/>
          <a:srcRect/>
          <a:stretch>
            <a:fillRect/>
          </a:stretch>
        </p:blipFill>
        <p:spPr>
          <a:xfrm>
            <a:off x="1028700" y="876234"/>
            <a:ext cx="3268277" cy="2091697"/>
          </a:xfrm>
          <a:prstGeom prst="rect">
            <a:avLst/>
          </a:prstGeom>
        </p:spPr>
      </p:pic>
      <p:pic>
        <p:nvPicPr>
          <p:cNvPr id="9" name="Picture 9"/>
          <p:cNvPicPr>
            <a:picLocks noChangeAspect="1"/>
          </p:cNvPicPr>
          <p:nvPr/>
        </p:nvPicPr>
        <p:blipFill>
          <a:blip r:embed="rId3"/>
          <a:srcRect/>
          <a:stretch>
            <a:fillRect/>
          </a:stretch>
        </p:blipFill>
        <p:spPr>
          <a:xfrm>
            <a:off x="5485177" y="748422"/>
            <a:ext cx="3318834" cy="2347320"/>
          </a:xfrm>
          <a:prstGeom prst="rect">
            <a:avLst/>
          </a:prstGeom>
        </p:spPr>
      </p:pic>
      <p:sp>
        <p:nvSpPr>
          <p:cNvPr id="10" name="TextBox 10"/>
          <p:cNvSpPr txBox="1"/>
          <p:nvPr/>
        </p:nvSpPr>
        <p:spPr>
          <a:xfrm>
            <a:off x="228600" y="4302992"/>
            <a:ext cx="9156167" cy="2185214"/>
          </a:xfrm>
          <a:prstGeom prst="rect">
            <a:avLst/>
          </a:prstGeom>
        </p:spPr>
        <p:txBody>
          <a:bodyPr wrap="square" lIns="0" tIns="0" rIns="0" bIns="0" rtlCol="0" anchor="t">
            <a:spAutoFit/>
          </a:bodyPr>
          <a:lstStyle/>
          <a:p>
            <a:pPr>
              <a:lnSpc>
                <a:spcPts val="8520"/>
              </a:lnSpc>
            </a:pPr>
            <a:r>
              <a:rPr lang="en-US" sz="7100" spc="213" dirty="0">
                <a:solidFill>
                  <a:srgbClr val="004AAD"/>
                </a:solidFill>
                <a:latin typeface="Fira Sans Bold Bold"/>
              </a:rPr>
              <a:t>ESPROMINHO EUROPEAN CLUB</a:t>
            </a:r>
          </a:p>
        </p:txBody>
      </p:sp>
      <p:sp>
        <p:nvSpPr>
          <p:cNvPr id="11" name="TextBox 11"/>
          <p:cNvSpPr txBox="1"/>
          <p:nvPr/>
        </p:nvSpPr>
        <p:spPr>
          <a:xfrm>
            <a:off x="1107828" y="6970385"/>
            <a:ext cx="6378299" cy="523831"/>
          </a:xfrm>
          <a:prstGeom prst="rect">
            <a:avLst/>
          </a:prstGeom>
        </p:spPr>
        <p:txBody>
          <a:bodyPr lIns="0" tIns="0" rIns="0" bIns="0" rtlCol="0" anchor="t">
            <a:spAutoFit/>
          </a:bodyPr>
          <a:lstStyle/>
          <a:p>
            <a:pPr>
              <a:lnSpc>
                <a:spcPts val="4200"/>
              </a:lnSpc>
            </a:pPr>
            <a:r>
              <a:rPr lang="en-US" sz="3000" spc="89" dirty="0">
                <a:solidFill>
                  <a:srgbClr val="737373"/>
                </a:solidFill>
                <a:latin typeface="Fira Sans Light Bold"/>
              </a:rPr>
              <a:t>Project Dissemination</a:t>
            </a:r>
          </a:p>
        </p:txBody>
      </p:sp>
      <p:pic>
        <p:nvPicPr>
          <p:cNvPr id="13" name="Imagem 12">
            <a:extLst>
              <a:ext uri="{FF2B5EF4-FFF2-40B4-BE49-F238E27FC236}">
                <a16:creationId xmlns:a16="http://schemas.microsoft.com/office/drawing/2014/main" id="{0E2DA8CB-7CB9-4A85-9A48-6715D30BD5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238" y="9019800"/>
            <a:ext cx="3505200" cy="1002487"/>
          </a:xfrm>
          <a:prstGeom prst="rect">
            <a:avLst/>
          </a:prstGeom>
        </p:spPr>
      </p:pic>
      <p:pic>
        <p:nvPicPr>
          <p:cNvPr id="12" name="Picture 11" descr="Logo Oficial_Cores_Turcas_projecto (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3800" y="2781300"/>
            <a:ext cx="6396514" cy="704850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904560"/>
            <a:ext cx="11277600" cy="1431884"/>
          </a:xfrm>
          <a:prstGeom prst="rect">
            <a:avLst/>
          </a:prstGeom>
        </p:spPr>
        <p:txBody>
          <a:bodyPr wrap="square" lIns="0" tIns="0" rIns="0" bIns="0" rtlCol="0" anchor="t">
            <a:spAutoFit/>
          </a:bodyPr>
          <a:lstStyle/>
          <a:p>
            <a:pPr>
              <a:lnSpc>
                <a:spcPts val="10999"/>
              </a:lnSpc>
            </a:pPr>
            <a:r>
              <a:rPr lang="en-US" sz="9999" dirty="0">
                <a:solidFill>
                  <a:srgbClr val="004AAD"/>
                </a:solidFill>
                <a:latin typeface="Fira Sans Medium Bold"/>
              </a:rPr>
              <a:t>May 22</a:t>
            </a: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2106632" y="0"/>
              <a:ext cx="12902175" cy="7366718"/>
            </a:xfrm>
            <a:prstGeom prst="rect">
              <a:avLst/>
            </a:prstGeom>
          </p:spPr>
        </p:pic>
      </p:grpSp>
      <p:pic>
        <p:nvPicPr>
          <p:cNvPr id="12" name="Picture 12"/>
          <p:cNvPicPr>
            <a:picLocks noChangeAspect="1"/>
          </p:cNvPicPr>
          <p:nvPr/>
        </p:nvPicPr>
        <p:blipFill>
          <a:blip r:embed="rId4"/>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5"/>
          <a:srcRect/>
          <a:stretch>
            <a:fillRect/>
          </a:stretch>
        </p:blipFill>
        <p:spPr>
          <a:xfrm>
            <a:off x="15235149" y="1028700"/>
            <a:ext cx="2024151" cy="1431627"/>
          </a:xfrm>
          <a:prstGeom prst="rect">
            <a:avLst/>
          </a:prstGeom>
        </p:spPr>
      </p:pic>
      <p:sp>
        <p:nvSpPr>
          <p:cNvPr id="52" name="TextBox 52"/>
          <p:cNvSpPr txBox="1"/>
          <p:nvPr/>
        </p:nvSpPr>
        <p:spPr>
          <a:xfrm>
            <a:off x="1317314" y="2698846"/>
            <a:ext cx="9629456" cy="525785"/>
          </a:xfrm>
          <a:prstGeom prst="rect">
            <a:avLst/>
          </a:prstGeom>
        </p:spPr>
        <p:txBody>
          <a:bodyPr lIns="0" tIns="0" rIns="0" bIns="0" rtlCol="0" anchor="t">
            <a:spAutoFit/>
          </a:bodyPr>
          <a:lstStyle/>
          <a:p>
            <a:pPr marL="457200" indent="-457200">
              <a:lnSpc>
                <a:spcPts val="4200"/>
              </a:lnSpc>
              <a:buFont typeface="Arial"/>
              <a:buChar char="•"/>
            </a:pPr>
            <a:r>
              <a:rPr lang="en-US" sz="3000" spc="105" dirty="0">
                <a:solidFill>
                  <a:srgbClr val="1836B2"/>
                </a:solidFill>
                <a:latin typeface="Fira Sans Medium Bold"/>
              </a:rPr>
              <a:t>We are using the PBL </a:t>
            </a:r>
            <a:r>
              <a:rPr lang="mr-IN" sz="3000" spc="105" dirty="0">
                <a:solidFill>
                  <a:srgbClr val="1836B2"/>
                </a:solidFill>
                <a:latin typeface="Fira Sans Medium Bold"/>
              </a:rPr>
              <a:t>–</a:t>
            </a:r>
            <a:r>
              <a:rPr lang="en-US" sz="3000" spc="105" dirty="0">
                <a:solidFill>
                  <a:srgbClr val="1836B2"/>
                </a:solidFill>
                <a:latin typeface="Fira Sans Medium Bold"/>
              </a:rPr>
              <a:t> Methodology with our kids </a:t>
            </a:r>
          </a:p>
        </p:txBody>
      </p:sp>
      <p:pic>
        <p:nvPicPr>
          <p:cNvPr id="6" name="Picture 5" descr="Captura de ecrã 2022-05-20, às 17.45.4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00" y="3771900"/>
            <a:ext cx="14173200" cy="6261100"/>
          </a:xfrm>
          <a:prstGeom prst="rect">
            <a:avLst/>
          </a:prstGeom>
        </p:spPr>
      </p:pic>
    </p:spTree>
    <p:extLst>
      <p:ext uri="{BB962C8B-B14F-4D97-AF65-F5344CB8AC3E}">
        <p14:creationId xmlns:p14="http://schemas.microsoft.com/office/powerpoint/2010/main" val="30163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904560"/>
            <a:ext cx="11277600" cy="2842398"/>
          </a:xfrm>
          <a:prstGeom prst="rect">
            <a:avLst/>
          </a:prstGeom>
        </p:spPr>
        <p:txBody>
          <a:bodyPr wrap="square" lIns="0" tIns="0" rIns="0" bIns="0" rtlCol="0" anchor="t">
            <a:spAutoFit/>
          </a:bodyPr>
          <a:lstStyle/>
          <a:p>
            <a:pPr>
              <a:lnSpc>
                <a:spcPts val="10999"/>
              </a:lnSpc>
            </a:pPr>
            <a:r>
              <a:rPr lang="en-US" sz="9999" dirty="0">
                <a:solidFill>
                  <a:srgbClr val="004AAD"/>
                </a:solidFill>
                <a:latin typeface="Fira Sans Medium Bold"/>
              </a:rPr>
              <a:t>May 22 </a:t>
            </a:r>
            <a:r>
              <a:rPr lang="mr-IN" sz="9999" dirty="0">
                <a:solidFill>
                  <a:srgbClr val="004AAD"/>
                </a:solidFill>
                <a:latin typeface="Fira Sans Medium Bold"/>
              </a:rPr>
              <a:t>–</a:t>
            </a:r>
            <a:r>
              <a:rPr lang="en-US" sz="9999" dirty="0">
                <a:solidFill>
                  <a:srgbClr val="004AAD"/>
                </a:solidFill>
                <a:latin typeface="Fira Sans Medium Bold"/>
              </a:rPr>
              <a:t> In terms of Emotions</a:t>
            </a: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2106632" y="0"/>
              <a:ext cx="12902175" cy="7366718"/>
            </a:xfrm>
            <a:prstGeom prst="rect">
              <a:avLst/>
            </a:prstGeom>
          </p:spPr>
        </p:pic>
      </p:grpSp>
      <p:pic>
        <p:nvPicPr>
          <p:cNvPr id="12" name="Picture 12"/>
          <p:cNvPicPr>
            <a:picLocks noChangeAspect="1"/>
          </p:cNvPicPr>
          <p:nvPr/>
        </p:nvPicPr>
        <p:blipFill>
          <a:blip r:embed="rId4"/>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5"/>
          <a:srcRect/>
          <a:stretch>
            <a:fillRect/>
          </a:stretch>
        </p:blipFill>
        <p:spPr>
          <a:xfrm>
            <a:off x="15235149" y="1028700"/>
            <a:ext cx="2024151" cy="1431627"/>
          </a:xfrm>
          <a:prstGeom prst="rect">
            <a:avLst/>
          </a:prstGeom>
        </p:spPr>
      </p:pic>
      <p:sp>
        <p:nvSpPr>
          <p:cNvPr id="52" name="TextBox 52"/>
          <p:cNvSpPr txBox="1"/>
          <p:nvPr/>
        </p:nvSpPr>
        <p:spPr>
          <a:xfrm>
            <a:off x="1600200" y="3695700"/>
            <a:ext cx="15773400" cy="6096541"/>
          </a:xfrm>
          <a:prstGeom prst="rect">
            <a:avLst/>
          </a:prstGeom>
        </p:spPr>
        <p:txBody>
          <a:bodyPr wrap="square" lIns="0" tIns="0" rIns="0" bIns="0" rtlCol="0" anchor="t">
            <a:spAutoFit/>
          </a:bodyPr>
          <a:lstStyle/>
          <a:p>
            <a:pPr algn="just"/>
            <a:r>
              <a:rPr lang="en-US" sz="2600" dirty="0"/>
              <a:t>  </a:t>
            </a:r>
            <a:r>
              <a:rPr lang="en-US" sz="3000" spc="105" dirty="0">
                <a:solidFill>
                  <a:srgbClr val="1836B2"/>
                </a:solidFill>
                <a:latin typeface="Fira Sans Medium Bold"/>
              </a:rPr>
              <a:t>Allowing for an informal environment when working with robots: </a:t>
            </a:r>
            <a:r>
              <a:rPr lang="en-US" sz="2600" dirty="0"/>
              <a:t>the informal learning space at the school was more home-like environment, allowing for a more relaxed and non-monitored space. </a:t>
            </a:r>
          </a:p>
          <a:p>
            <a:pPr algn="just"/>
            <a:r>
              <a:rPr lang="en-US" sz="2600" dirty="0"/>
              <a:t>  </a:t>
            </a:r>
            <a:r>
              <a:rPr lang="en-US" sz="3000" spc="105" dirty="0">
                <a:solidFill>
                  <a:srgbClr val="1836B2"/>
                </a:solidFill>
                <a:latin typeface="Fira Sans Medium Bold"/>
              </a:rPr>
              <a:t>Supporting motivation and self-expression:</a:t>
            </a:r>
            <a:r>
              <a:rPr lang="en-US" sz="2600" dirty="0"/>
              <a:t> we worked with teachers that can support personalized learning, for example, with tailored learning activities, or by allowing more freedom to learners in selecting their topics of investigation. Students can also develop their personal learning portfolios ( is something that they will do). </a:t>
            </a:r>
          </a:p>
          <a:p>
            <a:pPr algn="just"/>
            <a:r>
              <a:rPr lang="en-US" sz="2600" dirty="0"/>
              <a:t>  </a:t>
            </a:r>
            <a:r>
              <a:rPr lang="en-US" sz="3000" spc="105" dirty="0">
                <a:solidFill>
                  <a:srgbClr val="1836B2"/>
                </a:solidFill>
                <a:latin typeface="Fira Sans Medium Bold"/>
              </a:rPr>
              <a:t>Using personal learning devices: </a:t>
            </a:r>
            <a:r>
              <a:rPr lang="en-US" sz="2600" dirty="0"/>
              <a:t>personal learning devices, like netbooks and tablets, gave us access to online resources and virtual learning environments both at home and at school. </a:t>
            </a:r>
          </a:p>
          <a:p>
            <a:pPr algn="just"/>
            <a:r>
              <a:rPr lang="en-US" sz="2600" dirty="0"/>
              <a:t>  </a:t>
            </a:r>
            <a:r>
              <a:rPr lang="en-US" sz="3000" spc="105" dirty="0">
                <a:solidFill>
                  <a:srgbClr val="1836B2"/>
                </a:solidFill>
                <a:latin typeface="Fira Sans Medium Bold"/>
              </a:rPr>
              <a:t>Adopting ways to recognize informal learning: </a:t>
            </a:r>
            <a:r>
              <a:rPr lang="en-US" sz="2600" dirty="0"/>
              <a:t>learning diaries and portfolios can be used to keep track of informal learning. </a:t>
            </a:r>
          </a:p>
          <a:p>
            <a:pPr algn="just"/>
            <a:r>
              <a:rPr lang="en-US" sz="2600" dirty="0"/>
              <a:t>  </a:t>
            </a:r>
            <a:r>
              <a:rPr lang="en-US" sz="3000" spc="105" dirty="0">
                <a:solidFill>
                  <a:srgbClr val="1836B2"/>
                </a:solidFill>
                <a:latin typeface="Fira Sans Medium Bold"/>
              </a:rPr>
              <a:t>Flipped classroom: </a:t>
            </a:r>
            <a:r>
              <a:rPr lang="en-US" sz="2600" dirty="0"/>
              <a:t>students they were invite to engage in well-structured independent learning at home, allowing the teacher to devote the time in the classroom to project work and collaboration. </a:t>
            </a:r>
          </a:p>
          <a:p>
            <a:pPr algn="just"/>
            <a:r>
              <a:rPr lang="en-US" sz="2600" dirty="0"/>
              <a:t>  </a:t>
            </a:r>
            <a:r>
              <a:rPr lang="en-US" sz="3000" spc="105" dirty="0">
                <a:solidFill>
                  <a:srgbClr val="1836B2"/>
                </a:solidFill>
                <a:latin typeface="Fira Sans Medium Bold"/>
              </a:rPr>
              <a:t>Learning through play: </a:t>
            </a:r>
            <a:r>
              <a:rPr lang="en-US" sz="2600" dirty="0"/>
              <a:t>providing educational games for pupils to use during breaks and </a:t>
            </a:r>
          </a:p>
          <a:p>
            <a:pPr algn="just"/>
            <a:r>
              <a:rPr lang="en-US" sz="2600" dirty="0"/>
              <a:t>after school. </a:t>
            </a:r>
          </a:p>
          <a:p>
            <a:pPr marL="457200" indent="-457200">
              <a:lnSpc>
                <a:spcPts val="4200"/>
              </a:lnSpc>
              <a:buFont typeface="Arial"/>
              <a:buChar char="•"/>
            </a:pPr>
            <a:endParaRPr lang="en-US" sz="3000" spc="105" dirty="0">
              <a:solidFill>
                <a:srgbClr val="1836B2"/>
              </a:solidFill>
              <a:latin typeface="Fira Sans Medium Bold"/>
            </a:endParaRPr>
          </a:p>
        </p:txBody>
      </p:sp>
    </p:spTree>
    <p:extLst>
      <p:ext uri="{BB962C8B-B14F-4D97-AF65-F5344CB8AC3E}">
        <p14:creationId xmlns:p14="http://schemas.microsoft.com/office/powerpoint/2010/main" val="172236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904560"/>
            <a:ext cx="11277600" cy="2842398"/>
          </a:xfrm>
          <a:prstGeom prst="rect">
            <a:avLst/>
          </a:prstGeom>
        </p:spPr>
        <p:txBody>
          <a:bodyPr wrap="square" lIns="0" tIns="0" rIns="0" bIns="0" rtlCol="0" anchor="t">
            <a:spAutoFit/>
          </a:bodyPr>
          <a:lstStyle/>
          <a:p>
            <a:pPr>
              <a:lnSpc>
                <a:spcPts val="10999"/>
              </a:lnSpc>
            </a:pPr>
            <a:r>
              <a:rPr lang="en-US" sz="9999" dirty="0">
                <a:solidFill>
                  <a:srgbClr val="004AAD"/>
                </a:solidFill>
                <a:latin typeface="Fira Sans Medium Bold"/>
              </a:rPr>
              <a:t>May 22 </a:t>
            </a:r>
            <a:r>
              <a:rPr lang="mr-IN" sz="9999" dirty="0">
                <a:solidFill>
                  <a:srgbClr val="004AAD"/>
                </a:solidFill>
                <a:latin typeface="Fira Sans Medium Bold"/>
              </a:rPr>
              <a:t>–</a:t>
            </a:r>
            <a:r>
              <a:rPr lang="en-US" sz="9999" dirty="0">
                <a:solidFill>
                  <a:srgbClr val="004AAD"/>
                </a:solidFill>
                <a:latin typeface="Fira Sans Medium Bold"/>
              </a:rPr>
              <a:t> In terms of Emotions</a:t>
            </a: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2106632" y="0"/>
              <a:ext cx="12902175" cy="7366718"/>
            </a:xfrm>
            <a:prstGeom prst="rect">
              <a:avLst/>
            </a:prstGeom>
          </p:spPr>
        </p:pic>
      </p:grpSp>
      <p:pic>
        <p:nvPicPr>
          <p:cNvPr id="12" name="Picture 12"/>
          <p:cNvPicPr>
            <a:picLocks noChangeAspect="1"/>
          </p:cNvPicPr>
          <p:nvPr/>
        </p:nvPicPr>
        <p:blipFill>
          <a:blip r:embed="rId4"/>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5"/>
          <a:srcRect/>
          <a:stretch>
            <a:fillRect/>
          </a:stretch>
        </p:blipFill>
        <p:spPr>
          <a:xfrm>
            <a:off x="15235149" y="1028700"/>
            <a:ext cx="2024151" cy="1431627"/>
          </a:xfrm>
          <a:prstGeom prst="rect">
            <a:avLst/>
          </a:prstGeom>
        </p:spPr>
      </p:pic>
      <p:sp>
        <p:nvSpPr>
          <p:cNvPr id="52" name="TextBox 52"/>
          <p:cNvSpPr txBox="1"/>
          <p:nvPr/>
        </p:nvSpPr>
        <p:spPr>
          <a:xfrm>
            <a:off x="1600200" y="3695700"/>
            <a:ext cx="15773400" cy="5450209"/>
          </a:xfrm>
          <a:prstGeom prst="rect">
            <a:avLst/>
          </a:prstGeom>
        </p:spPr>
        <p:txBody>
          <a:bodyPr wrap="square" lIns="0" tIns="0" rIns="0" bIns="0" rtlCol="0" anchor="t">
            <a:spAutoFit/>
          </a:bodyPr>
          <a:lstStyle/>
          <a:p>
            <a:r>
              <a:rPr lang="en-US" sz="3200" dirty="0"/>
              <a:t>  </a:t>
            </a:r>
            <a:r>
              <a:rPr lang="en-US" sz="3000" spc="105" dirty="0">
                <a:solidFill>
                  <a:srgbClr val="1836B2"/>
                </a:solidFill>
                <a:latin typeface="Fira Sans Medium Bold"/>
              </a:rPr>
              <a:t>Peer-to-peer collaboration</a:t>
            </a:r>
            <a:r>
              <a:rPr lang="en-US" sz="3200" b="1" dirty="0"/>
              <a:t>: </a:t>
            </a:r>
            <a:r>
              <a:rPr lang="en-US" sz="3200" dirty="0"/>
              <a:t>learning to communicate and work with others is probably one of the most valuable skills a student can learn.</a:t>
            </a:r>
          </a:p>
          <a:p>
            <a:r>
              <a:rPr lang="en-US" sz="3200" dirty="0"/>
              <a:t>  </a:t>
            </a:r>
            <a:r>
              <a:rPr lang="en-US" sz="3000" spc="105" dirty="0">
                <a:solidFill>
                  <a:srgbClr val="1836B2"/>
                </a:solidFill>
                <a:latin typeface="Fira Sans Medium Bold"/>
              </a:rPr>
              <a:t>Teamwork for better inclusion: </a:t>
            </a:r>
            <a:r>
              <a:rPr lang="en-US" sz="3200" dirty="0"/>
              <a:t>working in groups can teach students to take into account differences between learners (e.g. gifted – less gifted). </a:t>
            </a:r>
          </a:p>
          <a:p>
            <a:r>
              <a:rPr lang="en-US" sz="3200" dirty="0"/>
              <a:t>  </a:t>
            </a:r>
            <a:r>
              <a:rPr lang="en-US" sz="3000" spc="105" dirty="0">
                <a:solidFill>
                  <a:srgbClr val="1836B2"/>
                </a:solidFill>
                <a:latin typeface="Fira Sans Medium Bold"/>
              </a:rPr>
              <a:t>Learning by playing: </a:t>
            </a:r>
            <a:r>
              <a:rPr lang="en-US" sz="3200" dirty="0"/>
              <a:t>playing is common to all students. Robots and simulations were used to introduce more engaging learning. </a:t>
            </a:r>
          </a:p>
          <a:p>
            <a:r>
              <a:rPr lang="en-US" sz="3200" dirty="0"/>
              <a:t>  </a:t>
            </a:r>
            <a:r>
              <a:rPr lang="en-US" sz="3000" spc="105" dirty="0">
                <a:solidFill>
                  <a:srgbClr val="1836B2"/>
                </a:solidFill>
                <a:latin typeface="Fira Sans Medium Bold"/>
              </a:rPr>
              <a:t>Collaborating online: </a:t>
            </a:r>
            <a:r>
              <a:rPr lang="en-US" sz="3200" dirty="0"/>
              <a:t>the exchange can be extended to after-school tasks with the aid of an online learning environment and supervised use of social networks. </a:t>
            </a:r>
          </a:p>
          <a:p>
            <a:r>
              <a:rPr lang="en-US" sz="3200" dirty="0"/>
              <a:t> </a:t>
            </a:r>
            <a:r>
              <a:rPr lang="en-US" sz="3000" spc="105" dirty="0">
                <a:solidFill>
                  <a:srgbClr val="1836B2"/>
                </a:solidFill>
                <a:latin typeface="Fira Sans Medium Bold"/>
              </a:rPr>
              <a:t> Letting ideas fly</a:t>
            </a:r>
            <a:r>
              <a:rPr lang="en-US" sz="3200" b="1" dirty="0"/>
              <a:t>: </a:t>
            </a:r>
            <a:r>
              <a:rPr lang="en-US" sz="3200" dirty="0"/>
              <a:t>brainstorming is a great group activity, allowing pupils to exercise their natural creativity and imagination. </a:t>
            </a:r>
          </a:p>
          <a:p>
            <a:pPr marL="457200" indent="-457200">
              <a:lnSpc>
                <a:spcPts val="4200"/>
              </a:lnSpc>
              <a:buFont typeface="Arial"/>
              <a:buChar char="•"/>
            </a:pPr>
            <a:endParaRPr lang="en-US" sz="3000" spc="105" dirty="0">
              <a:solidFill>
                <a:srgbClr val="1836B2"/>
              </a:solidFill>
              <a:latin typeface="Fira Sans Medium Bold"/>
            </a:endParaRPr>
          </a:p>
        </p:txBody>
      </p:sp>
    </p:spTree>
    <p:extLst>
      <p:ext uri="{BB962C8B-B14F-4D97-AF65-F5344CB8AC3E}">
        <p14:creationId xmlns:p14="http://schemas.microsoft.com/office/powerpoint/2010/main" val="45040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904560"/>
            <a:ext cx="11277600" cy="2842398"/>
          </a:xfrm>
          <a:prstGeom prst="rect">
            <a:avLst/>
          </a:prstGeom>
        </p:spPr>
        <p:txBody>
          <a:bodyPr wrap="square" lIns="0" tIns="0" rIns="0" bIns="0" rtlCol="0" anchor="t">
            <a:spAutoFit/>
          </a:bodyPr>
          <a:lstStyle/>
          <a:p>
            <a:pPr>
              <a:lnSpc>
                <a:spcPts val="10999"/>
              </a:lnSpc>
            </a:pPr>
            <a:r>
              <a:rPr lang="en-US" sz="9999" dirty="0">
                <a:solidFill>
                  <a:srgbClr val="004AAD"/>
                </a:solidFill>
                <a:latin typeface="Fira Sans Medium Bold"/>
              </a:rPr>
              <a:t>June 22 </a:t>
            </a:r>
            <a:r>
              <a:rPr lang="mr-IN" sz="9999" dirty="0">
                <a:solidFill>
                  <a:srgbClr val="004AAD"/>
                </a:solidFill>
                <a:latin typeface="Fira Sans Medium Bold"/>
              </a:rPr>
              <a:t>–</a:t>
            </a:r>
            <a:r>
              <a:rPr lang="en-US" sz="9999" dirty="0">
                <a:solidFill>
                  <a:srgbClr val="004AAD"/>
                </a:solidFill>
                <a:latin typeface="Fira Sans Medium Bold"/>
              </a:rPr>
              <a:t> Last Period </a:t>
            </a: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2106632" y="0"/>
              <a:ext cx="12902175" cy="7366718"/>
            </a:xfrm>
            <a:prstGeom prst="rect">
              <a:avLst/>
            </a:prstGeom>
          </p:spPr>
        </p:pic>
      </p:grpSp>
      <p:pic>
        <p:nvPicPr>
          <p:cNvPr id="12" name="Picture 12"/>
          <p:cNvPicPr>
            <a:picLocks noChangeAspect="1"/>
          </p:cNvPicPr>
          <p:nvPr/>
        </p:nvPicPr>
        <p:blipFill>
          <a:blip r:embed="rId4"/>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5"/>
          <a:srcRect/>
          <a:stretch>
            <a:fillRect/>
          </a:stretch>
        </p:blipFill>
        <p:spPr>
          <a:xfrm>
            <a:off x="15235149" y="1028700"/>
            <a:ext cx="2024151" cy="1431627"/>
          </a:xfrm>
          <a:prstGeom prst="rect">
            <a:avLst/>
          </a:prstGeom>
        </p:spPr>
      </p:pic>
      <p:sp>
        <p:nvSpPr>
          <p:cNvPr id="52" name="TextBox 52"/>
          <p:cNvSpPr txBox="1"/>
          <p:nvPr/>
        </p:nvSpPr>
        <p:spPr>
          <a:xfrm>
            <a:off x="1600200" y="3695700"/>
            <a:ext cx="15773400" cy="1446550"/>
          </a:xfrm>
          <a:prstGeom prst="rect">
            <a:avLst/>
          </a:prstGeom>
        </p:spPr>
        <p:txBody>
          <a:bodyPr wrap="square" lIns="0" tIns="0" rIns="0" bIns="0" rtlCol="0" anchor="t">
            <a:spAutoFit/>
          </a:bodyPr>
          <a:lstStyle/>
          <a:p>
            <a:r>
              <a:rPr lang="en-US" sz="3200" dirty="0"/>
              <a:t>  We will try to work with STEAM and AI Machine </a:t>
            </a:r>
            <a:r>
              <a:rPr lang="mr-IN" sz="3200" dirty="0"/>
              <a:t>–</a:t>
            </a:r>
            <a:r>
              <a:rPr lang="en-US" sz="3200" dirty="0"/>
              <a:t> </a:t>
            </a:r>
            <a:r>
              <a:rPr lang="en-US" sz="3200" dirty="0" err="1"/>
              <a:t>Weebot</a:t>
            </a:r>
            <a:r>
              <a:rPr lang="en-US" sz="3200" dirty="0"/>
              <a:t> </a:t>
            </a:r>
            <a:r>
              <a:rPr lang="mr-IN" sz="3200" dirty="0"/>
              <a:t>–</a:t>
            </a:r>
            <a:r>
              <a:rPr lang="en-US" sz="3200" dirty="0"/>
              <a:t> 12 in 1 - ROBOTSTORM </a:t>
            </a:r>
          </a:p>
          <a:p>
            <a:endParaRPr lang="en-US" sz="3200" spc="105" dirty="0">
              <a:solidFill>
                <a:srgbClr val="1836B2"/>
              </a:solidFill>
              <a:latin typeface="Fira Sans Medium Bold"/>
            </a:endParaRPr>
          </a:p>
          <a:p>
            <a:endParaRPr lang="en-US" sz="3000" spc="105" dirty="0">
              <a:solidFill>
                <a:srgbClr val="1836B2"/>
              </a:solidFill>
              <a:latin typeface="Fira Sans Medium Bold"/>
            </a:endParaRPr>
          </a:p>
        </p:txBody>
      </p:sp>
      <p:pic>
        <p:nvPicPr>
          <p:cNvPr id="6" name="Picture 5" descr="Captura de ecrã 2022-05-20, às 18.28.5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4991100"/>
            <a:ext cx="7073900" cy="4940300"/>
          </a:xfrm>
          <a:prstGeom prst="rect">
            <a:avLst/>
          </a:prstGeom>
        </p:spPr>
      </p:pic>
      <p:pic>
        <p:nvPicPr>
          <p:cNvPr id="7" name="Picture 6" descr="Captura de ecrã 2022-05-20, às 18.29.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5400" y="5143500"/>
            <a:ext cx="8382000" cy="4800600"/>
          </a:xfrm>
          <a:prstGeom prst="rect">
            <a:avLst/>
          </a:prstGeom>
        </p:spPr>
      </p:pic>
      <p:sp>
        <p:nvSpPr>
          <p:cNvPr id="8" name="Rectangle 7"/>
          <p:cNvSpPr/>
          <p:nvPr/>
        </p:nvSpPr>
        <p:spPr>
          <a:xfrm>
            <a:off x="7397075" y="3674775"/>
            <a:ext cx="184666" cy="584776"/>
          </a:xfrm>
          <a:prstGeom prst="rect">
            <a:avLst/>
          </a:prstGeom>
        </p:spPr>
        <p:txBody>
          <a:bodyPr wrap="none">
            <a:spAutoFit/>
          </a:bodyPr>
          <a:lstStyle/>
          <a:p>
            <a:r>
              <a:rPr lang="en-US" sz="3200" dirty="0">
                <a:solidFill>
                  <a:prstClr val="black"/>
                </a:solidFill>
              </a:rPr>
              <a:t> </a:t>
            </a:r>
            <a:endParaRPr lang="en-US" dirty="0"/>
          </a:p>
        </p:txBody>
      </p:sp>
    </p:spTree>
    <p:extLst>
      <p:ext uri="{BB962C8B-B14F-4D97-AF65-F5344CB8AC3E}">
        <p14:creationId xmlns:p14="http://schemas.microsoft.com/office/powerpoint/2010/main" val="427426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904560"/>
            <a:ext cx="11831352" cy="9874498"/>
          </a:xfrm>
          <a:prstGeom prst="rect">
            <a:avLst/>
          </a:prstGeom>
        </p:spPr>
        <p:txBody>
          <a:bodyPr wrap="square" lIns="0" tIns="0" rIns="0" bIns="0" rtlCol="0" anchor="t">
            <a:spAutoFit/>
          </a:bodyPr>
          <a:lstStyle/>
          <a:p>
            <a:pPr>
              <a:lnSpc>
                <a:spcPts val="10999"/>
              </a:lnSpc>
            </a:pPr>
            <a:r>
              <a:rPr lang="en-US" sz="9999" dirty="0">
                <a:solidFill>
                  <a:srgbClr val="004AAD"/>
                </a:solidFill>
                <a:latin typeface="Fira Sans Medium Bold"/>
              </a:rPr>
              <a:t>June 22 </a:t>
            </a:r>
            <a:r>
              <a:rPr lang="mr-IN" sz="9999" dirty="0">
                <a:solidFill>
                  <a:srgbClr val="004AAD"/>
                </a:solidFill>
                <a:latin typeface="Fira Sans Medium Bold"/>
              </a:rPr>
              <a:t>–</a:t>
            </a:r>
            <a:r>
              <a:rPr lang="en-US" sz="9999" dirty="0">
                <a:solidFill>
                  <a:srgbClr val="004AAD"/>
                </a:solidFill>
                <a:latin typeface="Fira Sans Medium Bold"/>
              </a:rPr>
              <a:t> Last Period – </a:t>
            </a:r>
          </a:p>
          <a:p>
            <a:pPr>
              <a:lnSpc>
                <a:spcPts val="10999"/>
              </a:lnSpc>
            </a:pPr>
            <a:r>
              <a:rPr lang="en-US" sz="9999" dirty="0">
                <a:solidFill>
                  <a:srgbClr val="004AAD"/>
                </a:solidFill>
                <a:latin typeface="Fira Sans Medium Bold"/>
              </a:rPr>
              <a:t>Apps for Good 2023</a:t>
            </a:r>
          </a:p>
          <a:p>
            <a:pPr>
              <a:lnSpc>
                <a:spcPts val="10999"/>
              </a:lnSpc>
            </a:pPr>
            <a:endParaRPr lang="en-US" sz="9999" dirty="0">
              <a:solidFill>
                <a:srgbClr val="004AAD"/>
              </a:solidFill>
              <a:latin typeface="Fira Sans Medium Bold"/>
            </a:endParaRPr>
          </a:p>
          <a:p>
            <a:pPr>
              <a:lnSpc>
                <a:spcPts val="10999"/>
              </a:lnSpc>
            </a:pPr>
            <a:r>
              <a:rPr lang="en-US" sz="9999" dirty="0">
                <a:solidFill>
                  <a:srgbClr val="004AAD"/>
                </a:solidFill>
                <a:latin typeface="Fira Sans Medium Bold"/>
                <a:hlinkClick r:id="rId2"/>
              </a:rPr>
              <a:t>https://cdi.org.pt/en/apps-for-good/</a:t>
            </a:r>
            <a:endParaRPr lang="en-US" sz="9999" dirty="0">
              <a:solidFill>
                <a:srgbClr val="004AAD"/>
              </a:solidFill>
              <a:latin typeface="Fira Sans Medium Bold"/>
            </a:endParaRPr>
          </a:p>
          <a:p>
            <a:pPr>
              <a:lnSpc>
                <a:spcPts val="10999"/>
              </a:lnSpc>
            </a:pPr>
            <a:endParaRPr lang="en-US" sz="9999" dirty="0">
              <a:solidFill>
                <a:srgbClr val="004AAD"/>
              </a:solidFill>
              <a:latin typeface="Fira Sans Medium Bold"/>
            </a:endParaRP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3">
              <a:alphaModFix amt="24119"/>
              <a:extLst>
                <a:ext uri="{28A0092B-C50C-407E-A947-70E740481C1C}">
                  <a14:useLocalDpi xmlns:a14="http://schemas.microsoft.com/office/drawing/2010/main" val="0"/>
                </a:ext>
                <a:ext uri="{96DAC541-7B7A-43D3-8B79-37D633B846F1}">
                  <asvg:svgBlip xmlns:asvg="http://schemas.microsoft.com/office/drawing/2016/SVG/main" r:embed="rId4"/>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3">
              <a:alphaModFix amt="24119"/>
              <a:extLst>
                <a:ext uri="{28A0092B-C50C-407E-A947-70E740481C1C}">
                  <a14:useLocalDpi xmlns:a14="http://schemas.microsoft.com/office/drawing/2010/main" val="0"/>
                </a:ext>
                <a:ext uri="{96DAC541-7B7A-43D3-8B79-37D633B846F1}">
                  <asvg:svgBlip xmlns:asvg="http://schemas.microsoft.com/office/drawing/2016/SVG/main" r:embed="rId4"/>
                </a:ext>
              </a:extLst>
            </a:blip>
            <a:srcRect t="34026"/>
            <a:stretch>
              <a:fillRect/>
            </a:stretch>
          </p:blipFill>
          <p:spPr>
            <a:xfrm>
              <a:off x="2106632" y="0"/>
              <a:ext cx="12902175" cy="7366718"/>
            </a:xfrm>
            <a:prstGeom prst="rect">
              <a:avLst/>
            </a:prstGeom>
          </p:spPr>
        </p:pic>
      </p:grpSp>
      <p:pic>
        <p:nvPicPr>
          <p:cNvPr id="12" name="Picture 12"/>
          <p:cNvPicPr>
            <a:picLocks noChangeAspect="1"/>
          </p:cNvPicPr>
          <p:nvPr/>
        </p:nvPicPr>
        <p:blipFill>
          <a:blip r:embed="rId5"/>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6"/>
          <a:srcRect/>
          <a:stretch>
            <a:fillRect/>
          </a:stretch>
        </p:blipFill>
        <p:spPr>
          <a:xfrm>
            <a:off x="15235149" y="1028700"/>
            <a:ext cx="2024151" cy="1431627"/>
          </a:xfrm>
          <a:prstGeom prst="rect">
            <a:avLst/>
          </a:prstGeom>
        </p:spPr>
      </p:pic>
      <p:sp>
        <p:nvSpPr>
          <p:cNvPr id="52" name="TextBox 52"/>
          <p:cNvSpPr txBox="1"/>
          <p:nvPr/>
        </p:nvSpPr>
        <p:spPr>
          <a:xfrm>
            <a:off x="1600200" y="3695700"/>
            <a:ext cx="15773400" cy="954107"/>
          </a:xfrm>
          <a:prstGeom prst="rect">
            <a:avLst/>
          </a:prstGeom>
        </p:spPr>
        <p:txBody>
          <a:bodyPr wrap="square" lIns="0" tIns="0" rIns="0" bIns="0" rtlCol="0" anchor="t">
            <a:spAutoFit/>
          </a:bodyPr>
          <a:lstStyle/>
          <a:p>
            <a:endParaRPr lang="en-US" sz="3200" dirty="0"/>
          </a:p>
          <a:p>
            <a:endParaRPr lang="en-US" sz="3000" spc="105" dirty="0">
              <a:solidFill>
                <a:srgbClr val="1836B2"/>
              </a:solidFill>
              <a:latin typeface="Fira Sans Medium Bold"/>
            </a:endParaRPr>
          </a:p>
        </p:txBody>
      </p:sp>
      <p:sp>
        <p:nvSpPr>
          <p:cNvPr id="8" name="Rectangle 7"/>
          <p:cNvSpPr/>
          <p:nvPr/>
        </p:nvSpPr>
        <p:spPr>
          <a:xfrm>
            <a:off x="7397075" y="3674775"/>
            <a:ext cx="184666" cy="584776"/>
          </a:xfrm>
          <a:prstGeom prst="rect">
            <a:avLst/>
          </a:prstGeom>
        </p:spPr>
        <p:txBody>
          <a:bodyPr wrap="none">
            <a:spAutoFit/>
          </a:bodyPr>
          <a:lstStyle/>
          <a:p>
            <a:r>
              <a:rPr lang="en-US" sz="3200" dirty="0">
                <a:solidFill>
                  <a:prstClr val="black"/>
                </a:solidFill>
              </a:rPr>
              <a:t> </a:t>
            </a:r>
            <a:endParaRPr lang="en-US" dirty="0"/>
          </a:p>
        </p:txBody>
      </p:sp>
    </p:spTree>
    <p:extLst>
      <p:ext uri="{BB962C8B-B14F-4D97-AF65-F5344CB8AC3E}">
        <p14:creationId xmlns:p14="http://schemas.microsoft.com/office/powerpoint/2010/main" val="2048187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6" name="Picture 5">
            <a:extLst>
              <a:ext uri="{FF2B5EF4-FFF2-40B4-BE49-F238E27FC236}">
                <a16:creationId xmlns:a16="http://schemas.microsoft.com/office/drawing/2014/main" id="{A4954DB3-018A-4B0F-8252-3ADDE9DFD40B}"/>
              </a:ext>
            </a:extLst>
          </p:cNvPr>
          <p:cNvSpPr/>
          <p:nvPr/>
        </p:nvSpPr>
        <p:spPr>
          <a:xfrm>
            <a:off x="-609600" y="-5524500"/>
            <a:ext cx="10150210" cy="8788686"/>
          </a:xfrm>
          <a:custGeom>
            <a:avLst/>
            <a:gdLst>
              <a:gd name="connsiteX0" fmla="*/ 2422210 w 3227500"/>
              <a:gd name="connsiteY0" fmla="*/ 0 h 2794571"/>
              <a:gd name="connsiteX1" fmla="*/ 805408 w 3227500"/>
              <a:gd name="connsiteY1" fmla="*/ 0 h 2794571"/>
              <a:gd name="connsiteX2" fmla="*/ 0 w 3227500"/>
              <a:gd name="connsiteY2" fmla="*/ 1395762 h 2794571"/>
              <a:gd name="connsiteX3" fmla="*/ 805408 w 3227500"/>
              <a:gd name="connsiteY3" fmla="*/ 2794572 h 2794571"/>
              <a:gd name="connsiteX4" fmla="*/ 2422210 w 3227500"/>
              <a:gd name="connsiteY4" fmla="*/ 2794572 h 2794571"/>
              <a:gd name="connsiteX5" fmla="*/ 3227500 w 3227500"/>
              <a:gd name="connsiteY5" fmla="*/ 1395762 h 2794571"/>
              <a:gd name="connsiteX6" fmla="*/ 2422210 w 3227500"/>
              <a:gd name="connsiteY6" fmla="*/ 0 h 279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7500" h="2794571">
                <a:moveTo>
                  <a:pt x="2422210" y="0"/>
                </a:moveTo>
                <a:lnTo>
                  <a:pt x="805408" y="0"/>
                </a:lnTo>
                <a:lnTo>
                  <a:pt x="0" y="1395762"/>
                </a:lnTo>
                <a:lnTo>
                  <a:pt x="805408" y="2794572"/>
                </a:lnTo>
                <a:lnTo>
                  <a:pt x="2422210" y="2794572"/>
                </a:lnTo>
                <a:lnTo>
                  <a:pt x="3227500" y="1395762"/>
                </a:lnTo>
                <a:lnTo>
                  <a:pt x="2422210" y="0"/>
                </a:lnTo>
              </a:path>
            </a:pathLst>
          </a:custGeom>
          <a:solidFill>
            <a:srgbClr val="FFFFFF"/>
          </a:solidFill>
          <a:ln w="30024" cap="flat">
            <a:noFill/>
            <a:prstDash val="solid"/>
            <a:miter/>
          </a:ln>
        </p:spPr>
        <p:txBody>
          <a:bodyPr rtlCol="0" anchor="ctr"/>
          <a:lstStyle/>
          <a:p>
            <a:endParaRPr lang="pt-PT" dirty="0"/>
          </a:p>
        </p:txBody>
      </p:sp>
      <p:sp>
        <p:nvSpPr>
          <p:cNvPr id="2" name="TextBox 2"/>
          <p:cNvSpPr txBox="1"/>
          <p:nvPr/>
        </p:nvSpPr>
        <p:spPr>
          <a:xfrm>
            <a:off x="1905000" y="3924300"/>
            <a:ext cx="11450352" cy="5970865"/>
          </a:xfrm>
          <a:prstGeom prst="rect">
            <a:avLst/>
          </a:prstGeom>
        </p:spPr>
        <p:txBody>
          <a:bodyPr wrap="square" lIns="0" tIns="0" rIns="0" bIns="0" rtlCol="0" anchor="t">
            <a:spAutoFit/>
          </a:bodyPr>
          <a:lstStyle/>
          <a:p>
            <a:r>
              <a:rPr lang="en-US" sz="14400" dirty="0">
                <a:solidFill>
                  <a:schemeClr val="bg1"/>
                </a:solidFill>
                <a:latin typeface="Fira Sans Medium Bold"/>
              </a:rPr>
              <a:t>WE- </a:t>
            </a:r>
            <a:r>
              <a:rPr lang="en-US" sz="10000" dirty="0">
                <a:solidFill>
                  <a:schemeClr val="bg1"/>
                </a:solidFill>
                <a:latin typeface="Fira Sans Medium Bold"/>
              </a:rPr>
              <a:t>Welcome Emotions</a:t>
            </a:r>
          </a:p>
          <a:p>
            <a:r>
              <a:rPr lang="en-US" sz="14400" dirty="0">
                <a:solidFill>
                  <a:schemeClr val="bg1"/>
                </a:solidFill>
                <a:latin typeface="Fira Sans Medium Bold"/>
              </a:rPr>
              <a:t>2022</a:t>
            </a:r>
          </a:p>
        </p:txBody>
      </p:sp>
      <p:pic>
        <p:nvPicPr>
          <p:cNvPr id="12" name="Picture 12"/>
          <p:cNvPicPr>
            <a:picLocks noChangeAspect="1"/>
          </p:cNvPicPr>
          <p:nvPr/>
        </p:nvPicPr>
        <p:blipFill>
          <a:blip r:embed="rId2"/>
          <a:srcRect/>
          <a:stretch>
            <a:fillRect/>
          </a:stretch>
        </p:blipFill>
        <p:spPr>
          <a:xfrm>
            <a:off x="2006403" y="954252"/>
            <a:ext cx="1993316" cy="1275722"/>
          </a:xfrm>
          <a:prstGeom prst="rect">
            <a:avLst/>
          </a:prstGeom>
        </p:spPr>
      </p:pic>
      <p:pic>
        <p:nvPicPr>
          <p:cNvPr id="13" name="Picture 13"/>
          <p:cNvPicPr>
            <a:picLocks noChangeAspect="1"/>
          </p:cNvPicPr>
          <p:nvPr/>
        </p:nvPicPr>
        <p:blipFill>
          <a:blip r:embed="rId3"/>
          <a:srcRect/>
          <a:stretch>
            <a:fillRect/>
          </a:stretch>
        </p:blipFill>
        <p:spPr>
          <a:xfrm>
            <a:off x="4724400" y="876300"/>
            <a:ext cx="2024151" cy="1431627"/>
          </a:xfrm>
          <a:prstGeom prst="rect">
            <a:avLst/>
          </a:prstGeom>
        </p:spPr>
      </p:pic>
      <p:grpSp>
        <p:nvGrpSpPr>
          <p:cNvPr id="50" name="Agrupar 49">
            <a:extLst>
              <a:ext uri="{FF2B5EF4-FFF2-40B4-BE49-F238E27FC236}">
                <a16:creationId xmlns:a16="http://schemas.microsoft.com/office/drawing/2014/main" id="{602D3EC1-7866-4C4B-A76A-B8A4125CD2BD}"/>
              </a:ext>
            </a:extLst>
          </p:cNvPr>
          <p:cNvGrpSpPr/>
          <p:nvPr/>
        </p:nvGrpSpPr>
        <p:grpSpPr>
          <a:xfrm>
            <a:off x="12344400" y="-342900"/>
            <a:ext cx="9688604" cy="15497319"/>
            <a:chOff x="13030200" y="-394212"/>
            <a:chExt cx="9688604" cy="15497319"/>
          </a:xfrm>
        </p:grpSpPr>
        <p:grpSp>
          <p:nvGrpSpPr>
            <p:cNvPr id="41" name="Picture 5">
              <a:extLst>
                <a:ext uri="{FF2B5EF4-FFF2-40B4-BE49-F238E27FC236}">
                  <a16:creationId xmlns:a16="http://schemas.microsoft.com/office/drawing/2014/main" id="{8B7B3B69-0DDD-4DE6-A869-C2AA0E6B09C9}"/>
                </a:ext>
              </a:extLst>
            </p:cNvPr>
            <p:cNvGrpSpPr/>
            <p:nvPr/>
          </p:nvGrpSpPr>
          <p:grpSpPr>
            <a:xfrm>
              <a:off x="13030200" y="2400300"/>
              <a:ext cx="9688604" cy="12702807"/>
              <a:chOff x="11813559" y="-375250"/>
              <a:chExt cx="9688604" cy="12702807"/>
            </a:xfrm>
          </p:grpSpPr>
          <p:sp>
            <p:nvSpPr>
              <p:cNvPr id="42" name="Picture 5">
                <a:extLst>
                  <a:ext uri="{FF2B5EF4-FFF2-40B4-BE49-F238E27FC236}">
                    <a16:creationId xmlns:a16="http://schemas.microsoft.com/office/drawing/2014/main" id="{E1BFBA1D-B6EB-461E-853F-28A3BF74FC57}"/>
                  </a:ext>
                </a:extLst>
              </p:cNvPr>
              <p:cNvSpPr/>
              <p:nvPr/>
            </p:nvSpPr>
            <p:spPr>
              <a:xfrm>
                <a:off x="15044111" y="-375250"/>
                <a:ext cx="3227500" cy="2794571"/>
              </a:xfrm>
              <a:custGeom>
                <a:avLst/>
                <a:gdLst>
                  <a:gd name="connsiteX0" fmla="*/ 2422210 w 3227500"/>
                  <a:gd name="connsiteY0" fmla="*/ 0 h 2794571"/>
                  <a:gd name="connsiteX1" fmla="*/ 805408 w 3227500"/>
                  <a:gd name="connsiteY1" fmla="*/ 0 h 2794571"/>
                  <a:gd name="connsiteX2" fmla="*/ 0 w 3227500"/>
                  <a:gd name="connsiteY2" fmla="*/ 1395762 h 2794571"/>
                  <a:gd name="connsiteX3" fmla="*/ 805408 w 3227500"/>
                  <a:gd name="connsiteY3" fmla="*/ 2794572 h 2794571"/>
                  <a:gd name="connsiteX4" fmla="*/ 2422210 w 3227500"/>
                  <a:gd name="connsiteY4" fmla="*/ 2794572 h 2794571"/>
                  <a:gd name="connsiteX5" fmla="*/ 3227500 w 3227500"/>
                  <a:gd name="connsiteY5" fmla="*/ 1395762 h 2794571"/>
                  <a:gd name="connsiteX6" fmla="*/ 2422210 w 3227500"/>
                  <a:gd name="connsiteY6" fmla="*/ 0 h 279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7500" h="2794571">
                    <a:moveTo>
                      <a:pt x="2422210" y="0"/>
                    </a:moveTo>
                    <a:lnTo>
                      <a:pt x="805408" y="0"/>
                    </a:lnTo>
                    <a:lnTo>
                      <a:pt x="0" y="1395762"/>
                    </a:lnTo>
                    <a:lnTo>
                      <a:pt x="805408" y="2794572"/>
                    </a:lnTo>
                    <a:lnTo>
                      <a:pt x="2422210" y="2794572"/>
                    </a:lnTo>
                    <a:lnTo>
                      <a:pt x="3227500" y="1395762"/>
                    </a:lnTo>
                    <a:lnTo>
                      <a:pt x="2422210" y="0"/>
                    </a:lnTo>
                  </a:path>
                </a:pathLst>
              </a:custGeom>
              <a:solidFill>
                <a:srgbClr val="FFFFFF"/>
              </a:solidFill>
              <a:ln w="30024" cap="flat">
                <a:noFill/>
                <a:prstDash val="solid"/>
                <a:miter/>
              </a:ln>
            </p:spPr>
            <p:txBody>
              <a:bodyPr rtlCol="0" anchor="ctr"/>
              <a:lstStyle/>
              <a:p>
                <a:endParaRPr lang="pt-PT" dirty="0"/>
              </a:p>
            </p:txBody>
          </p:sp>
          <p:sp>
            <p:nvSpPr>
              <p:cNvPr id="43" name="Picture 5">
                <a:extLst>
                  <a:ext uri="{FF2B5EF4-FFF2-40B4-BE49-F238E27FC236}">
                    <a16:creationId xmlns:a16="http://schemas.microsoft.com/office/drawing/2014/main" id="{60B145D3-6E16-4132-99BD-2F1EE67A6482}"/>
                  </a:ext>
                </a:extLst>
              </p:cNvPr>
              <p:cNvSpPr/>
              <p:nvPr/>
            </p:nvSpPr>
            <p:spPr>
              <a:xfrm>
                <a:off x="11813559" y="5210845"/>
                <a:ext cx="3230552" cy="2794454"/>
              </a:xfrm>
              <a:custGeom>
                <a:avLst/>
                <a:gdLst>
                  <a:gd name="connsiteX0" fmla="*/ 2422210 w 3230552"/>
                  <a:gd name="connsiteY0" fmla="*/ 0 h 2794454"/>
                  <a:gd name="connsiteX1" fmla="*/ 808460 w 3230552"/>
                  <a:gd name="connsiteY1" fmla="*/ 0 h 2794454"/>
                  <a:gd name="connsiteX2" fmla="*/ 0 w 3230552"/>
                  <a:gd name="connsiteY2" fmla="*/ 1398693 h 2794454"/>
                  <a:gd name="connsiteX3" fmla="*/ 808460 w 3230552"/>
                  <a:gd name="connsiteY3" fmla="*/ 2794455 h 2794454"/>
                  <a:gd name="connsiteX4" fmla="*/ 2422210 w 3230552"/>
                  <a:gd name="connsiteY4" fmla="*/ 2794455 h 2794454"/>
                  <a:gd name="connsiteX5" fmla="*/ 3230552 w 3230552"/>
                  <a:gd name="connsiteY5" fmla="*/ 1398693 h 2794454"/>
                  <a:gd name="connsiteX6" fmla="*/ 2422210 w 3230552"/>
                  <a:gd name="connsiteY6" fmla="*/ 0 h 279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0552" h="2794454">
                    <a:moveTo>
                      <a:pt x="2422210" y="0"/>
                    </a:moveTo>
                    <a:lnTo>
                      <a:pt x="808460" y="0"/>
                    </a:lnTo>
                    <a:lnTo>
                      <a:pt x="0" y="1398693"/>
                    </a:lnTo>
                    <a:lnTo>
                      <a:pt x="808460" y="2794455"/>
                    </a:lnTo>
                    <a:lnTo>
                      <a:pt x="2422210" y="2794455"/>
                    </a:lnTo>
                    <a:lnTo>
                      <a:pt x="3230552" y="1398693"/>
                    </a:lnTo>
                    <a:lnTo>
                      <a:pt x="2422210" y="0"/>
                    </a:lnTo>
                  </a:path>
                </a:pathLst>
              </a:custGeom>
              <a:solidFill>
                <a:srgbClr val="0726EB"/>
              </a:solidFill>
              <a:ln w="30024" cap="flat">
                <a:noFill/>
                <a:prstDash val="solid"/>
                <a:miter/>
              </a:ln>
            </p:spPr>
            <p:txBody>
              <a:bodyPr rtlCol="0" anchor="ctr"/>
              <a:lstStyle/>
              <a:p>
                <a:endParaRPr lang="pt-PT" dirty="0"/>
              </a:p>
            </p:txBody>
          </p:sp>
          <p:sp>
            <p:nvSpPr>
              <p:cNvPr id="44" name="Picture 5">
                <a:extLst>
                  <a:ext uri="{FF2B5EF4-FFF2-40B4-BE49-F238E27FC236}">
                    <a16:creationId xmlns:a16="http://schemas.microsoft.com/office/drawing/2014/main" id="{B9A6F969-B80D-4050-A0F7-793110F84295}"/>
                  </a:ext>
                </a:extLst>
              </p:cNvPr>
              <p:cNvSpPr/>
              <p:nvPr/>
            </p:nvSpPr>
            <p:spPr>
              <a:xfrm>
                <a:off x="13427309" y="2419321"/>
                <a:ext cx="4844302" cy="5585978"/>
              </a:xfrm>
              <a:custGeom>
                <a:avLst/>
                <a:gdLst>
                  <a:gd name="connsiteX0" fmla="*/ 4336242 w 4844302"/>
                  <a:gd name="connsiteY0" fmla="*/ 3307899 h 5585978"/>
                  <a:gd name="connsiteX1" fmla="*/ 4336477 w 4844302"/>
                  <a:gd name="connsiteY1" fmla="*/ 3307782 h 5585978"/>
                  <a:gd name="connsiteX2" fmla="*/ 4282008 w 4844302"/>
                  <a:gd name="connsiteY2" fmla="*/ 3213629 h 5585978"/>
                  <a:gd name="connsiteX3" fmla="*/ 4039012 w 4844302"/>
                  <a:gd name="connsiteY3" fmla="*/ 2791524 h 5585978"/>
                  <a:gd name="connsiteX4" fmla="*/ 4037838 w 4844302"/>
                  <a:gd name="connsiteY4" fmla="*/ 2791524 h 5585978"/>
                  <a:gd name="connsiteX5" fmla="*/ 2951049 w 4844302"/>
                  <a:gd name="connsiteY5" fmla="*/ 912451 h 5585978"/>
                  <a:gd name="connsiteX6" fmla="*/ 2950814 w 4844302"/>
                  <a:gd name="connsiteY6" fmla="*/ 912686 h 5585978"/>
                  <a:gd name="connsiteX7" fmla="*/ 2422210 w 4844302"/>
                  <a:gd name="connsiteY7" fmla="*/ 0 h 5585978"/>
                  <a:gd name="connsiteX8" fmla="*/ 808460 w 4844302"/>
                  <a:gd name="connsiteY8" fmla="*/ 0 h 5585978"/>
                  <a:gd name="connsiteX9" fmla="*/ 0 w 4844302"/>
                  <a:gd name="connsiteY9" fmla="*/ 1395762 h 5585978"/>
                  <a:gd name="connsiteX10" fmla="*/ 544099 w 4844302"/>
                  <a:gd name="connsiteY10" fmla="*/ 2335181 h 5585978"/>
                  <a:gd name="connsiteX11" fmla="*/ 543982 w 4844302"/>
                  <a:gd name="connsiteY11" fmla="*/ 2335181 h 5585978"/>
                  <a:gd name="connsiteX12" fmla="*/ 1875763 w 4844302"/>
                  <a:gd name="connsiteY12" fmla="*/ 4639173 h 5585978"/>
                  <a:gd name="connsiteX13" fmla="*/ 2422210 w 4844302"/>
                  <a:gd name="connsiteY13" fmla="*/ 5585978 h 5585978"/>
                  <a:gd name="connsiteX14" fmla="*/ 4039012 w 4844302"/>
                  <a:gd name="connsiteY14" fmla="*/ 5585978 h 5585978"/>
                  <a:gd name="connsiteX15" fmla="*/ 4844303 w 4844302"/>
                  <a:gd name="connsiteY15" fmla="*/ 4190217 h 5585978"/>
                  <a:gd name="connsiteX16" fmla="*/ 4336242 w 4844302"/>
                  <a:gd name="connsiteY16" fmla="*/ 3307899 h 55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4302" h="5585978">
                    <a:moveTo>
                      <a:pt x="4336242" y="3307899"/>
                    </a:moveTo>
                    <a:lnTo>
                      <a:pt x="4336477" y="3307782"/>
                    </a:lnTo>
                    <a:lnTo>
                      <a:pt x="4282008" y="3213629"/>
                    </a:lnTo>
                    <a:lnTo>
                      <a:pt x="4039012" y="2791524"/>
                    </a:lnTo>
                    <a:lnTo>
                      <a:pt x="4037838" y="2791524"/>
                    </a:lnTo>
                    <a:lnTo>
                      <a:pt x="2951049" y="912451"/>
                    </a:lnTo>
                    <a:lnTo>
                      <a:pt x="2950814" y="912686"/>
                    </a:lnTo>
                    <a:lnTo>
                      <a:pt x="2422210" y="0"/>
                    </a:lnTo>
                    <a:lnTo>
                      <a:pt x="808460" y="0"/>
                    </a:lnTo>
                    <a:lnTo>
                      <a:pt x="0" y="1395762"/>
                    </a:lnTo>
                    <a:lnTo>
                      <a:pt x="544099" y="2335181"/>
                    </a:lnTo>
                    <a:lnTo>
                      <a:pt x="543982" y="2335181"/>
                    </a:lnTo>
                    <a:lnTo>
                      <a:pt x="1875763" y="4639173"/>
                    </a:lnTo>
                    <a:lnTo>
                      <a:pt x="2422210" y="5585978"/>
                    </a:lnTo>
                    <a:lnTo>
                      <a:pt x="4039012" y="5585978"/>
                    </a:lnTo>
                    <a:lnTo>
                      <a:pt x="4844303" y="4190217"/>
                    </a:lnTo>
                    <a:lnTo>
                      <a:pt x="4336242" y="3307899"/>
                    </a:lnTo>
                  </a:path>
                </a:pathLst>
              </a:custGeom>
              <a:solidFill>
                <a:srgbClr val="FFDE59"/>
              </a:solidFill>
              <a:ln w="30024" cap="flat">
                <a:noFill/>
                <a:prstDash val="solid"/>
                <a:miter/>
              </a:ln>
            </p:spPr>
            <p:txBody>
              <a:bodyPr rtlCol="0" anchor="ctr"/>
              <a:lstStyle/>
              <a:p>
                <a:endParaRPr lang="pt-PT"/>
              </a:p>
            </p:txBody>
          </p:sp>
          <p:sp>
            <p:nvSpPr>
              <p:cNvPr id="45" name="Picture 5">
                <a:extLst>
                  <a:ext uri="{FF2B5EF4-FFF2-40B4-BE49-F238E27FC236}">
                    <a16:creationId xmlns:a16="http://schemas.microsoft.com/office/drawing/2014/main" id="{F26FA638-CBD1-4B51-9125-6BECEB0E30FA}"/>
                  </a:ext>
                </a:extLst>
              </p:cNvPr>
              <p:cNvSpPr/>
              <p:nvPr/>
            </p:nvSpPr>
            <p:spPr>
              <a:xfrm>
                <a:off x="16657861" y="2419321"/>
                <a:ext cx="4844302" cy="5585978"/>
              </a:xfrm>
              <a:custGeom>
                <a:avLst/>
                <a:gdLst>
                  <a:gd name="connsiteX0" fmla="*/ 4295156 w 4844302"/>
                  <a:gd name="connsiteY0" fmla="*/ 3240010 h 5585978"/>
                  <a:gd name="connsiteX1" fmla="*/ 4297386 w 4844302"/>
                  <a:gd name="connsiteY1" fmla="*/ 3238721 h 5585978"/>
                  <a:gd name="connsiteX2" fmla="*/ 2915010 w 4844302"/>
                  <a:gd name="connsiteY2" fmla="*/ 843390 h 5585978"/>
                  <a:gd name="connsiteX3" fmla="*/ 2911841 w 4844302"/>
                  <a:gd name="connsiteY3" fmla="*/ 845383 h 5585978"/>
                  <a:gd name="connsiteX4" fmla="*/ 2422210 w 4844302"/>
                  <a:gd name="connsiteY4" fmla="*/ 0 h 5585978"/>
                  <a:gd name="connsiteX5" fmla="*/ 808460 w 4844302"/>
                  <a:gd name="connsiteY5" fmla="*/ 0 h 5585978"/>
                  <a:gd name="connsiteX6" fmla="*/ 0 w 4844302"/>
                  <a:gd name="connsiteY6" fmla="*/ 1395762 h 5585978"/>
                  <a:gd name="connsiteX7" fmla="*/ 808460 w 4844302"/>
                  <a:gd name="connsiteY7" fmla="*/ 2791524 h 5585978"/>
                  <a:gd name="connsiteX8" fmla="*/ 808929 w 4844302"/>
                  <a:gd name="connsiteY8" fmla="*/ 2791524 h 5585978"/>
                  <a:gd name="connsiteX9" fmla="*/ 1616215 w 4844302"/>
                  <a:gd name="connsiteY9" fmla="*/ 4186113 h 5585978"/>
                  <a:gd name="connsiteX10" fmla="*/ 1613750 w 4844302"/>
                  <a:gd name="connsiteY10" fmla="*/ 4190217 h 5585978"/>
                  <a:gd name="connsiteX11" fmla="*/ 2422210 w 4844302"/>
                  <a:gd name="connsiteY11" fmla="*/ 5585978 h 5585978"/>
                  <a:gd name="connsiteX12" fmla="*/ 4035960 w 4844302"/>
                  <a:gd name="connsiteY12" fmla="*/ 5585978 h 5585978"/>
                  <a:gd name="connsiteX13" fmla="*/ 4844303 w 4844302"/>
                  <a:gd name="connsiteY13" fmla="*/ 4190217 h 5585978"/>
                  <a:gd name="connsiteX14" fmla="*/ 4295156 w 4844302"/>
                  <a:gd name="connsiteY14" fmla="*/ 3240010 h 55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44302" h="5585978">
                    <a:moveTo>
                      <a:pt x="4295156" y="3240010"/>
                    </a:moveTo>
                    <a:lnTo>
                      <a:pt x="4297386" y="3238721"/>
                    </a:lnTo>
                    <a:lnTo>
                      <a:pt x="2915010" y="843390"/>
                    </a:lnTo>
                    <a:lnTo>
                      <a:pt x="2911841" y="845383"/>
                    </a:lnTo>
                    <a:lnTo>
                      <a:pt x="2422210" y="0"/>
                    </a:lnTo>
                    <a:lnTo>
                      <a:pt x="808460" y="0"/>
                    </a:lnTo>
                    <a:lnTo>
                      <a:pt x="0" y="1395762"/>
                    </a:lnTo>
                    <a:lnTo>
                      <a:pt x="808460" y="2791524"/>
                    </a:lnTo>
                    <a:lnTo>
                      <a:pt x="808929" y="2791524"/>
                    </a:lnTo>
                    <a:lnTo>
                      <a:pt x="1616215" y="4186113"/>
                    </a:lnTo>
                    <a:lnTo>
                      <a:pt x="1613750" y="4190217"/>
                    </a:lnTo>
                    <a:lnTo>
                      <a:pt x="2422210" y="5585978"/>
                    </a:lnTo>
                    <a:lnTo>
                      <a:pt x="4035960" y="5585978"/>
                    </a:lnTo>
                    <a:lnTo>
                      <a:pt x="4844303" y="4190217"/>
                    </a:lnTo>
                    <a:lnTo>
                      <a:pt x="4295156" y="3240010"/>
                    </a:lnTo>
                  </a:path>
                </a:pathLst>
              </a:custGeom>
              <a:solidFill>
                <a:srgbClr val="1836B2"/>
              </a:solidFill>
              <a:ln w="30024" cap="flat">
                <a:noFill/>
                <a:prstDash val="solid"/>
                <a:miter/>
              </a:ln>
            </p:spPr>
            <p:txBody>
              <a:bodyPr rtlCol="0" anchor="ctr"/>
              <a:lstStyle/>
              <a:p>
                <a:endParaRPr lang="pt-PT"/>
              </a:p>
            </p:txBody>
          </p:sp>
        </p:grpSp>
        <p:sp>
          <p:nvSpPr>
            <p:cNvPr id="49" name="Picture 5">
              <a:extLst>
                <a:ext uri="{FF2B5EF4-FFF2-40B4-BE49-F238E27FC236}">
                  <a16:creationId xmlns:a16="http://schemas.microsoft.com/office/drawing/2014/main" id="{22EC4711-80E2-49C3-8D3C-DBBE8DA33016}"/>
                </a:ext>
              </a:extLst>
            </p:cNvPr>
            <p:cNvSpPr/>
            <p:nvPr/>
          </p:nvSpPr>
          <p:spPr>
            <a:xfrm>
              <a:off x="15849600" y="-394212"/>
              <a:ext cx="3230552" cy="2794454"/>
            </a:xfrm>
            <a:custGeom>
              <a:avLst/>
              <a:gdLst>
                <a:gd name="connsiteX0" fmla="*/ 2422210 w 3230552"/>
                <a:gd name="connsiteY0" fmla="*/ 0 h 2794454"/>
                <a:gd name="connsiteX1" fmla="*/ 808460 w 3230552"/>
                <a:gd name="connsiteY1" fmla="*/ 0 h 2794454"/>
                <a:gd name="connsiteX2" fmla="*/ 0 w 3230552"/>
                <a:gd name="connsiteY2" fmla="*/ 1398693 h 2794454"/>
                <a:gd name="connsiteX3" fmla="*/ 808460 w 3230552"/>
                <a:gd name="connsiteY3" fmla="*/ 2794455 h 2794454"/>
                <a:gd name="connsiteX4" fmla="*/ 2422210 w 3230552"/>
                <a:gd name="connsiteY4" fmla="*/ 2794455 h 2794454"/>
                <a:gd name="connsiteX5" fmla="*/ 3230552 w 3230552"/>
                <a:gd name="connsiteY5" fmla="*/ 1398693 h 2794454"/>
                <a:gd name="connsiteX6" fmla="*/ 2422210 w 3230552"/>
                <a:gd name="connsiteY6" fmla="*/ 0 h 279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0552" h="2794454">
                  <a:moveTo>
                    <a:pt x="2422210" y="0"/>
                  </a:moveTo>
                  <a:lnTo>
                    <a:pt x="808460" y="0"/>
                  </a:lnTo>
                  <a:lnTo>
                    <a:pt x="0" y="1398693"/>
                  </a:lnTo>
                  <a:lnTo>
                    <a:pt x="808460" y="2794455"/>
                  </a:lnTo>
                  <a:lnTo>
                    <a:pt x="2422210" y="2794455"/>
                  </a:lnTo>
                  <a:lnTo>
                    <a:pt x="3230552" y="1398693"/>
                  </a:lnTo>
                  <a:lnTo>
                    <a:pt x="2422210" y="0"/>
                  </a:lnTo>
                </a:path>
              </a:pathLst>
            </a:custGeom>
            <a:solidFill>
              <a:srgbClr val="0726EB"/>
            </a:solidFill>
            <a:ln w="30024" cap="flat">
              <a:noFill/>
              <a:prstDash val="solid"/>
              <a:miter/>
            </a:ln>
          </p:spPr>
          <p:txBody>
            <a:bodyPr rtlCol="0" anchor="ctr"/>
            <a:lstStyle/>
            <a:p>
              <a:endParaRPr lang="pt-PT" dirty="0"/>
            </a:p>
          </p:txBody>
        </p:sp>
      </p:grpSp>
      <p:pic>
        <p:nvPicPr>
          <p:cNvPr id="14" name="Imagem 13">
            <a:extLst>
              <a:ext uri="{FF2B5EF4-FFF2-40B4-BE49-F238E27FC236}">
                <a16:creationId xmlns:a16="http://schemas.microsoft.com/office/drawing/2014/main" id="{F2CE9F58-7E0D-4131-B3A2-3D25966934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999" y="9280490"/>
            <a:ext cx="2094719" cy="599089"/>
          </a:xfrm>
          <a:prstGeom prst="rect">
            <a:avLst/>
          </a:prstGeom>
        </p:spPr>
      </p:pic>
    </p:spTree>
    <p:extLst>
      <p:ext uri="{BB962C8B-B14F-4D97-AF65-F5344CB8AC3E}">
        <p14:creationId xmlns:p14="http://schemas.microsoft.com/office/powerpoint/2010/main" val="124839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17314" y="904560"/>
            <a:ext cx="9629456" cy="1422356"/>
          </a:xfrm>
          <a:prstGeom prst="rect">
            <a:avLst/>
          </a:prstGeom>
        </p:spPr>
        <p:txBody>
          <a:bodyPr lIns="0" tIns="0" rIns="0" bIns="0" rtlCol="0" anchor="t">
            <a:spAutoFit/>
          </a:bodyPr>
          <a:lstStyle/>
          <a:p>
            <a:pPr>
              <a:lnSpc>
                <a:spcPts val="10999"/>
              </a:lnSpc>
            </a:pPr>
            <a:r>
              <a:rPr lang="en-US" sz="9999" dirty="0">
                <a:solidFill>
                  <a:srgbClr val="004AAD"/>
                </a:solidFill>
                <a:latin typeface="Fira Sans Medium Bold"/>
              </a:rPr>
              <a:t>January 22</a:t>
            </a: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2106632" y="0"/>
              <a:ext cx="12902175" cy="7366718"/>
            </a:xfrm>
            <a:prstGeom prst="rect">
              <a:avLst/>
            </a:prstGeom>
          </p:spPr>
        </p:pic>
      </p:grpSp>
      <p:grpSp>
        <p:nvGrpSpPr>
          <p:cNvPr id="6" name="Group 6"/>
          <p:cNvGrpSpPr/>
          <p:nvPr/>
        </p:nvGrpSpPr>
        <p:grpSpPr>
          <a:xfrm>
            <a:off x="1317314" y="3788572"/>
            <a:ext cx="6553010" cy="525785"/>
            <a:chOff x="0" y="-66675"/>
            <a:chExt cx="8737347" cy="701046"/>
          </a:xfrm>
        </p:grpSpPr>
        <p:sp>
          <p:nvSpPr>
            <p:cNvPr id="7" name="TextBox 7"/>
            <p:cNvSpPr txBox="1"/>
            <p:nvPr/>
          </p:nvSpPr>
          <p:spPr>
            <a:xfrm>
              <a:off x="1017020" y="-66675"/>
              <a:ext cx="7720327" cy="701046"/>
            </a:xfrm>
            <a:prstGeom prst="rect">
              <a:avLst/>
            </a:prstGeom>
          </p:spPr>
          <p:txBody>
            <a:bodyPr lIns="0" tIns="0" rIns="0" bIns="0" rtlCol="0" anchor="t">
              <a:spAutoFit/>
            </a:bodyPr>
            <a:lstStyle/>
            <a:p>
              <a:pPr>
                <a:lnSpc>
                  <a:spcPts val="4200"/>
                </a:lnSpc>
              </a:pPr>
              <a:r>
                <a:rPr lang="en-US" sz="3000" spc="15" dirty="0">
                  <a:solidFill>
                    <a:srgbClr val="000000"/>
                  </a:solidFill>
                  <a:latin typeface="Fira Sans Light"/>
                </a:rPr>
                <a:t>8 a 15 January 2022</a:t>
              </a:r>
            </a:p>
          </p:txBody>
        </p:sp>
        <p:grpSp>
          <p:nvGrpSpPr>
            <p:cNvPr id="8" name="Group 8"/>
            <p:cNvGrpSpPr/>
            <p:nvPr/>
          </p:nvGrpSpPr>
          <p:grpSpPr>
            <a:xfrm rot="-10800000">
              <a:off x="0" y="107772"/>
              <a:ext cx="454982" cy="394057"/>
              <a:chOff x="0" y="0"/>
              <a:chExt cx="6202680" cy="5372100"/>
            </a:xfrm>
          </p:grpSpPr>
          <p:sp>
            <p:nvSpPr>
              <p:cNvPr id="9" name="Freeform 9"/>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FDE59"/>
              </a:solidFill>
            </p:spPr>
          </p:sp>
        </p:grpSp>
      </p:grpSp>
      <p:grpSp>
        <p:nvGrpSpPr>
          <p:cNvPr id="10" name="Group 10"/>
          <p:cNvGrpSpPr/>
          <p:nvPr/>
        </p:nvGrpSpPr>
        <p:grpSpPr>
          <a:xfrm rot="-10800000">
            <a:off x="1317314" y="4767173"/>
            <a:ext cx="341236" cy="295542"/>
            <a:chOff x="0" y="0"/>
            <a:chExt cx="6202680" cy="5372100"/>
          </a:xfrm>
        </p:grpSpPr>
        <p:sp>
          <p:nvSpPr>
            <p:cNvPr id="11" name="Freeform 11"/>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FDE59"/>
            </a:solidFill>
          </p:spPr>
        </p:sp>
      </p:grpSp>
      <p:pic>
        <p:nvPicPr>
          <p:cNvPr id="12" name="Picture 12"/>
          <p:cNvPicPr>
            <a:picLocks noChangeAspect="1"/>
          </p:cNvPicPr>
          <p:nvPr/>
        </p:nvPicPr>
        <p:blipFill>
          <a:blip r:embed="rId4"/>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5"/>
          <a:srcRect/>
          <a:stretch>
            <a:fillRect/>
          </a:stretch>
        </p:blipFill>
        <p:spPr>
          <a:xfrm>
            <a:off x="15235149" y="1028700"/>
            <a:ext cx="2024151" cy="1431627"/>
          </a:xfrm>
          <a:prstGeom prst="rect">
            <a:avLst/>
          </a:prstGeom>
        </p:spPr>
      </p:pic>
      <p:grpSp>
        <p:nvGrpSpPr>
          <p:cNvPr id="14" name="Group 14"/>
          <p:cNvGrpSpPr>
            <a:grpSpLocks noChangeAspect="1"/>
          </p:cNvGrpSpPr>
          <p:nvPr/>
        </p:nvGrpSpPr>
        <p:grpSpPr>
          <a:xfrm>
            <a:off x="13059803" y="3241727"/>
            <a:ext cx="4843555" cy="6711857"/>
            <a:chOff x="0" y="0"/>
            <a:chExt cx="4734560" cy="6560820"/>
          </a:xfrm>
        </p:grpSpPr>
        <p:sp>
          <p:nvSpPr>
            <p:cNvPr id="15" name="Freeform 15"/>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010101"/>
            </a:solidFill>
          </p:spPr>
        </p:sp>
        <p:sp>
          <p:nvSpPr>
            <p:cNvPr id="16" name="Freeform 16"/>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565656"/>
            </a:solidFill>
          </p:spPr>
        </p:sp>
        <p:sp>
          <p:nvSpPr>
            <p:cNvPr id="17" name="Freeform 17"/>
            <p:cNvSpPr/>
            <p:nvPr/>
          </p:nvSpPr>
          <p:spPr>
            <a:xfrm>
              <a:off x="256540" y="265430"/>
              <a:ext cx="4207510" cy="6043930"/>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6"/>
              <a:stretch>
                <a:fillRect t="-263" b="-263"/>
              </a:stretch>
            </a:blipFill>
          </p:spPr>
        </p:sp>
        <p:sp>
          <p:nvSpPr>
            <p:cNvPr id="18" name="Freeform 18"/>
            <p:cNvSpPr/>
            <p:nvPr/>
          </p:nvSpPr>
          <p:spPr>
            <a:xfrm>
              <a:off x="1951378" y="120589"/>
              <a:ext cx="79963" cy="76322"/>
            </a:xfrm>
            <a:custGeom>
              <a:avLst/>
              <a:gdLst/>
              <a:ahLst/>
              <a:cxnLst/>
              <a:rect l="l" t="t" r="r" b="b"/>
              <a:pathLst>
                <a:path w="79963" h="76322">
                  <a:moveTo>
                    <a:pt x="39982" y="61"/>
                  </a:moveTo>
                  <a:cubicBezTo>
                    <a:pt x="26330" y="0"/>
                    <a:pt x="13688" y="7248"/>
                    <a:pt x="6844" y="19062"/>
                  </a:cubicBezTo>
                  <a:cubicBezTo>
                    <a:pt x="0" y="30875"/>
                    <a:pt x="0" y="45447"/>
                    <a:pt x="6844" y="57260"/>
                  </a:cubicBezTo>
                  <a:cubicBezTo>
                    <a:pt x="13688" y="69074"/>
                    <a:pt x="26330" y="76322"/>
                    <a:pt x="39982" y="76261"/>
                  </a:cubicBezTo>
                  <a:cubicBezTo>
                    <a:pt x="53634" y="76322"/>
                    <a:pt x="66276" y="69074"/>
                    <a:pt x="73120" y="57260"/>
                  </a:cubicBezTo>
                  <a:cubicBezTo>
                    <a:pt x="79964" y="45447"/>
                    <a:pt x="79964" y="30875"/>
                    <a:pt x="73120" y="19062"/>
                  </a:cubicBezTo>
                  <a:cubicBezTo>
                    <a:pt x="66276" y="7248"/>
                    <a:pt x="53634" y="0"/>
                    <a:pt x="39982" y="61"/>
                  </a:cubicBezTo>
                  <a:close/>
                </a:path>
              </a:pathLst>
            </a:custGeom>
            <a:solidFill>
              <a:srgbClr val="333333"/>
            </a:solidFill>
          </p:spPr>
        </p:sp>
        <p:sp>
          <p:nvSpPr>
            <p:cNvPr id="19" name="Freeform 19"/>
            <p:cNvSpPr/>
            <p:nvPr/>
          </p:nvSpPr>
          <p:spPr>
            <a:xfrm>
              <a:off x="2119473" y="104052"/>
              <a:ext cx="114614" cy="109395"/>
            </a:xfrm>
            <a:custGeom>
              <a:avLst/>
              <a:gdLst/>
              <a:ahLst/>
              <a:cxnLst/>
              <a:rect l="l" t="t" r="r" b="b"/>
              <a:pathLst>
                <a:path w="114614" h="109395">
                  <a:moveTo>
                    <a:pt x="57307" y="88"/>
                  </a:moveTo>
                  <a:cubicBezTo>
                    <a:pt x="37739" y="0"/>
                    <a:pt x="19619" y="10390"/>
                    <a:pt x="9809" y="27322"/>
                  </a:cubicBezTo>
                  <a:cubicBezTo>
                    <a:pt x="0" y="44255"/>
                    <a:pt x="0" y="65141"/>
                    <a:pt x="9809" y="82074"/>
                  </a:cubicBezTo>
                  <a:cubicBezTo>
                    <a:pt x="19619" y="99006"/>
                    <a:pt x="37739" y="109396"/>
                    <a:pt x="57307" y="109308"/>
                  </a:cubicBezTo>
                  <a:cubicBezTo>
                    <a:pt x="76875" y="109396"/>
                    <a:pt x="94995" y="99006"/>
                    <a:pt x="104804" y="82074"/>
                  </a:cubicBezTo>
                  <a:cubicBezTo>
                    <a:pt x="114614" y="65141"/>
                    <a:pt x="114614" y="44255"/>
                    <a:pt x="104804" y="27322"/>
                  </a:cubicBezTo>
                  <a:cubicBezTo>
                    <a:pt x="94995" y="10390"/>
                    <a:pt x="76875" y="0"/>
                    <a:pt x="57307" y="88"/>
                  </a:cubicBezTo>
                  <a:close/>
                </a:path>
              </a:pathLst>
            </a:custGeom>
            <a:solidFill>
              <a:srgbClr val="333333"/>
            </a:solidFill>
          </p:spPr>
        </p:sp>
        <p:sp>
          <p:nvSpPr>
            <p:cNvPr id="20" name="Freeform 20"/>
            <p:cNvSpPr/>
            <p:nvPr/>
          </p:nvSpPr>
          <p:spPr>
            <a:xfrm>
              <a:off x="2328944" y="128221"/>
              <a:ext cx="63971" cy="61058"/>
            </a:xfrm>
            <a:custGeom>
              <a:avLst/>
              <a:gdLst/>
              <a:ahLst/>
              <a:cxnLst/>
              <a:rect l="l" t="t" r="r" b="b"/>
              <a:pathLst>
                <a:path w="63971" h="61058">
                  <a:moveTo>
                    <a:pt x="31986" y="49"/>
                  </a:moveTo>
                  <a:cubicBezTo>
                    <a:pt x="21064" y="0"/>
                    <a:pt x="10951" y="5799"/>
                    <a:pt x="5476" y="15250"/>
                  </a:cubicBezTo>
                  <a:cubicBezTo>
                    <a:pt x="0" y="24700"/>
                    <a:pt x="0" y="36358"/>
                    <a:pt x="5476" y="45808"/>
                  </a:cubicBezTo>
                  <a:cubicBezTo>
                    <a:pt x="10951" y="55259"/>
                    <a:pt x="21064" y="61058"/>
                    <a:pt x="31986" y="61009"/>
                  </a:cubicBezTo>
                  <a:cubicBezTo>
                    <a:pt x="42908" y="61058"/>
                    <a:pt x="53021" y="55259"/>
                    <a:pt x="58496" y="45808"/>
                  </a:cubicBezTo>
                  <a:cubicBezTo>
                    <a:pt x="63971" y="36358"/>
                    <a:pt x="63971" y="24700"/>
                    <a:pt x="58496" y="15250"/>
                  </a:cubicBezTo>
                  <a:cubicBezTo>
                    <a:pt x="53021" y="5799"/>
                    <a:pt x="42908" y="0"/>
                    <a:pt x="31986" y="49"/>
                  </a:cubicBezTo>
                  <a:close/>
                </a:path>
              </a:pathLst>
            </a:custGeom>
            <a:solidFill>
              <a:srgbClr val="333333"/>
            </a:solidFill>
          </p:spPr>
        </p:sp>
        <p:sp>
          <p:nvSpPr>
            <p:cNvPr id="21" name="Freeform 21"/>
            <p:cNvSpPr/>
            <p:nvPr/>
          </p:nvSpPr>
          <p:spPr>
            <a:xfrm>
              <a:off x="2346270" y="144758"/>
              <a:ext cx="29320" cy="27985"/>
            </a:xfrm>
            <a:custGeom>
              <a:avLst/>
              <a:gdLst/>
              <a:ahLst/>
              <a:cxnLst/>
              <a:rect l="l" t="t" r="r" b="b"/>
              <a:pathLst>
                <a:path w="29320" h="27985">
                  <a:moveTo>
                    <a:pt x="14660" y="22"/>
                  </a:moveTo>
                  <a:cubicBezTo>
                    <a:pt x="9654" y="0"/>
                    <a:pt x="5019" y="2657"/>
                    <a:pt x="2509" y="6989"/>
                  </a:cubicBezTo>
                  <a:cubicBezTo>
                    <a:pt x="0" y="11320"/>
                    <a:pt x="0" y="16664"/>
                    <a:pt x="2509" y="20995"/>
                  </a:cubicBezTo>
                  <a:cubicBezTo>
                    <a:pt x="5019" y="25327"/>
                    <a:pt x="9654" y="27984"/>
                    <a:pt x="14660" y="27962"/>
                  </a:cubicBezTo>
                  <a:cubicBezTo>
                    <a:pt x="19666" y="27984"/>
                    <a:pt x="24301" y="25327"/>
                    <a:pt x="26811" y="20995"/>
                  </a:cubicBezTo>
                  <a:cubicBezTo>
                    <a:pt x="29320" y="16664"/>
                    <a:pt x="29320" y="11320"/>
                    <a:pt x="26811" y="6989"/>
                  </a:cubicBezTo>
                  <a:cubicBezTo>
                    <a:pt x="24301" y="2657"/>
                    <a:pt x="19666" y="0"/>
                    <a:pt x="14660" y="22"/>
                  </a:cubicBezTo>
                  <a:close/>
                </a:path>
              </a:pathLst>
            </a:custGeom>
            <a:solidFill>
              <a:srgbClr val="E9E8E9"/>
            </a:solidFill>
          </p:spPr>
        </p:sp>
        <p:sp>
          <p:nvSpPr>
            <p:cNvPr id="22" name="Freeform 22"/>
            <p:cNvSpPr/>
            <p:nvPr/>
          </p:nvSpPr>
          <p:spPr>
            <a:xfrm>
              <a:off x="2344044" y="144768"/>
              <a:ext cx="15993" cy="15264"/>
            </a:xfrm>
            <a:custGeom>
              <a:avLst/>
              <a:gdLst/>
              <a:ahLst/>
              <a:cxnLst/>
              <a:rect l="l" t="t" r="r" b="b"/>
              <a:pathLst>
                <a:path w="15993" h="15264">
                  <a:moveTo>
                    <a:pt x="7996" y="12"/>
                  </a:moveTo>
                  <a:cubicBezTo>
                    <a:pt x="5266" y="0"/>
                    <a:pt x="2737" y="1449"/>
                    <a:pt x="1368" y="3812"/>
                  </a:cubicBezTo>
                  <a:cubicBezTo>
                    <a:pt x="0" y="6175"/>
                    <a:pt x="0" y="9089"/>
                    <a:pt x="1368" y="11452"/>
                  </a:cubicBezTo>
                  <a:cubicBezTo>
                    <a:pt x="2737" y="13815"/>
                    <a:pt x="5266" y="15264"/>
                    <a:pt x="7996" y="15252"/>
                  </a:cubicBezTo>
                  <a:cubicBezTo>
                    <a:pt x="10726" y="15264"/>
                    <a:pt x="13255" y="13815"/>
                    <a:pt x="14623" y="11452"/>
                  </a:cubicBezTo>
                  <a:cubicBezTo>
                    <a:pt x="15992" y="9089"/>
                    <a:pt x="15992" y="6175"/>
                    <a:pt x="14623" y="3812"/>
                  </a:cubicBezTo>
                  <a:cubicBezTo>
                    <a:pt x="13255" y="1449"/>
                    <a:pt x="10726" y="0"/>
                    <a:pt x="7996" y="12"/>
                  </a:cubicBezTo>
                  <a:close/>
                </a:path>
              </a:pathLst>
            </a:custGeom>
            <a:solidFill>
              <a:srgbClr val="010101"/>
            </a:solidFill>
          </p:spPr>
        </p:sp>
        <p:sp>
          <p:nvSpPr>
            <p:cNvPr id="23" name="Freeform 23"/>
            <p:cNvSpPr/>
            <p:nvPr/>
          </p:nvSpPr>
          <p:spPr>
            <a:xfrm>
              <a:off x="4716780" y="53467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24" name="Freeform 24"/>
            <p:cNvSpPr/>
            <p:nvPr/>
          </p:nvSpPr>
          <p:spPr>
            <a:xfrm>
              <a:off x="4716780" y="86106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25" name="Freeform 25"/>
            <p:cNvSpPr/>
            <p:nvPr/>
          </p:nvSpPr>
          <p:spPr>
            <a:xfrm>
              <a:off x="4064000" y="-2540"/>
              <a:ext cx="320040" cy="19050"/>
            </a:xfrm>
            <a:custGeom>
              <a:avLst/>
              <a:gdLst/>
              <a:ahLst/>
              <a:cxnLst/>
              <a:rect l="l" t="t" r="r" b="b"/>
              <a:pathLst>
                <a:path w="320040" h="19050">
                  <a:moveTo>
                    <a:pt x="0" y="19050"/>
                  </a:moveTo>
                  <a:lnTo>
                    <a:pt x="320040" y="19050"/>
                  </a:lnTo>
                  <a:cubicBezTo>
                    <a:pt x="320040" y="0"/>
                    <a:pt x="304800" y="2540"/>
                    <a:pt x="285750" y="2540"/>
                  </a:cubicBezTo>
                  <a:lnTo>
                    <a:pt x="34290" y="2540"/>
                  </a:lnTo>
                  <a:cubicBezTo>
                    <a:pt x="15240" y="2540"/>
                    <a:pt x="0" y="0"/>
                    <a:pt x="0" y="19050"/>
                  </a:cubicBezTo>
                  <a:close/>
                </a:path>
              </a:pathLst>
            </a:custGeom>
            <a:solidFill>
              <a:srgbClr val="424242"/>
            </a:solidFill>
          </p:spPr>
        </p:sp>
      </p:grpSp>
      <p:grpSp>
        <p:nvGrpSpPr>
          <p:cNvPr id="26" name="Group 26"/>
          <p:cNvGrpSpPr>
            <a:grpSpLocks noChangeAspect="1"/>
          </p:cNvGrpSpPr>
          <p:nvPr/>
        </p:nvGrpSpPr>
        <p:grpSpPr>
          <a:xfrm>
            <a:off x="9144000" y="5239120"/>
            <a:ext cx="3402153" cy="4714465"/>
            <a:chOff x="0" y="0"/>
            <a:chExt cx="4734560" cy="6560820"/>
          </a:xfrm>
        </p:grpSpPr>
        <p:sp>
          <p:nvSpPr>
            <p:cNvPr id="27" name="Freeform 27"/>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010101"/>
            </a:solidFill>
          </p:spPr>
        </p:sp>
        <p:sp>
          <p:nvSpPr>
            <p:cNvPr id="28" name="Freeform 28"/>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565656"/>
            </a:solidFill>
          </p:spPr>
        </p:sp>
        <p:sp>
          <p:nvSpPr>
            <p:cNvPr id="29" name="Freeform 29"/>
            <p:cNvSpPr/>
            <p:nvPr/>
          </p:nvSpPr>
          <p:spPr>
            <a:xfrm>
              <a:off x="256540" y="265430"/>
              <a:ext cx="4207510" cy="6043930"/>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7"/>
              <a:stretch>
                <a:fillRect l="-365" r="-365"/>
              </a:stretch>
            </a:blipFill>
          </p:spPr>
        </p:sp>
        <p:sp>
          <p:nvSpPr>
            <p:cNvPr id="30" name="Freeform 30"/>
            <p:cNvSpPr/>
            <p:nvPr/>
          </p:nvSpPr>
          <p:spPr>
            <a:xfrm>
              <a:off x="1951378" y="120589"/>
              <a:ext cx="79963" cy="76322"/>
            </a:xfrm>
            <a:custGeom>
              <a:avLst/>
              <a:gdLst/>
              <a:ahLst/>
              <a:cxnLst/>
              <a:rect l="l" t="t" r="r" b="b"/>
              <a:pathLst>
                <a:path w="79963" h="76322">
                  <a:moveTo>
                    <a:pt x="39982" y="61"/>
                  </a:moveTo>
                  <a:cubicBezTo>
                    <a:pt x="26330" y="0"/>
                    <a:pt x="13688" y="7248"/>
                    <a:pt x="6844" y="19062"/>
                  </a:cubicBezTo>
                  <a:cubicBezTo>
                    <a:pt x="0" y="30875"/>
                    <a:pt x="0" y="45447"/>
                    <a:pt x="6844" y="57260"/>
                  </a:cubicBezTo>
                  <a:cubicBezTo>
                    <a:pt x="13688" y="69074"/>
                    <a:pt x="26330" y="76322"/>
                    <a:pt x="39982" y="76261"/>
                  </a:cubicBezTo>
                  <a:cubicBezTo>
                    <a:pt x="53634" y="76322"/>
                    <a:pt x="66276" y="69074"/>
                    <a:pt x="73120" y="57260"/>
                  </a:cubicBezTo>
                  <a:cubicBezTo>
                    <a:pt x="79964" y="45447"/>
                    <a:pt x="79964" y="30875"/>
                    <a:pt x="73120" y="19062"/>
                  </a:cubicBezTo>
                  <a:cubicBezTo>
                    <a:pt x="66276" y="7248"/>
                    <a:pt x="53634" y="0"/>
                    <a:pt x="39982" y="61"/>
                  </a:cubicBezTo>
                  <a:close/>
                </a:path>
              </a:pathLst>
            </a:custGeom>
            <a:solidFill>
              <a:srgbClr val="333333"/>
            </a:solidFill>
          </p:spPr>
        </p:sp>
        <p:sp>
          <p:nvSpPr>
            <p:cNvPr id="31" name="Freeform 31"/>
            <p:cNvSpPr/>
            <p:nvPr/>
          </p:nvSpPr>
          <p:spPr>
            <a:xfrm>
              <a:off x="2119473" y="104052"/>
              <a:ext cx="114614" cy="109395"/>
            </a:xfrm>
            <a:custGeom>
              <a:avLst/>
              <a:gdLst/>
              <a:ahLst/>
              <a:cxnLst/>
              <a:rect l="l" t="t" r="r" b="b"/>
              <a:pathLst>
                <a:path w="114614" h="109395">
                  <a:moveTo>
                    <a:pt x="57307" y="88"/>
                  </a:moveTo>
                  <a:cubicBezTo>
                    <a:pt x="37739" y="0"/>
                    <a:pt x="19619" y="10390"/>
                    <a:pt x="9809" y="27322"/>
                  </a:cubicBezTo>
                  <a:cubicBezTo>
                    <a:pt x="0" y="44255"/>
                    <a:pt x="0" y="65141"/>
                    <a:pt x="9809" y="82074"/>
                  </a:cubicBezTo>
                  <a:cubicBezTo>
                    <a:pt x="19619" y="99006"/>
                    <a:pt x="37739" y="109396"/>
                    <a:pt x="57307" y="109308"/>
                  </a:cubicBezTo>
                  <a:cubicBezTo>
                    <a:pt x="76875" y="109396"/>
                    <a:pt x="94995" y="99006"/>
                    <a:pt x="104804" y="82074"/>
                  </a:cubicBezTo>
                  <a:cubicBezTo>
                    <a:pt x="114614" y="65141"/>
                    <a:pt x="114614" y="44255"/>
                    <a:pt x="104804" y="27322"/>
                  </a:cubicBezTo>
                  <a:cubicBezTo>
                    <a:pt x="94995" y="10390"/>
                    <a:pt x="76875" y="0"/>
                    <a:pt x="57307" y="88"/>
                  </a:cubicBezTo>
                  <a:close/>
                </a:path>
              </a:pathLst>
            </a:custGeom>
            <a:solidFill>
              <a:srgbClr val="333333"/>
            </a:solidFill>
          </p:spPr>
        </p:sp>
        <p:sp>
          <p:nvSpPr>
            <p:cNvPr id="32" name="Freeform 32"/>
            <p:cNvSpPr/>
            <p:nvPr/>
          </p:nvSpPr>
          <p:spPr>
            <a:xfrm>
              <a:off x="2328944" y="128221"/>
              <a:ext cx="63971" cy="61058"/>
            </a:xfrm>
            <a:custGeom>
              <a:avLst/>
              <a:gdLst/>
              <a:ahLst/>
              <a:cxnLst/>
              <a:rect l="l" t="t" r="r" b="b"/>
              <a:pathLst>
                <a:path w="63971" h="61058">
                  <a:moveTo>
                    <a:pt x="31986" y="49"/>
                  </a:moveTo>
                  <a:cubicBezTo>
                    <a:pt x="21064" y="0"/>
                    <a:pt x="10951" y="5799"/>
                    <a:pt x="5476" y="15250"/>
                  </a:cubicBezTo>
                  <a:cubicBezTo>
                    <a:pt x="0" y="24700"/>
                    <a:pt x="0" y="36358"/>
                    <a:pt x="5476" y="45808"/>
                  </a:cubicBezTo>
                  <a:cubicBezTo>
                    <a:pt x="10951" y="55259"/>
                    <a:pt x="21064" y="61058"/>
                    <a:pt x="31986" y="61009"/>
                  </a:cubicBezTo>
                  <a:cubicBezTo>
                    <a:pt x="42908" y="61058"/>
                    <a:pt x="53021" y="55259"/>
                    <a:pt x="58496" y="45808"/>
                  </a:cubicBezTo>
                  <a:cubicBezTo>
                    <a:pt x="63971" y="36358"/>
                    <a:pt x="63971" y="24700"/>
                    <a:pt x="58496" y="15250"/>
                  </a:cubicBezTo>
                  <a:cubicBezTo>
                    <a:pt x="53021" y="5799"/>
                    <a:pt x="42908" y="0"/>
                    <a:pt x="31986" y="49"/>
                  </a:cubicBezTo>
                  <a:close/>
                </a:path>
              </a:pathLst>
            </a:custGeom>
            <a:solidFill>
              <a:srgbClr val="333333"/>
            </a:solidFill>
          </p:spPr>
        </p:sp>
        <p:sp>
          <p:nvSpPr>
            <p:cNvPr id="33" name="Freeform 33"/>
            <p:cNvSpPr/>
            <p:nvPr/>
          </p:nvSpPr>
          <p:spPr>
            <a:xfrm>
              <a:off x="2346270" y="144758"/>
              <a:ext cx="29320" cy="27985"/>
            </a:xfrm>
            <a:custGeom>
              <a:avLst/>
              <a:gdLst/>
              <a:ahLst/>
              <a:cxnLst/>
              <a:rect l="l" t="t" r="r" b="b"/>
              <a:pathLst>
                <a:path w="29320" h="27985">
                  <a:moveTo>
                    <a:pt x="14660" y="22"/>
                  </a:moveTo>
                  <a:cubicBezTo>
                    <a:pt x="9654" y="0"/>
                    <a:pt x="5019" y="2657"/>
                    <a:pt x="2509" y="6989"/>
                  </a:cubicBezTo>
                  <a:cubicBezTo>
                    <a:pt x="0" y="11320"/>
                    <a:pt x="0" y="16664"/>
                    <a:pt x="2509" y="20995"/>
                  </a:cubicBezTo>
                  <a:cubicBezTo>
                    <a:pt x="5019" y="25327"/>
                    <a:pt x="9654" y="27984"/>
                    <a:pt x="14660" y="27962"/>
                  </a:cubicBezTo>
                  <a:cubicBezTo>
                    <a:pt x="19666" y="27984"/>
                    <a:pt x="24301" y="25327"/>
                    <a:pt x="26811" y="20995"/>
                  </a:cubicBezTo>
                  <a:cubicBezTo>
                    <a:pt x="29320" y="16664"/>
                    <a:pt x="29320" y="11320"/>
                    <a:pt x="26811" y="6989"/>
                  </a:cubicBezTo>
                  <a:cubicBezTo>
                    <a:pt x="24301" y="2657"/>
                    <a:pt x="19666" y="0"/>
                    <a:pt x="14660" y="22"/>
                  </a:cubicBezTo>
                  <a:close/>
                </a:path>
              </a:pathLst>
            </a:custGeom>
            <a:solidFill>
              <a:srgbClr val="E9E8E9"/>
            </a:solidFill>
          </p:spPr>
        </p:sp>
        <p:sp>
          <p:nvSpPr>
            <p:cNvPr id="34" name="Freeform 34"/>
            <p:cNvSpPr/>
            <p:nvPr/>
          </p:nvSpPr>
          <p:spPr>
            <a:xfrm>
              <a:off x="2344044" y="144768"/>
              <a:ext cx="15993" cy="15264"/>
            </a:xfrm>
            <a:custGeom>
              <a:avLst/>
              <a:gdLst/>
              <a:ahLst/>
              <a:cxnLst/>
              <a:rect l="l" t="t" r="r" b="b"/>
              <a:pathLst>
                <a:path w="15993" h="15264">
                  <a:moveTo>
                    <a:pt x="7996" y="12"/>
                  </a:moveTo>
                  <a:cubicBezTo>
                    <a:pt x="5266" y="0"/>
                    <a:pt x="2737" y="1449"/>
                    <a:pt x="1368" y="3812"/>
                  </a:cubicBezTo>
                  <a:cubicBezTo>
                    <a:pt x="0" y="6175"/>
                    <a:pt x="0" y="9089"/>
                    <a:pt x="1368" y="11452"/>
                  </a:cubicBezTo>
                  <a:cubicBezTo>
                    <a:pt x="2737" y="13815"/>
                    <a:pt x="5266" y="15264"/>
                    <a:pt x="7996" y="15252"/>
                  </a:cubicBezTo>
                  <a:cubicBezTo>
                    <a:pt x="10726" y="15264"/>
                    <a:pt x="13255" y="13815"/>
                    <a:pt x="14623" y="11452"/>
                  </a:cubicBezTo>
                  <a:cubicBezTo>
                    <a:pt x="15992" y="9089"/>
                    <a:pt x="15992" y="6175"/>
                    <a:pt x="14623" y="3812"/>
                  </a:cubicBezTo>
                  <a:cubicBezTo>
                    <a:pt x="13255" y="1449"/>
                    <a:pt x="10726" y="0"/>
                    <a:pt x="7996" y="12"/>
                  </a:cubicBezTo>
                  <a:close/>
                </a:path>
              </a:pathLst>
            </a:custGeom>
            <a:solidFill>
              <a:srgbClr val="010101"/>
            </a:solidFill>
          </p:spPr>
        </p:sp>
        <p:sp>
          <p:nvSpPr>
            <p:cNvPr id="35" name="Freeform 35"/>
            <p:cNvSpPr/>
            <p:nvPr/>
          </p:nvSpPr>
          <p:spPr>
            <a:xfrm>
              <a:off x="4716780" y="53467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36" name="Freeform 36"/>
            <p:cNvSpPr/>
            <p:nvPr/>
          </p:nvSpPr>
          <p:spPr>
            <a:xfrm>
              <a:off x="4716780" y="86106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37" name="Freeform 37"/>
            <p:cNvSpPr/>
            <p:nvPr/>
          </p:nvSpPr>
          <p:spPr>
            <a:xfrm>
              <a:off x="4064000" y="-2540"/>
              <a:ext cx="320040" cy="19050"/>
            </a:xfrm>
            <a:custGeom>
              <a:avLst/>
              <a:gdLst/>
              <a:ahLst/>
              <a:cxnLst/>
              <a:rect l="l" t="t" r="r" b="b"/>
              <a:pathLst>
                <a:path w="320040" h="19050">
                  <a:moveTo>
                    <a:pt x="0" y="19050"/>
                  </a:moveTo>
                  <a:lnTo>
                    <a:pt x="320040" y="19050"/>
                  </a:lnTo>
                  <a:cubicBezTo>
                    <a:pt x="320040" y="0"/>
                    <a:pt x="304800" y="2540"/>
                    <a:pt x="285750" y="2540"/>
                  </a:cubicBezTo>
                  <a:lnTo>
                    <a:pt x="34290" y="2540"/>
                  </a:lnTo>
                  <a:cubicBezTo>
                    <a:pt x="15240" y="2540"/>
                    <a:pt x="0" y="0"/>
                    <a:pt x="0" y="19050"/>
                  </a:cubicBezTo>
                  <a:close/>
                </a:path>
              </a:pathLst>
            </a:custGeom>
            <a:solidFill>
              <a:srgbClr val="424242"/>
            </a:solidFill>
          </p:spPr>
        </p:sp>
      </p:grpSp>
      <p:grpSp>
        <p:nvGrpSpPr>
          <p:cNvPr id="38" name="Group 38"/>
          <p:cNvGrpSpPr>
            <a:grpSpLocks noChangeAspect="1"/>
          </p:cNvGrpSpPr>
          <p:nvPr/>
        </p:nvGrpSpPr>
        <p:grpSpPr>
          <a:xfrm>
            <a:off x="5365718" y="5239120"/>
            <a:ext cx="3402153" cy="4714465"/>
            <a:chOff x="0" y="0"/>
            <a:chExt cx="4734560" cy="6560820"/>
          </a:xfrm>
        </p:grpSpPr>
        <p:sp>
          <p:nvSpPr>
            <p:cNvPr id="39" name="Freeform 39"/>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010101"/>
            </a:solidFill>
          </p:spPr>
        </p:sp>
        <p:sp>
          <p:nvSpPr>
            <p:cNvPr id="40" name="Freeform 40"/>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565656"/>
            </a:solidFill>
          </p:spPr>
        </p:sp>
        <p:sp>
          <p:nvSpPr>
            <p:cNvPr id="41" name="Freeform 41"/>
            <p:cNvSpPr/>
            <p:nvPr/>
          </p:nvSpPr>
          <p:spPr>
            <a:xfrm>
              <a:off x="256540" y="265430"/>
              <a:ext cx="4207510" cy="6043930"/>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8"/>
              <a:stretch>
                <a:fillRect l="-2430" r="-2430"/>
              </a:stretch>
            </a:blipFill>
          </p:spPr>
        </p:sp>
        <p:sp>
          <p:nvSpPr>
            <p:cNvPr id="42" name="Freeform 42"/>
            <p:cNvSpPr/>
            <p:nvPr/>
          </p:nvSpPr>
          <p:spPr>
            <a:xfrm>
              <a:off x="1951378" y="120589"/>
              <a:ext cx="79963" cy="76322"/>
            </a:xfrm>
            <a:custGeom>
              <a:avLst/>
              <a:gdLst/>
              <a:ahLst/>
              <a:cxnLst/>
              <a:rect l="l" t="t" r="r" b="b"/>
              <a:pathLst>
                <a:path w="79963" h="76322">
                  <a:moveTo>
                    <a:pt x="39982" y="61"/>
                  </a:moveTo>
                  <a:cubicBezTo>
                    <a:pt x="26330" y="0"/>
                    <a:pt x="13688" y="7248"/>
                    <a:pt x="6844" y="19062"/>
                  </a:cubicBezTo>
                  <a:cubicBezTo>
                    <a:pt x="0" y="30875"/>
                    <a:pt x="0" y="45447"/>
                    <a:pt x="6844" y="57260"/>
                  </a:cubicBezTo>
                  <a:cubicBezTo>
                    <a:pt x="13688" y="69074"/>
                    <a:pt x="26330" y="76322"/>
                    <a:pt x="39982" y="76261"/>
                  </a:cubicBezTo>
                  <a:cubicBezTo>
                    <a:pt x="53634" y="76322"/>
                    <a:pt x="66276" y="69074"/>
                    <a:pt x="73120" y="57260"/>
                  </a:cubicBezTo>
                  <a:cubicBezTo>
                    <a:pt x="79964" y="45447"/>
                    <a:pt x="79964" y="30875"/>
                    <a:pt x="73120" y="19062"/>
                  </a:cubicBezTo>
                  <a:cubicBezTo>
                    <a:pt x="66276" y="7248"/>
                    <a:pt x="53634" y="0"/>
                    <a:pt x="39982" y="61"/>
                  </a:cubicBezTo>
                  <a:close/>
                </a:path>
              </a:pathLst>
            </a:custGeom>
            <a:solidFill>
              <a:srgbClr val="333333"/>
            </a:solidFill>
          </p:spPr>
        </p:sp>
        <p:sp>
          <p:nvSpPr>
            <p:cNvPr id="43" name="Freeform 43"/>
            <p:cNvSpPr/>
            <p:nvPr/>
          </p:nvSpPr>
          <p:spPr>
            <a:xfrm>
              <a:off x="2119473" y="104052"/>
              <a:ext cx="114614" cy="109395"/>
            </a:xfrm>
            <a:custGeom>
              <a:avLst/>
              <a:gdLst/>
              <a:ahLst/>
              <a:cxnLst/>
              <a:rect l="l" t="t" r="r" b="b"/>
              <a:pathLst>
                <a:path w="114614" h="109395">
                  <a:moveTo>
                    <a:pt x="57307" y="88"/>
                  </a:moveTo>
                  <a:cubicBezTo>
                    <a:pt x="37739" y="0"/>
                    <a:pt x="19619" y="10390"/>
                    <a:pt x="9809" y="27322"/>
                  </a:cubicBezTo>
                  <a:cubicBezTo>
                    <a:pt x="0" y="44255"/>
                    <a:pt x="0" y="65141"/>
                    <a:pt x="9809" y="82074"/>
                  </a:cubicBezTo>
                  <a:cubicBezTo>
                    <a:pt x="19619" y="99006"/>
                    <a:pt x="37739" y="109396"/>
                    <a:pt x="57307" y="109308"/>
                  </a:cubicBezTo>
                  <a:cubicBezTo>
                    <a:pt x="76875" y="109396"/>
                    <a:pt x="94995" y="99006"/>
                    <a:pt x="104804" y="82074"/>
                  </a:cubicBezTo>
                  <a:cubicBezTo>
                    <a:pt x="114614" y="65141"/>
                    <a:pt x="114614" y="44255"/>
                    <a:pt x="104804" y="27322"/>
                  </a:cubicBezTo>
                  <a:cubicBezTo>
                    <a:pt x="94995" y="10390"/>
                    <a:pt x="76875" y="0"/>
                    <a:pt x="57307" y="88"/>
                  </a:cubicBezTo>
                  <a:close/>
                </a:path>
              </a:pathLst>
            </a:custGeom>
            <a:solidFill>
              <a:srgbClr val="333333"/>
            </a:solidFill>
          </p:spPr>
        </p:sp>
        <p:sp>
          <p:nvSpPr>
            <p:cNvPr id="44" name="Freeform 44"/>
            <p:cNvSpPr/>
            <p:nvPr/>
          </p:nvSpPr>
          <p:spPr>
            <a:xfrm>
              <a:off x="2328944" y="128221"/>
              <a:ext cx="63971" cy="61058"/>
            </a:xfrm>
            <a:custGeom>
              <a:avLst/>
              <a:gdLst/>
              <a:ahLst/>
              <a:cxnLst/>
              <a:rect l="l" t="t" r="r" b="b"/>
              <a:pathLst>
                <a:path w="63971" h="61058">
                  <a:moveTo>
                    <a:pt x="31986" y="49"/>
                  </a:moveTo>
                  <a:cubicBezTo>
                    <a:pt x="21064" y="0"/>
                    <a:pt x="10951" y="5799"/>
                    <a:pt x="5476" y="15250"/>
                  </a:cubicBezTo>
                  <a:cubicBezTo>
                    <a:pt x="0" y="24700"/>
                    <a:pt x="0" y="36358"/>
                    <a:pt x="5476" y="45808"/>
                  </a:cubicBezTo>
                  <a:cubicBezTo>
                    <a:pt x="10951" y="55259"/>
                    <a:pt x="21064" y="61058"/>
                    <a:pt x="31986" y="61009"/>
                  </a:cubicBezTo>
                  <a:cubicBezTo>
                    <a:pt x="42908" y="61058"/>
                    <a:pt x="53021" y="55259"/>
                    <a:pt x="58496" y="45808"/>
                  </a:cubicBezTo>
                  <a:cubicBezTo>
                    <a:pt x="63971" y="36358"/>
                    <a:pt x="63971" y="24700"/>
                    <a:pt x="58496" y="15250"/>
                  </a:cubicBezTo>
                  <a:cubicBezTo>
                    <a:pt x="53021" y="5799"/>
                    <a:pt x="42908" y="0"/>
                    <a:pt x="31986" y="49"/>
                  </a:cubicBezTo>
                  <a:close/>
                </a:path>
              </a:pathLst>
            </a:custGeom>
            <a:solidFill>
              <a:srgbClr val="333333"/>
            </a:solidFill>
          </p:spPr>
        </p:sp>
        <p:sp>
          <p:nvSpPr>
            <p:cNvPr id="45" name="Freeform 45"/>
            <p:cNvSpPr/>
            <p:nvPr/>
          </p:nvSpPr>
          <p:spPr>
            <a:xfrm>
              <a:off x="2346270" y="144758"/>
              <a:ext cx="29320" cy="27985"/>
            </a:xfrm>
            <a:custGeom>
              <a:avLst/>
              <a:gdLst/>
              <a:ahLst/>
              <a:cxnLst/>
              <a:rect l="l" t="t" r="r" b="b"/>
              <a:pathLst>
                <a:path w="29320" h="27985">
                  <a:moveTo>
                    <a:pt x="14660" y="22"/>
                  </a:moveTo>
                  <a:cubicBezTo>
                    <a:pt x="9654" y="0"/>
                    <a:pt x="5019" y="2657"/>
                    <a:pt x="2509" y="6989"/>
                  </a:cubicBezTo>
                  <a:cubicBezTo>
                    <a:pt x="0" y="11320"/>
                    <a:pt x="0" y="16664"/>
                    <a:pt x="2509" y="20995"/>
                  </a:cubicBezTo>
                  <a:cubicBezTo>
                    <a:pt x="5019" y="25327"/>
                    <a:pt x="9654" y="27984"/>
                    <a:pt x="14660" y="27962"/>
                  </a:cubicBezTo>
                  <a:cubicBezTo>
                    <a:pt x="19666" y="27984"/>
                    <a:pt x="24301" y="25327"/>
                    <a:pt x="26811" y="20995"/>
                  </a:cubicBezTo>
                  <a:cubicBezTo>
                    <a:pt x="29320" y="16664"/>
                    <a:pt x="29320" y="11320"/>
                    <a:pt x="26811" y="6989"/>
                  </a:cubicBezTo>
                  <a:cubicBezTo>
                    <a:pt x="24301" y="2657"/>
                    <a:pt x="19666" y="0"/>
                    <a:pt x="14660" y="22"/>
                  </a:cubicBezTo>
                  <a:close/>
                </a:path>
              </a:pathLst>
            </a:custGeom>
            <a:solidFill>
              <a:srgbClr val="E9E8E9"/>
            </a:solidFill>
          </p:spPr>
        </p:sp>
        <p:sp>
          <p:nvSpPr>
            <p:cNvPr id="46" name="Freeform 46"/>
            <p:cNvSpPr/>
            <p:nvPr/>
          </p:nvSpPr>
          <p:spPr>
            <a:xfrm>
              <a:off x="2344044" y="144768"/>
              <a:ext cx="15993" cy="15264"/>
            </a:xfrm>
            <a:custGeom>
              <a:avLst/>
              <a:gdLst/>
              <a:ahLst/>
              <a:cxnLst/>
              <a:rect l="l" t="t" r="r" b="b"/>
              <a:pathLst>
                <a:path w="15993" h="15264">
                  <a:moveTo>
                    <a:pt x="7996" y="12"/>
                  </a:moveTo>
                  <a:cubicBezTo>
                    <a:pt x="5266" y="0"/>
                    <a:pt x="2737" y="1449"/>
                    <a:pt x="1368" y="3812"/>
                  </a:cubicBezTo>
                  <a:cubicBezTo>
                    <a:pt x="0" y="6175"/>
                    <a:pt x="0" y="9089"/>
                    <a:pt x="1368" y="11452"/>
                  </a:cubicBezTo>
                  <a:cubicBezTo>
                    <a:pt x="2737" y="13815"/>
                    <a:pt x="5266" y="15264"/>
                    <a:pt x="7996" y="15252"/>
                  </a:cubicBezTo>
                  <a:cubicBezTo>
                    <a:pt x="10726" y="15264"/>
                    <a:pt x="13255" y="13815"/>
                    <a:pt x="14623" y="11452"/>
                  </a:cubicBezTo>
                  <a:cubicBezTo>
                    <a:pt x="15992" y="9089"/>
                    <a:pt x="15992" y="6175"/>
                    <a:pt x="14623" y="3812"/>
                  </a:cubicBezTo>
                  <a:cubicBezTo>
                    <a:pt x="13255" y="1449"/>
                    <a:pt x="10726" y="0"/>
                    <a:pt x="7996" y="12"/>
                  </a:cubicBezTo>
                  <a:close/>
                </a:path>
              </a:pathLst>
            </a:custGeom>
            <a:solidFill>
              <a:srgbClr val="010101"/>
            </a:solidFill>
          </p:spPr>
        </p:sp>
        <p:sp>
          <p:nvSpPr>
            <p:cNvPr id="47" name="Freeform 47"/>
            <p:cNvSpPr/>
            <p:nvPr/>
          </p:nvSpPr>
          <p:spPr>
            <a:xfrm>
              <a:off x="4716780" y="53467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48" name="Freeform 48"/>
            <p:cNvSpPr/>
            <p:nvPr/>
          </p:nvSpPr>
          <p:spPr>
            <a:xfrm>
              <a:off x="4716780" y="86106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49" name="Freeform 49"/>
            <p:cNvSpPr/>
            <p:nvPr/>
          </p:nvSpPr>
          <p:spPr>
            <a:xfrm>
              <a:off x="4064000" y="-2540"/>
              <a:ext cx="320040" cy="19050"/>
            </a:xfrm>
            <a:custGeom>
              <a:avLst/>
              <a:gdLst/>
              <a:ahLst/>
              <a:cxnLst/>
              <a:rect l="l" t="t" r="r" b="b"/>
              <a:pathLst>
                <a:path w="320040" h="19050">
                  <a:moveTo>
                    <a:pt x="0" y="19050"/>
                  </a:moveTo>
                  <a:lnTo>
                    <a:pt x="320040" y="19050"/>
                  </a:lnTo>
                  <a:cubicBezTo>
                    <a:pt x="320040" y="0"/>
                    <a:pt x="304800" y="2540"/>
                    <a:pt x="285750" y="2540"/>
                  </a:cubicBezTo>
                  <a:lnTo>
                    <a:pt x="34290" y="2540"/>
                  </a:lnTo>
                  <a:cubicBezTo>
                    <a:pt x="15240" y="2540"/>
                    <a:pt x="0" y="0"/>
                    <a:pt x="0" y="19050"/>
                  </a:cubicBezTo>
                  <a:close/>
                </a:path>
              </a:pathLst>
            </a:custGeom>
            <a:solidFill>
              <a:srgbClr val="424242"/>
            </a:solidFill>
          </p:spPr>
        </p:sp>
      </p:grpSp>
      <p:sp>
        <p:nvSpPr>
          <p:cNvPr id="51" name="TextBox 51"/>
          <p:cNvSpPr txBox="1"/>
          <p:nvPr/>
        </p:nvSpPr>
        <p:spPr>
          <a:xfrm>
            <a:off x="2080079" y="4619669"/>
            <a:ext cx="7652122" cy="523831"/>
          </a:xfrm>
          <a:prstGeom prst="rect">
            <a:avLst/>
          </a:prstGeom>
        </p:spPr>
        <p:txBody>
          <a:bodyPr lIns="0" tIns="0" rIns="0" bIns="0" rtlCol="0" anchor="t">
            <a:spAutoFit/>
          </a:bodyPr>
          <a:lstStyle/>
          <a:p>
            <a:pPr>
              <a:lnSpc>
                <a:spcPts val="4200"/>
              </a:lnSpc>
            </a:pPr>
            <a:r>
              <a:rPr lang="en-US" sz="3000" spc="15">
                <a:solidFill>
                  <a:srgbClr val="000000"/>
                </a:solidFill>
                <a:latin typeface="Fira Sans Light"/>
              </a:rPr>
              <a:t>Izmir, Turquia</a:t>
            </a:r>
          </a:p>
        </p:txBody>
      </p:sp>
      <p:sp>
        <p:nvSpPr>
          <p:cNvPr id="52" name="TextBox 52"/>
          <p:cNvSpPr txBox="1"/>
          <p:nvPr/>
        </p:nvSpPr>
        <p:spPr>
          <a:xfrm>
            <a:off x="1317314" y="2698846"/>
            <a:ext cx="9629456" cy="542881"/>
          </a:xfrm>
          <a:prstGeom prst="rect">
            <a:avLst/>
          </a:prstGeom>
        </p:spPr>
        <p:txBody>
          <a:bodyPr lIns="0" tIns="0" rIns="0" bIns="0" rtlCol="0" anchor="t">
            <a:spAutoFit/>
          </a:bodyPr>
          <a:lstStyle/>
          <a:p>
            <a:pPr>
              <a:lnSpc>
                <a:spcPts val="4200"/>
              </a:lnSpc>
            </a:pPr>
            <a:r>
              <a:rPr lang="en-US" sz="3500" spc="105" dirty="0">
                <a:solidFill>
                  <a:srgbClr val="1836B2"/>
                </a:solidFill>
                <a:latin typeface="Fira Sans Medium Bold"/>
              </a:rPr>
              <a:t>Project: We - </a:t>
            </a:r>
            <a:r>
              <a:rPr lang="en-US" sz="3500" spc="105" dirty="0" err="1">
                <a:solidFill>
                  <a:srgbClr val="1836B2"/>
                </a:solidFill>
                <a:latin typeface="Fira Sans Medium Bold"/>
              </a:rPr>
              <a:t>Welcomemotions</a:t>
            </a:r>
            <a:r>
              <a:rPr lang="en-US" sz="3500" spc="105" dirty="0">
                <a:solidFill>
                  <a:srgbClr val="1836B2"/>
                </a:solidFill>
                <a:latin typeface="Fira Sans Medium Bold"/>
              </a:rPr>
              <a:t> </a:t>
            </a:r>
          </a:p>
        </p:txBody>
      </p:sp>
      <p:pic>
        <p:nvPicPr>
          <p:cNvPr id="54" name="Picture 53" descr="Logo Oficial_Cores_Turcas_projecto (1).jpe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9200" y="5600700"/>
            <a:ext cx="3149600" cy="4381500"/>
          </a:xfrm>
          <a:prstGeom prst="rect">
            <a:avLst/>
          </a:prstGeom>
        </p:spPr>
      </p:pic>
    </p:spTree>
    <p:extLst>
      <p:ext uri="{BB962C8B-B14F-4D97-AF65-F5344CB8AC3E}">
        <p14:creationId xmlns:p14="http://schemas.microsoft.com/office/powerpoint/2010/main" val="16019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17314" y="904560"/>
            <a:ext cx="9629456" cy="1422356"/>
          </a:xfrm>
          <a:prstGeom prst="rect">
            <a:avLst/>
          </a:prstGeom>
        </p:spPr>
        <p:txBody>
          <a:bodyPr lIns="0" tIns="0" rIns="0" bIns="0" rtlCol="0" anchor="t">
            <a:spAutoFit/>
          </a:bodyPr>
          <a:lstStyle/>
          <a:p>
            <a:pPr>
              <a:lnSpc>
                <a:spcPts val="10999"/>
              </a:lnSpc>
            </a:pPr>
            <a:r>
              <a:rPr lang="en-US" sz="9999" dirty="0">
                <a:solidFill>
                  <a:srgbClr val="004AAD"/>
                </a:solidFill>
                <a:latin typeface="Fira Sans Medium Bold"/>
              </a:rPr>
              <a:t>January 22</a:t>
            </a: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2106632" y="0"/>
              <a:ext cx="12902175" cy="7366718"/>
            </a:xfrm>
            <a:prstGeom prst="rect">
              <a:avLst/>
            </a:prstGeom>
          </p:spPr>
        </p:pic>
      </p:grpSp>
      <p:pic>
        <p:nvPicPr>
          <p:cNvPr id="12" name="Picture 12"/>
          <p:cNvPicPr>
            <a:picLocks noChangeAspect="1"/>
          </p:cNvPicPr>
          <p:nvPr/>
        </p:nvPicPr>
        <p:blipFill>
          <a:blip r:embed="rId4"/>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5"/>
          <a:srcRect/>
          <a:stretch>
            <a:fillRect/>
          </a:stretch>
        </p:blipFill>
        <p:spPr>
          <a:xfrm>
            <a:off x="15235149" y="1028700"/>
            <a:ext cx="2024151" cy="1431627"/>
          </a:xfrm>
          <a:prstGeom prst="rect">
            <a:avLst/>
          </a:prstGeom>
        </p:spPr>
      </p:pic>
      <p:sp>
        <p:nvSpPr>
          <p:cNvPr id="52" name="TextBox 52"/>
          <p:cNvSpPr txBox="1"/>
          <p:nvPr/>
        </p:nvSpPr>
        <p:spPr>
          <a:xfrm>
            <a:off x="1317314" y="2698846"/>
            <a:ext cx="9629456" cy="542881"/>
          </a:xfrm>
          <a:prstGeom prst="rect">
            <a:avLst/>
          </a:prstGeom>
        </p:spPr>
        <p:txBody>
          <a:bodyPr lIns="0" tIns="0" rIns="0" bIns="0" rtlCol="0" anchor="t">
            <a:spAutoFit/>
          </a:bodyPr>
          <a:lstStyle/>
          <a:p>
            <a:pPr>
              <a:lnSpc>
                <a:spcPts val="4200"/>
              </a:lnSpc>
            </a:pPr>
            <a:r>
              <a:rPr lang="en-US" sz="3500" spc="105" dirty="0">
                <a:solidFill>
                  <a:srgbClr val="1836B2"/>
                </a:solidFill>
                <a:latin typeface="Fira Sans Medium Bold"/>
              </a:rPr>
              <a:t>Project: We - </a:t>
            </a:r>
            <a:r>
              <a:rPr lang="en-US" sz="3500" spc="105" dirty="0" err="1">
                <a:solidFill>
                  <a:srgbClr val="1836B2"/>
                </a:solidFill>
                <a:latin typeface="Fira Sans Medium Bold"/>
              </a:rPr>
              <a:t>Welcomemotions</a:t>
            </a:r>
            <a:r>
              <a:rPr lang="en-US" sz="3500" spc="105" dirty="0">
                <a:solidFill>
                  <a:srgbClr val="1836B2"/>
                </a:solidFill>
                <a:latin typeface="Fira Sans Medium Bold"/>
              </a:rPr>
              <a:t> </a:t>
            </a:r>
          </a:p>
        </p:txBody>
      </p:sp>
      <p:pic>
        <p:nvPicPr>
          <p:cNvPr id="53" name="Picture 52" descr="Captura de ecrã 2022-05-20, às 17.00.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3771900"/>
            <a:ext cx="7594600" cy="6197600"/>
          </a:xfrm>
          <a:prstGeom prst="rect">
            <a:avLst/>
          </a:prstGeom>
        </p:spPr>
      </p:pic>
      <p:pic>
        <p:nvPicPr>
          <p:cNvPr id="54" name="Picture 53" descr="Captura de ecrã 2022-05-20, às 17.00.5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8800" y="4076700"/>
            <a:ext cx="8460653" cy="563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17314" y="904560"/>
            <a:ext cx="9629456" cy="1422356"/>
          </a:xfrm>
          <a:prstGeom prst="rect">
            <a:avLst/>
          </a:prstGeom>
        </p:spPr>
        <p:txBody>
          <a:bodyPr lIns="0" tIns="0" rIns="0" bIns="0" rtlCol="0" anchor="t">
            <a:spAutoFit/>
          </a:bodyPr>
          <a:lstStyle/>
          <a:p>
            <a:pPr>
              <a:lnSpc>
                <a:spcPts val="10999"/>
              </a:lnSpc>
            </a:pPr>
            <a:r>
              <a:rPr lang="en-US" sz="9999" dirty="0">
                <a:solidFill>
                  <a:srgbClr val="004AAD"/>
                </a:solidFill>
                <a:latin typeface="Fira Sans Medium Bold"/>
              </a:rPr>
              <a:t>January 22</a:t>
            </a: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2106632" y="0"/>
              <a:ext cx="12902175" cy="7366718"/>
            </a:xfrm>
            <a:prstGeom prst="rect">
              <a:avLst/>
            </a:prstGeom>
          </p:spPr>
        </p:pic>
      </p:grpSp>
      <p:pic>
        <p:nvPicPr>
          <p:cNvPr id="12" name="Picture 12"/>
          <p:cNvPicPr>
            <a:picLocks noChangeAspect="1"/>
          </p:cNvPicPr>
          <p:nvPr/>
        </p:nvPicPr>
        <p:blipFill>
          <a:blip r:embed="rId4"/>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5"/>
          <a:srcRect/>
          <a:stretch>
            <a:fillRect/>
          </a:stretch>
        </p:blipFill>
        <p:spPr>
          <a:xfrm>
            <a:off x="15235149" y="1028700"/>
            <a:ext cx="2024151" cy="1431627"/>
          </a:xfrm>
          <a:prstGeom prst="rect">
            <a:avLst/>
          </a:prstGeom>
        </p:spPr>
      </p:pic>
      <p:sp>
        <p:nvSpPr>
          <p:cNvPr id="52" name="TextBox 52"/>
          <p:cNvSpPr txBox="1"/>
          <p:nvPr/>
        </p:nvSpPr>
        <p:spPr>
          <a:xfrm>
            <a:off x="1317314" y="2698846"/>
            <a:ext cx="9629456" cy="542881"/>
          </a:xfrm>
          <a:prstGeom prst="rect">
            <a:avLst/>
          </a:prstGeom>
        </p:spPr>
        <p:txBody>
          <a:bodyPr lIns="0" tIns="0" rIns="0" bIns="0" rtlCol="0" anchor="t">
            <a:spAutoFit/>
          </a:bodyPr>
          <a:lstStyle/>
          <a:p>
            <a:pPr>
              <a:lnSpc>
                <a:spcPts val="4200"/>
              </a:lnSpc>
            </a:pPr>
            <a:r>
              <a:rPr lang="en-US" sz="3500" spc="105" dirty="0">
                <a:solidFill>
                  <a:srgbClr val="1836B2"/>
                </a:solidFill>
                <a:latin typeface="Fira Sans Medium Bold"/>
              </a:rPr>
              <a:t>Project: We - </a:t>
            </a:r>
            <a:r>
              <a:rPr lang="en-US" sz="3500" spc="105" dirty="0" err="1">
                <a:solidFill>
                  <a:srgbClr val="1836B2"/>
                </a:solidFill>
                <a:latin typeface="Fira Sans Medium Bold"/>
              </a:rPr>
              <a:t>Welcomemotions</a:t>
            </a:r>
            <a:r>
              <a:rPr lang="en-US" sz="3500" spc="105" dirty="0">
                <a:solidFill>
                  <a:srgbClr val="1836B2"/>
                </a:solidFill>
                <a:latin typeface="Fira Sans Medium Bold"/>
              </a:rPr>
              <a:t> </a:t>
            </a:r>
          </a:p>
        </p:txBody>
      </p:sp>
      <p:pic>
        <p:nvPicPr>
          <p:cNvPr id="9" name="Picture 8" descr="Captura de ecrã 2022-05-20, às 17.01.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2900" y="3543300"/>
            <a:ext cx="15049500" cy="6426200"/>
          </a:xfrm>
          <a:prstGeom prst="rect">
            <a:avLst/>
          </a:prstGeom>
        </p:spPr>
      </p:pic>
    </p:spTree>
    <p:extLst>
      <p:ext uri="{BB962C8B-B14F-4D97-AF65-F5344CB8AC3E}">
        <p14:creationId xmlns:p14="http://schemas.microsoft.com/office/powerpoint/2010/main" val="123331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904560"/>
            <a:ext cx="11277600" cy="1431884"/>
          </a:xfrm>
          <a:prstGeom prst="rect">
            <a:avLst/>
          </a:prstGeom>
        </p:spPr>
        <p:txBody>
          <a:bodyPr wrap="square" lIns="0" tIns="0" rIns="0" bIns="0" rtlCol="0" anchor="t">
            <a:spAutoFit/>
          </a:bodyPr>
          <a:lstStyle/>
          <a:p>
            <a:pPr>
              <a:lnSpc>
                <a:spcPts val="10999"/>
              </a:lnSpc>
            </a:pPr>
            <a:r>
              <a:rPr lang="en-US" sz="9999" dirty="0">
                <a:solidFill>
                  <a:srgbClr val="004AAD"/>
                </a:solidFill>
                <a:latin typeface="Fira Sans Medium Bold"/>
              </a:rPr>
              <a:t>February/March 22</a:t>
            </a: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2106632" y="0"/>
              <a:ext cx="12902175" cy="7366718"/>
            </a:xfrm>
            <a:prstGeom prst="rect">
              <a:avLst/>
            </a:prstGeom>
          </p:spPr>
        </p:pic>
      </p:grpSp>
      <p:pic>
        <p:nvPicPr>
          <p:cNvPr id="12" name="Picture 12"/>
          <p:cNvPicPr>
            <a:picLocks noChangeAspect="1"/>
          </p:cNvPicPr>
          <p:nvPr/>
        </p:nvPicPr>
        <p:blipFill>
          <a:blip r:embed="rId4"/>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5"/>
          <a:srcRect/>
          <a:stretch>
            <a:fillRect/>
          </a:stretch>
        </p:blipFill>
        <p:spPr>
          <a:xfrm>
            <a:off x="15235149" y="1028700"/>
            <a:ext cx="2024151" cy="1431627"/>
          </a:xfrm>
          <a:prstGeom prst="rect">
            <a:avLst/>
          </a:prstGeom>
        </p:spPr>
      </p:pic>
      <p:sp>
        <p:nvSpPr>
          <p:cNvPr id="52" name="TextBox 52"/>
          <p:cNvSpPr txBox="1"/>
          <p:nvPr/>
        </p:nvSpPr>
        <p:spPr>
          <a:xfrm>
            <a:off x="1317314" y="2698846"/>
            <a:ext cx="10112686" cy="3736920"/>
          </a:xfrm>
          <a:prstGeom prst="rect">
            <a:avLst/>
          </a:prstGeom>
        </p:spPr>
        <p:txBody>
          <a:bodyPr wrap="square" lIns="0" tIns="0" rIns="0" bIns="0" rtlCol="0" anchor="t">
            <a:spAutoFit/>
          </a:bodyPr>
          <a:lstStyle/>
          <a:p>
            <a:pPr algn="ctr">
              <a:lnSpc>
                <a:spcPts val="4200"/>
              </a:lnSpc>
            </a:pPr>
            <a:r>
              <a:rPr lang="en-US" sz="2400" spc="105" dirty="0">
                <a:solidFill>
                  <a:srgbClr val="1836B2"/>
                </a:solidFill>
                <a:latin typeface="Fira Sans Medium Bold"/>
              </a:rPr>
              <a:t>Project: We </a:t>
            </a:r>
            <a:r>
              <a:rPr lang="mr-IN" sz="2400" spc="105" dirty="0">
                <a:solidFill>
                  <a:srgbClr val="1836B2"/>
                </a:solidFill>
                <a:latin typeface="Fira Sans Medium Bold"/>
              </a:rPr>
              <a:t>–</a:t>
            </a:r>
            <a:r>
              <a:rPr lang="en-US" sz="2400" spc="105" dirty="0">
                <a:solidFill>
                  <a:srgbClr val="1836B2"/>
                </a:solidFill>
                <a:latin typeface="Fira Sans Medium Bold"/>
              </a:rPr>
              <a:t> </a:t>
            </a:r>
            <a:r>
              <a:rPr lang="en-US" sz="2400" spc="105" dirty="0" err="1">
                <a:solidFill>
                  <a:srgbClr val="1836B2"/>
                </a:solidFill>
                <a:latin typeface="Fira Sans Medium Bold"/>
              </a:rPr>
              <a:t>Welcomemotions</a:t>
            </a:r>
            <a:r>
              <a:rPr lang="en-US" sz="2400" spc="105" dirty="0">
                <a:solidFill>
                  <a:srgbClr val="1836B2"/>
                </a:solidFill>
                <a:latin typeface="Fira Sans Medium Bold"/>
              </a:rPr>
              <a:t> </a:t>
            </a:r>
          </a:p>
          <a:p>
            <a:pPr marL="342900" indent="-342900" algn="just">
              <a:lnSpc>
                <a:spcPts val="4200"/>
              </a:lnSpc>
              <a:buFont typeface="Arial"/>
              <a:buChar char="•"/>
            </a:pPr>
            <a:r>
              <a:rPr lang="en-US" sz="2400" spc="105" dirty="0">
                <a:solidFill>
                  <a:srgbClr val="1836B2"/>
                </a:solidFill>
                <a:latin typeface="Fira Sans Medium Bold"/>
              </a:rPr>
              <a:t>We started to work on simple tasks, with the students and we select a few of them to represent the class.</a:t>
            </a:r>
          </a:p>
          <a:p>
            <a:pPr marL="342900" indent="-342900" algn="just">
              <a:lnSpc>
                <a:spcPts val="4200"/>
              </a:lnSpc>
              <a:buFont typeface="Arial"/>
              <a:buChar char="•"/>
            </a:pPr>
            <a:r>
              <a:rPr lang="en-US" sz="2400" spc="105" dirty="0">
                <a:solidFill>
                  <a:srgbClr val="1836B2"/>
                </a:solidFill>
                <a:latin typeface="Fira Sans Medium Bold"/>
              </a:rPr>
              <a:t>We choose the students from different levels of education 8ªgrade and 10ªgrade.</a:t>
            </a:r>
          </a:p>
          <a:p>
            <a:pPr marL="342900" indent="-342900" algn="just">
              <a:lnSpc>
                <a:spcPts val="4200"/>
              </a:lnSpc>
              <a:buFont typeface="Arial"/>
              <a:buChar char="•"/>
            </a:pPr>
            <a:r>
              <a:rPr lang="en-US" sz="2400" spc="105" dirty="0">
                <a:solidFill>
                  <a:srgbClr val="1836B2"/>
                </a:solidFill>
                <a:latin typeface="Fira Sans Medium Bold"/>
              </a:rPr>
              <a:t>Two teachers of IT are responsible for the Implementation of the work inside class.</a:t>
            </a:r>
          </a:p>
        </p:txBody>
      </p:sp>
      <p:pic>
        <p:nvPicPr>
          <p:cNvPr id="7" name="Picture 6" descr="6a9f38d1-6231-453c-a40e-28d9a01648c8.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6515100"/>
            <a:ext cx="7715250" cy="3737874"/>
          </a:xfrm>
          <a:prstGeom prst="rect">
            <a:avLst/>
          </a:prstGeom>
        </p:spPr>
      </p:pic>
      <p:pic>
        <p:nvPicPr>
          <p:cNvPr id="8" name="Picture 7" descr="bc766bb6-44b1-49db-8376-36c0299e721f.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58600" y="2781300"/>
            <a:ext cx="5638800" cy="7048500"/>
          </a:xfrm>
          <a:prstGeom prst="rect">
            <a:avLst/>
          </a:prstGeom>
        </p:spPr>
      </p:pic>
    </p:spTree>
    <p:extLst>
      <p:ext uri="{BB962C8B-B14F-4D97-AF65-F5344CB8AC3E}">
        <p14:creationId xmlns:p14="http://schemas.microsoft.com/office/powerpoint/2010/main" val="28447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904560"/>
            <a:ext cx="11277600" cy="1431884"/>
          </a:xfrm>
          <a:prstGeom prst="rect">
            <a:avLst/>
          </a:prstGeom>
        </p:spPr>
        <p:txBody>
          <a:bodyPr wrap="square" lIns="0" tIns="0" rIns="0" bIns="0" rtlCol="0" anchor="t">
            <a:spAutoFit/>
          </a:bodyPr>
          <a:lstStyle/>
          <a:p>
            <a:pPr>
              <a:lnSpc>
                <a:spcPts val="10999"/>
              </a:lnSpc>
            </a:pPr>
            <a:r>
              <a:rPr lang="en-US" sz="9999" dirty="0">
                <a:solidFill>
                  <a:srgbClr val="004AAD"/>
                </a:solidFill>
                <a:latin typeface="Fira Sans Medium Bold"/>
              </a:rPr>
              <a:t>February/March 22</a:t>
            </a: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2106632" y="0"/>
              <a:ext cx="12902175" cy="7366718"/>
            </a:xfrm>
            <a:prstGeom prst="rect">
              <a:avLst/>
            </a:prstGeom>
          </p:spPr>
        </p:pic>
      </p:grpSp>
      <p:pic>
        <p:nvPicPr>
          <p:cNvPr id="12" name="Picture 12"/>
          <p:cNvPicPr>
            <a:picLocks noChangeAspect="1"/>
          </p:cNvPicPr>
          <p:nvPr/>
        </p:nvPicPr>
        <p:blipFill>
          <a:blip r:embed="rId4"/>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5"/>
          <a:srcRect/>
          <a:stretch>
            <a:fillRect/>
          </a:stretch>
        </p:blipFill>
        <p:spPr>
          <a:xfrm>
            <a:off x="15235149" y="1028700"/>
            <a:ext cx="2024151" cy="1431627"/>
          </a:xfrm>
          <a:prstGeom prst="rect">
            <a:avLst/>
          </a:prstGeom>
        </p:spPr>
      </p:pic>
      <p:sp>
        <p:nvSpPr>
          <p:cNvPr id="52" name="TextBox 52"/>
          <p:cNvSpPr txBox="1"/>
          <p:nvPr/>
        </p:nvSpPr>
        <p:spPr>
          <a:xfrm>
            <a:off x="1317314" y="2698846"/>
            <a:ext cx="9629456" cy="1582484"/>
          </a:xfrm>
          <a:prstGeom prst="rect">
            <a:avLst/>
          </a:prstGeom>
        </p:spPr>
        <p:txBody>
          <a:bodyPr lIns="0" tIns="0" rIns="0" bIns="0" rtlCol="0" anchor="t">
            <a:spAutoFit/>
          </a:bodyPr>
          <a:lstStyle/>
          <a:p>
            <a:pPr>
              <a:lnSpc>
                <a:spcPts val="4200"/>
              </a:lnSpc>
            </a:pPr>
            <a:r>
              <a:rPr lang="en-US" sz="2200" spc="105" dirty="0">
                <a:solidFill>
                  <a:srgbClr val="1836B2"/>
                </a:solidFill>
                <a:latin typeface="Fira Sans Medium Bold"/>
              </a:rPr>
              <a:t>We also defined the Sustainable Development Goal </a:t>
            </a:r>
            <a:r>
              <a:rPr lang="mr-IN" sz="2200" spc="105" dirty="0">
                <a:solidFill>
                  <a:srgbClr val="1836B2"/>
                </a:solidFill>
                <a:latin typeface="Fira Sans Medium Bold"/>
              </a:rPr>
              <a:t>–</a:t>
            </a:r>
            <a:r>
              <a:rPr lang="en-US" sz="2200" spc="105" dirty="0">
                <a:solidFill>
                  <a:srgbClr val="1836B2"/>
                </a:solidFill>
                <a:latin typeface="Fira Sans Medium Bold"/>
              </a:rPr>
              <a:t> Climate Change And Smart Cities with revolution of IOT. </a:t>
            </a:r>
          </a:p>
          <a:p>
            <a:pPr marL="342900" indent="-342900">
              <a:lnSpc>
                <a:spcPts val="4200"/>
              </a:lnSpc>
              <a:buFont typeface="Arial"/>
              <a:buChar char="•"/>
            </a:pPr>
            <a:r>
              <a:rPr lang="en-US" sz="2200" spc="105" dirty="0">
                <a:solidFill>
                  <a:srgbClr val="1836B2"/>
                </a:solidFill>
                <a:latin typeface="Fira Sans Medium Bold"/>
              </a:rPr>
              <a:t>Temperature Humidity Sensor plus Sensor Light</a:t>
            </a:r>
          </a:p>
        </p:txBody>
      </p:sp>
      <p:pic>
        <p:nvPicPr>
          <p:cNvPr id="6" name="Picture 5" descr="dbfb56eb-5f34-47fe-951c-1364f0652bf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4200" y="4762500"/>
            <a:ext cx="3092450" cy="5295900"/>
          </a:xfrm>
          <a:prstGeom prst="rect">
            <a:avLst/>
          </a:prstGeom>
        </p:spPr>
      </p:pic>
      <p:pic>
        <p:nvPicPr>
          <p:cNvPr id="9" name="Picture 8" descr="c2df0288-c8f3-4584-a0b9-b3fad972e2d9.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2200" y="4686300"/>
            <a:ext cx="3778250" cy="5257800"/>
          </a:xfrm>
          <a:prstGeom prst="rect">
            <a:avLst/>
          </a:prstGeom>
        </p:spPr>
      </p:pic>
      <p:pic>
        <p:nvPicPr>
          <p:cNvPr id="10" name="Picture 9" descr="89777e9a-543c-4c32-9ad0-6c78c3b00ae7.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8200" y="4686300"/>
            <a:ext cx="4876800" cy="5257800"/>
          </a:xfrm>
          <a:prstGeom prst="rect">
            <a:avLst/>
          </a:prstGeom>
        </p:spPr>
      </p:pic>
      <p:pic>
        <p:nvPicPr>
          <p:cNvPr id="11" name="Picture 10" descr="IMG_829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4686300"/>
            <a:ext cx="3760391" cy="5316257"/>
          </a:xfrm>
          <a:prstGeom prst="rect">
            <a:avLst/>
          </a:prstGeom>
        </p:spPr>
      </p:pic>
    </p:spTree>
    <p:extLst>
      <p:ext uri="{BB962C8B-B14F-4D97-AF65-F5344CB8AC3E}">
        <p14:creationId xmlns:p14="http://schemas.microsoft.com/office/powerpoint/2010/main" val="143947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904560"/>
            <a:ext cx="11277600" cy="1431884"/>
          </a:xfrm>
          <a:prstGeom prst="rect">
            <a:avLst/>
          </a:prstGeom>
        </p:spPr>
        <p:txBody>
          <a:bodyPr wrap="square" lIns="0" tIns="0" rIns="0" bIns="0" rtlCol="0" anchor="t">
            <a:spAutoFit/>
          </a:bodyPr>
          <a:lstStyle/>
          <a:p>
            <a:pPr>
              <a:lnSpc>
                <a:spcPts val="10999"/>
              </a:lnSpc>
            </a:pPr>
            <a:r>
              <a:rPr lang="en-US" sz="9999" dirty="0">
                <a:solidFill>
                  <a:srgbClr val="004AAD"/>
                </a:solidFill>
                <a:latin typeface="Fira Sans Medium Bold"/>
              </a:rPr>
              <a:t>April/May 22</a:t>
            </a: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2106632" y="0"/>
              <a:ext cx="12902175" cy="7366718"/>
            </a:xfrm>
            <a:prstGeom prst="rect">
              <a:avLst/>
            </a:prstGeom>
          </p:spPr>
        </p:pic>
      </p:grpSp>
      <p:pic>
        <p:nvPicPr>
          <p:cNvPr id="12" name="Picture 12"/>
          <p:cNvPicPr>
            <a:picLocks noChangeAspect="1"/>
          </p:cNvPicPr>
          <p:nvPr/>
        </p:nvPicPr>
        <p:blipFill>
          <a:blip r:embed="rId4"/>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5"/>
          <a:srcRect/>
          <a:stretch>
            <a:fillRect/>
          </a:stretch>
        </p:blipFill>
        <p:spPr>
          <a:xfrm>
            <a:off x="15235149" y="1028700"/>
            <a:ext cx="2024151" cy="1431627"/>
          </a:xfrm>
          <a:prstGeom prst="rect">
            <a:avLst/>
          </a:prstGeom>
        </p:spPr>
      </p:pic>
      <p:sp>
        <p:nvSpPr>
          <p:cNvPr id="52" name="TextBox 52"/>
          <p:cNvSpPr txBox="1"/>
          <p:nvPr/>
        </p:nvSpPr>
        <p:spPr>
          <a:xfrm>
            <a:off x="1317314" y="2698846"/>
            <a:ext cx="9629456" cy="3199017"/>
          </a:xfrm>
          <a:prstGeom prst="rect">
            <a:avLst/>
          </a:prstGeom>
        </p:spPr>
        <p:txBody>
          <a:bodyPr lIns="0" tIns="0" rIns="0" bIns="0" rtlCol="0" anchor="t">
            <a:spAutoFit/>
          </a:bodyPr>
          <a:lstStyle/>
          <a:p>
            <a:pPr marL="457200" indent="-457200">
              <a:lnSpc>
                <a:spcPts val="4200"/>
              </a:lnSpc>
              <a:buFont typeface="Arial"/>
              <a:buChar char="•"/>
            </a:pPr>
            <a:r>
              <a:rPr lang="en-US" sz="3000" spc="105" dirty="0">
                <a:solidFill>
                  <a:srgbClr val="1836B2"/>
                </a:solidFill>
                <a:latin typeface="Fira Sans Medium Bold"/>
              </a:rPr>
              <a:t>In, April, we only did the continuation of the work in small steps - because in Portugal we have the break of Easter Holidays.</a:t>
            </a:r>
          </a:p>
          <a:p>
            <a:pPr marL="457200" indent="-457200">
              <a:lnSpc>
                <a:spcPts val="4200"/>
              </a:lnSpc>
              <a:buFont typeface="Arial"/>
              <a:buChar char="•"/>
            </a:pPr>
            <a:r>
              <a:rPr lang="en-US" sz="3000" spc="105" dirty="0">
                <a:solidFill>
                  <a:srgbClr val="1836B2"/>
                </a:solidFill>
                <a:latin typeface="Fira Sans Medium Bold"/>
              </a:rPr>
              <a:t>In, May we start to develop the project to another level and using robots to rescue and automation.</a:t>
            </a:r>
          </a:p>
        </p:txBody>
      </p:sp>
      <p:pic>
        <p:nvPicPr>
          <p:cNvPr id="7" name="Picture 6" descr="PHOTO-2022-05-18-15-42-0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9200" y="3390900"/>
            <a:ext cx="5181600" cy="6286500"/>
          </a:xfrm>
          <a:prstGeom prst="rect">
            <a:avLst/>
          </a:prstGeom>
        </p:spPr>
      </p:pic>
      <p:pic>
        <p:nvPicPr>
          <p:cNvPr id="8" name="Picture 7" descr="PHOTO-2022-05-18-15-42-02 (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6280078"/>
            <a:ext cx="7715250" cy="4000948"/>
          </a:xfrm>
          <a:prstGeom prst="rect">
            <a:avLst/>
          </a:prstGeom>
        </p:spPr>
      </p:pic>
    </p:spTree>
    <p:extLst>
      <p:ext uri="{BB962C8B-B14F-4D97-AF65-F5344CB8AC3E}">
        <p14:creationId xmlns:p14="http://schemas.microsoft.com/office/powerpoint/2010/main" val="369986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904560"/>
            <a:ext cx="11277600" cy="1431884"/>
          </a:xfrm>
          <a:prstGeom prst="rect">
            <a:avLst/>
          </a:prstGeom>
        </p:spPr>
        <p:txBody>
          <a:bodyPr wrap="square" lIns="0" tIns="0" rIns="0" bIns="0" rtlCol="0" anchor="t">
            <a:spAutoFit/>
          </a:bodyPr>
          <a:lstStyle/>
          <a:p>
            <a:pPr>
              <a:lnSpc>
                <a:spcPts val="10999"/>
              </a:lnSpc>
            </a:pPr>
            <a:r>
              <a:rPr lang="en-US" sz="9999" dirty="0">
                <a:solidFill>
                  <a:srgbClr val="004AAD"/>
                </a:solidFill>
                <a:latin typeface="Fira Sans Medium Bold"/>
              </a:rPr>
              <a:t>May 22</a:t>
            </a:r>
          </a:p>
        </p:txBody>
      </p:sp>
      <p:grpSp>
        <p:nvGrpSpPr>
          <p:cNvPr id="3" name="Group 3"/>
          <p:cNvGrpSpPr/>
          <p:nvPr/>
        </p:nvGrpSpPr>
        <p:grpSpPr>
          <a:xfrm>
            <a:off x="10233585" y="-375250"/>
            <a:ext cx="11256605" cy="11037501"/>
            <a:chOff x="0" y="0"/>
            <a:chExt cx="15008807" cy="14716667"/>
          </a:xfrm>
        </p:grpSpPr>
        <p:pic>
          <p:nvPicPr>
            <p:cNvPr id="4" name="Picture 4"/>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0" y="7349949"/>
              <a:ext cx="12902175" cy="7366718"/>
            </a:xfrm>
            <a:prstGeom prst="rect">
              <a:avLst/>
            </a:prstGeom>
          </p:spPr>
        </p:pic>
        <p:pic>
          <p:nvPicPr>
            <p:cNvPr id="5" name="Picture 5"/>
            <p:cNvPicPr>
              <a:picLocks noChangeAspect="1"/>
            </p:cNvPicPr>
            <p:nvPr/>
          </p:nvPicPr>
          <p:blipFill>
            <a:blip r:embed="rId2">
              <a:alphaModFix amt="24119"/>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026"/>
            <a:stretch>
              <a:fillRect/>
            </a:stretch>
          </p:blipFill>
          <p:spPr>
            <a:xfrm>
              <a:off x="2106632" y="0"/>
              <a:ext cx="12902175" cy="7366718"/>
            </a:xfrm>
            <a:prstGeom prst="rect">
              <a:avLst/>
            </a:prstGeom>
          </p:spPr>
        </p:pic>
      </p:grpSp>
      <p:pic>
        <p:nvPicPr>
          <p:cNvPr id="12" name="Picture 12"/>
          <p:cNvPicPr>
            <a:picLocks noChangeAspect="1"/>
          </p:cNvPicPr>
          <p:nvPr/>
        </p:nvPicPr>
        <p:blipFill>
          <a:blip r:embed="rId4"/>
          <a:srcRect/>
          <a:stretch>
            <a:fillRect/>
          </a:stretch>
        </p:blipFill>
        <p:spPr>
          <a:xfrm>
            <a:off x="12517152" y="1106652"/>
            <a:ext cx="1993316" cy="1275722"/>
          </a:xfrm>
          <a:prstGeom prst="rect">
            <a:avLst/>
          </a:prstGeom>
        </p:spPr>
      </p:pic>
      <p:pic>
        <p:nvPicPr>
          <p:cNvPr id="13" name="Picture 13"/>
          <p:cNvPicPr>
            <a:picLocks noChangeAspect="1"/>
          </p:cNvPicPr>
          <p:nvPr/>
        </p:nvPicPr>
        <p:blipFill>
          <a:blip r:embed="rId5"/>
          <a:srcRect/>
          <a:stretch>
            <a:fillRect/>
          </a:stretch>
        </p:blipFill>
        <p:spPr>
          <a:xfrm>
            <a:off x="15235149" y="1028700"/>
            <a:ext cx="2024151" cy="1431627"/>
          </a:xfrm>
          <a:prstGeom prst="rect">
            <a:avLst/>
          </a:prstGeom>
        </p:spPr>
      </p:pic>
      <p:pic>
        <p:nvPicPr>
          <p:cNvPr id="6" name="Picture 5" descr="PHOTO-2022-05-18-15-42-03 (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552700"/>
            <a:ext cx="7715250" cy="7734300"/>
          </a:xfrm>
          <a:prstGeom prst="rect">
            <a:avLst/>
          </a:prstGeom>
        </p:spPr>
      </p:pic>
      <p:pic>
        <p:nvPicPr>
          <p:cNvPr id="9" name="Picture 8" descr="PHOTO-2022-05-18-15-42-0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8800" y="2552700"/>
            <a:ext cx="7715250" cy="7725534"/>
          </a:xfrm>
          <a:prstGeom prst="rect">
            <a:avLst/>
          </a:prstGeom>
        </p:spPr>
      </p:pic>
    </p:spTree>
    <p:extLst>
      <p:ext uri="{BB962C8B-B14F-4D97-AF65-F5344CB8AC3E}">
        <p14:creationId xmlns:p14="http://schemas.microsoft.com/office/powerpoint/2010/main" val="325473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1C4033C50E6FA4C9E0522E9F46AD47C" ma:contentTypeVersion="11" ma:contentTypeDescription="Criar um novo documento." ma:contentTypeScope="" ma:versionID="f1c510b48f663fd71ed854c8333f482d">
  <xsd:schema xmlns:xsd="http://www.w3.org/2001/XMLSchema" xmlns:xs="http://www.w3.org/2001/XMLSchema" xmlns:p="http://schemas.microsoft.com/office/2006/metadata/properties" xmlns:ns2="e190bac5-41d3-4804-a275-f7c0dff306f1" targetNamespace="http://schemas.microsoft.com/office/2006/metadata/properties" ma:root="true" ma:fieldsID="74d8b60842c5bf1be41c43270eabafe5" ns2:_="">
    <xsd:import namespace="e190bac5-41d3-4804-a275-f7c0dff306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0bac5-41d3-4804-a275-f7c0dff306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329CE2-3F6A-41AE-9DEB-1DB5ED7E4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0bac5-41d3-4804-a275-f7c0dff30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83FA8B-E824-4678-9F05-2035ECB60410}">
  <ds:schemaRefs>
    <ds:schemaRef ds:uri="http://schemas.microsoft.com/sharepoint/v3/contenttype/forms"/>
  </ds:schemaRefs>
</ds:datastoreItem>
</file>

<file path=customXml/itemProps3.xml><?xml version="1.0" encoding="utf-8"?>
<ds:datastoreItem xmlns:ds="http://schemas.openxmlformats.org/officeDocument/2006/customXml" ds:itemID="{C5CAF807-400B-460D-9C1E-824B049C488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1195</TotalTime>
  <Words>569</Words>
  <Application>Microsoft Office PowerPoint</Application>
  <PresentationFormat>Personalizados</PresentationFormat>
  <Paragraphs>48</Paragraphs>
  <Slides>14</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14</vt:i4>
      </vt:variant>
    </vt:vector>
  </HeadingPairs>
  <TitlesOfParts>
    <vt:vector size="21" baseType="lpstr">
      <vt:lpstr>Calibri</vt:lpstr>
      <vt:lpstr>Fira Sans Light Bold</vt:lpstr>
      <vt:lpstr>Fira Sans Medium Bold</vt:lpstr>
      <vt:lpstr>Fira Sans Light</vt:lpstr>
      <vt:lpstr>Fira Sans Bold Bold</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Purple Casual Corporate App Development Startup Marketing Presentation</dc:title>
  <cp:lastModifiedBy>Ana Isabel Soares Quintas Quintas</cp:lastModifiedBy>
  <cp:revision>17</cp:revision>
  <dcterms:created xsi:type="dcterms:W3CDTF">2006-08-16T00:00:00Z</dcterms:created>
  <dcterms:modified xsi:type="dcterms:W3CDTF">2022-05-24T08:25:16Z</dcterms:modified>
  <dc:identifier>DAE2cs0UEYY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0x01010091C4033C50E6FA4C9E0522E9F46AD47C</vt:lpwstr>
  </property>
</Properties>
</file>