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84" r:id="rId9"/>
    <p:sldId id="273" r:id="rId10"/>
    <p:sldId id="269" r:id="rId11"/>
    <p:sldId id="270" r:id="rId12"/>
    <p:sldId id="271" r:id="rId13"/>
    <p:sldId id="272" r:id="rId14"/>
    <p:sldId id="274" r:id="rId15"/>
    <p:sldId id="275" r:id="rId16"/>
    <p:sldId id="276" r:id="rId17"/>
    <p:sldId id="277" r:id="rId18"/>
    <p:sldId id="278" r:id="rId19"/>
    <p:sldId id="279" r:id="rId20"/>
    <p:sldId id="280" r:id="rId21"/>
    <p:sldId id="282" r:id="rId22"/>
    <p:sldId id="283" r:id="rId23"/>
    <p:sldId id="285" r:id="rId24"/>
    <p:sldId id="286" r:id="rId25"/>
    <p:sldId id="287" r:id="rId26"/>
    <p:sldId id="288" r:id="rId27"/>
    <p:sldId id="289" r:id="rId28"/>
    <p:sldId id="290" r:id="rId29"/>
    <p:sldId id="281"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318412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38012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83219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87815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22883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D35EC91-04EF-438D-B846-0CF6AFAEA11C}" type="datetimeFigureOut">
              <a:rPr lang="nl-NL" smtClean="0"/>
              <a:t>22-5-2022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72795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D35EC91-04EF-438D-B846-0CF6AFAEA11C}" type="datetimeFigureOut">
              <a:rPr lang="nl-NL" smtClean="0"/>
              <a:t>22-5-2022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283626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D35EC91-04EF-438D-B846-0CF6AFAEA11C}" type="datetimeFigureOut">
              <a:rPr lang="nl-NL" smtClean="0"/>
              <a:t>22-5-2022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81411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35EC91-04EF-438D-B846-0CF6AFAEA11C}" type="datetimeFigureOut">
              <a:rPr lang="nl-NL" smtClean="0"/>
              <a:t>22-5-2022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364427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D35EC91-04EF-438D-B846-0CF6AFAEA11C}" type="datetimeFigureOut">
              <a:rPr lang="nl-NL" smtClean="0"/>
              <a:t>22-5-2022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262333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D35EC91-04EF-438D-B846-0CF6AFAEA11C}" type="datetimeFigureOut">
              <a:rPr lang="nl-NL" smtClean="0"/>
              <a:t>22-5-2022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2C49C6-4D20-4B92-9C11-571EC670F23A}" type="slidenum">
              <a:rPr lang="nl-NL" smtClean="0"/>
              <a:t>‹nr.›</a:t>
            </a:fld>
            <a:endParaRPr lang="nl-NL"/>
          </a:p>
        </p:txBody>
      </p:sp>
    </p:spTree>
    <p:extLst>
      <p:ext uri="{BB962C8B-B14F-4D97-AF65-F5344CB8AC3E}">
        <p14:creationId xmlns:p14="http://schemas.microsoft.com/office/powerpoint/2010/main" val="137033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5EC91-04EF-438D-B846-0CF6AFAEA11C}" type="datetimeFigureOut">
              <a:rPr lang="nl-NL" smtClean="0"/>
              <a:t>22-5-2022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C49C6-4D20-4B92-9C11-571EC670F23A}" type="slidenum">
              <a:rPr lang="nl-NL" smtClean="0"/>
              <a:t>‹nr.›</a:t>
            </a:fld>
            <a:endParaRPr lang="nl-NL"/>
          </a:p>
        </p:txBody>
      </p:sp>
    </p:spTree>
    <p:extLst>
      <p:ext uri="{BB962C8B-B14F-4D97-AF65-F5344CB8AC3E}">
        <p14:creationId xmlns:p14="http://schemas.microsoft.com/office/powerpoint/2010/main" val="350305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588871"/>
          </a:xfrm>
        </p:spPr>
        <p:txBody>
          <a:bodyPr>
            <a:normAutofit fontScale="90000"/>
          </a:bodyPr>
          <a:lstStyle/>
          <a:p>
            <a:r>
              <a:rPr lang="nl-NL" sz="6600" b="1" dirty="0" err="1" smtClean="0"/>
              <a:t>Maximizing</a:t>
            </a:r>
            <a:r>
              <a:rPr lang="nl-NL" sz="6600" b="1" dirty="0" smtClean="0"/>
              <a:t> </a:t>
            </a:r>
            <a:r>
              <a:rPr lang="nl-NL" sz="6600" b="1" dirty="0" err="1" smtClean="0"/>
              <a:t>your</a:t>
            </a:r>
            <a:r>
              <a:rPr lang="nl-NL" sz="6600" b="1" dirty="0" smtClean="0"/>
              <a:t> </a:t>
            </a:r>
            <a:r>
              <a:rPr lang="nl-NL" sz="6600" b="1" dirty="0" err="1" smtClean="0"/>
              <a:t>potential</a:t>
            </a:r>
            <a:endParaRPr lang="nl-NL" sz="6600" b="1" dirty="0"/>
          </a:p>
        </p:txBody>
      </p:sp>
      <p:pic>
        <p:nvPicPr>
          <p:cNvPr id="4" name="Afbeelding 3" descr="Logo-DrawingToHealth®.jpg"/>
          <p:cNvPicPr>
            <a:picLocks noChangeAspect="1"/>
          </p:cNvPicPr>
          <p:nvPr/>
        </p:nvPicPr>
        <p:blipFill>
          <a:blip r:embed="rId2"/>
          <a:stretch>
            <a:fillRect/>
          </a:stretch>
        </p:blipFill>
        <p:spPr>
          <a:xfrm>
            <a:off x="4503656" y="1711234"/>
            <a:ext cx="3184688" cy="3184688"/>
          </a:xfrm>
          <a:prstGeom prst="rect">
            <a:avLst/>
          </a:prstGeom>
        </p:spPr>
      </p:pic>
      <p:sp>
        <p:nvSpPr>
          <p:cNvPr id="5" name="Rectangle 12"/>
          <p:cNvSpPr>
            <a:spLocks noChangeArrowheads="1"/>
          </p:cNvSpPr>
          <p:nvPr/>
        </p:nvSpPr>
        <p:spPr bwMode="auto">
          <a:xfrm>
            <a:off x="1045030" y="4758120"/>
            <a:ext cx="1004533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“Emotions and Robotics: A Study Across Different Cultures, Educational Systems and Populations”</a:t>
            </a:r>
            <a:endParaRPr kumimoji="0" lang="nl-NL" altLang="nl-NL" b="0" i="0" u="none" strike="noStrike" cap="none" normalizeH="0" baseline="0" dirty="0" smtClean="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2020-1-TR01-KA201-094326</a:t>
            </a:r>
            <a:endParaRPr kumimoji="0" lang="nl-NL" altLang="nl-NL" b="0" i="0" u="none" strike="noStrike" cap="none" normalizeH="0" baseline="0" dirty="0" smtClean="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Deventer, 23</a:t>
            </a:r>
            <a:r>
              <a:rPr kumimoji="0" lang="en-GB" altLang="nl-NL" b="1" i="0" u="none" strike="noStrike" cap="none" normalizeH="0" baseline="30000" dirty="0" smtClean="0">
                <a:ln>
                  <a:noFill/>
                </a:ln>
                <a:solidFill>
                  <a:schemeClr val="tx1"/>
                </a:solidFill>
                <a:effectLst/>
                <a:ea typeface="Calibri" panose="020F0502020204030204" pitchFamily="34" charset="0"/>
                <a:cs typeface="Arial" panose="020B0604020202020204" pitchFamily="34" charset="0"/>
              </a:rPr>
              <a:t>rd </a:t>
            </a:r>
            <a:r>
              <a:rPr kumimoji="0" lang="en-GB" altLang="nl-N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 27</a:t>
            </a:r>
            <a:r>
              <a:rPr kumimoji="0" lang="en-GB" altLang="nl-NL" b="1" i="0" u="none" strike="noStrike" cap="none" normalizeH="0" baseline="30000" dirty="0" smtClean="0">
                <a:ln>
                  <a:noFill/>
                </a:ln>
                <a:solidFill>
                  <a:schemeClr val="tx1"/>
                </a:solidFill>
                <a:effectLst/>
                <a:ea typeface="Calibri" panose="020F0502020204030204" pitchFamily="34" charset="0"/>
                <a:cs typeface="Arial" panose="020B0604020202020204" pitchFamily="34" charset="0"/>
              </a:rPr>
              <a:t>th</a:t>
            </a:r>
            <a:r>
              <a:rPr kumimoji="0" lang="en-GB" altLang="nl-N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of May 2022</a:t>
            </a:r>
            <a:endParaRPr kumimoji="0" lang="nl-NL" altLang="nl-NL" b="0" i="0" u="none" strike="noStrike" cap="none" normalizeH="0" baseline="0" dirty="0" smtClean="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n-GB"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nl-NL"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0501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21820"/>
          </a:xfrm>
        </p:spPr>
        <p:txBody>
          <a:bodyPr>
            <a:normAutofit/>
          </a:bodyPr>
          <a:lstStyle/>
          <a:p>
            <a:pPr algn="ctr"/>
            <a:r>
              <a:rPr lang="en-US" sz="6000" dirty="0" smtClean="0"/>
              <a:t>Drawings can, after all, provide access to multiple layers of personality development </a:t>
            </a:r>
            <a:r>
              <a:rPr lang="en-US" sz="1800" dirty="0" smtClean="0"/>
              <a:t>(</a:t>
            </a:r>
            <a:r>
              <a:rPr lang="en-US" sz="1800" dirty="0" err="1" smtClean="0"/>
              <a:t>Meykens</a:t>
            </a:r>
            <a:r>
              <a:rPr lang="en-US" sz="1800" dirty="0" smtClean="0"/>
              <a:t> &amp; </a:t>
            </a:r>
            <a:r>
              <a:rPr lang="en-US" sz="1800" dirty="0" err="1" smtClean="0"/>
              <a:t>Cluckers</a:t>
            </a:r>
            <a:r>
              <a:rPr lang="en-US" sz="1800" dirty="0" smtClean="0"/>
              <a:t>, 2000)</a:t>
            </a:r>
            <a:endParaRPr lang="nl-NL" sz="1800" dirty="0"/>
          </a:p>
        </p:txBody>
      </p:sp>
    </p:spTree>
    <p:extLst>
      <p:ext uri="{BB962C8B-B14F-4D97-AF65-F5344CB8AC3E}">
        <p14:creationId xmlns:p14="http://schemas.microsoft.com/office/powerpoint/2010/main" val="242060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07966"/>
          </a:xfrm>
        </p:spPr>
        <p:txBody>
          <a:bodyPr>
            <a:normAutofit/>
          </a:bodyPr>
          <a:lstStyle/>
          <a:p>
            <a:pPr algn="ctr"/>
            <a:r>
              <a:rPr lang="en-US" dirty="0" smtClean="0"/>
              <a:t>Goodenough (1926), attempted to determine intelligence - or developmental coefficient - from finished drawings. </a:t>
            </a:r>
            <a:br>
              <a:rPr lang="en-US" dirty="0" smtClean="0"/>
            </a:br>
            <a:r>
              <a:rPr lang="en-US" dirty="0"/>
              <a:t/>
            </a:r>
            <a:br>
              <a:rPr lang="en-US" dirty="0"/>
            </a:br>
            <a:r>
              <a:rPr lang="en-US" dirty="0" smtClean="0"/>
              <a:t>*</a:t>
            </a:r>
            <a:r>
              <a:rPr lang="en-US" i="1" dirty="0" smtClean="0"/>
              <a:t>This study was not reliable.</a:t>
            </a:r>
            <a:r>
              <a:rPr lang="en-US" dirty="0" smtClean="0"/>
              <a:t/>
            </a:r>
            <a:br>
              <a:rPr lang="en-US" dirty="0" smtClean="0"/>
            </a:br>
            <a:r>
              <a:rPr lang="en-US" dirty="0"/>
              <a:t/>
            </a:r>
            <a:br>
              <a:rPr lang="en-US" dirty="0"/>
            </a:br>
            <a:r>
              <a:rPr lang="en-US" dirty="0" smtClean="0"/>
              <a:t/>
            </a:r>
            <a:br>
              <a:rPr lang="en-US" dirty="0" smtClean="0"/>
            </a:br>
            <a:endParaRPr lang="nl-NL" dirty="0"/>
          </a:p>
        </p:txBody>
      </p:sp>
    </p:spTree>
    <p:extLst>
      <p:ext uri="{BB962C8B-B14F-4D97-AF65-F5344CB8AC3E}">
        <p14:creationId xmlns:p14="http://schemas.microsoft.com/office/powerpoint/2010/main" val="334109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55964" y="1427018"/>
            <a:ext cx="10072254" cy="3785652"/>
          </a:xfrm>
          <a:prstGeom prst="rect">
            <a:avLst/>
          </a:prstGeom>
        </p:spPr>
        <p:txBody>
          <a:bodyPr wrap="square">
            <a:spAutoFit/>
          </a:bodyPr>
          <a:lstStyle/>
          <a:p>
            <a:pPr algn="ctr"/>
            <a:r>
              <a:rPr lang="en-US" sz="6000" dirty="0" err="1" smtClean="0">
                <a:latin typeface="+mj-lt"/>
              </a:rPr>
              <a:t>Koppitz</a:t>
            </a:r>
            <a:r>
              <a:rPr lang="en-US" sz="6000" dirty="0" smtClean="0">
                <a:latin typeface="+mj-lt"/>
              </a:rPr>
              <a:t> (1968, 1984), went on to research and found that there was a rough estimate of intelligence.</a:t>
            </a:r>
            <a:endParaRPr lang="nl-NL" sz="6000" dirty="0">
              <a:latin typeface="+mj-lt"/>
            </a:endParaRPr>
          </a:p>
        </p:txBody>
      </p:sp>
    </p:spTree>
    <p:extLst>
      <p:ext uri="{BB962C8B-B14F-4D97-AF65-F5344CB8AC3E}">
        <p14:creationId xmlns:p14="http://schemas.microsoft.com/office/powerpoint/2010/main" val="409209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7473" y="678873"/>
            <a:ext cx="10515600" cy="4475451"/>
          </a:xfrm>
        </p:spPr>
        <p:txBody>
          <a:bodyPr>
            <a:normAutofit fontScale="90000"/>
          </a:bodyPr>
          <a:lstStyle/>
          <a:p>
            <a:pPr algn="ctr"/>
            <a:r>
              <a:rPr lang="nl-NL" sz="6000" dirty="0" smtClean="0"/>
              <a:t/>
            </a:r>
            <a:br>
              <a:rPr lang="nl-NL" sz="6000" dirty="0" smtClean="0"/>
            </a:br>
            <a:r>
              <a:rPr lang="nl-NL" sz="6000" dirty="0"/>
              <a:t/>
            </a:r>
            <a:br>
              <a:rPr lang="nl-NL" sz="6000" dirty="0"/>
            </a:br>
            <a:r>
              <a:rPr lang="nl-NL" sz="6000" dirty="0" smtClean="0"/>
              <a:t/>
            </a:r>
            <a:br>
              <a:rPr lang="nl-NL" sz="6000" dirty="0" smtClean="0"/>
            </a:br>
            <a:r>
              <a:rPr lang="nl-NL" sz="6000" dirty="0"/>
              <a:t/>
            </a:r>
            <a:br>
              <a:rPr lang="nl-NL" sz="6000" dirty="0"/>
            </a:br>
            <a:r>
              <a:rPr lang="nl-NL" sz="6000" dirty="0" err="1" smtClean="0"/>
              <a:t>Machover</a:t>
            </a:r>
            <a:r>
              <a:rPr lang="nl-NL" sz="6000" dirty="0" smtClean="0"/>
              <a:t> (1949), </a:t>
            </a:r>
            <a:r>
              <a:rPr lang="en-US" sz="6000" dirty="0" smtClean="0"/>
              <a:t>conducted research into emotional and psychoanalytic principles in children's drawings.</a:t>
            </a:r>
            <a:br>
              <a:rPr lang="en-US" sz="6000" dirty="0" smtClean="0"/>
            </a:br>
            <a:r>
              <a:rPr lang="en-US" sz="6000" dirty="0"/>
              <a:t/>
            </a:r>
            <a:br>
              <a:rPr lang="en-US" sz="6000" dirty="0"/>
            </a:br>
            <a:r>
              <a:rPr lang="en-US" dirty="0" smtClean="0"/>
              <a:t/>
            </a:r>
            <a:br>
              <a:rPr lang="en-US" dirty="0" smtClean="0"/>
            </a:br>
            <a:r>
              <a:rPr lang="en-US" dirty="0"/>
              <a:t/>
            </a:r>
            <a:br>
              <a:rPr lang="en-US" dirty="0"/>
            </a:br>
            <a:r>
              <a:rPr lang="en-US" dirty="0" smtClean="0"/>
              <a:t/>
            </a:r>
            <a:br>
              <a:rPr lang="en-US" dirty="0" smtClean="0"/>
            </a:br>
            <a:endParaRPr lang="nl-NL" dirty="0"/>
          </a:p>
        </p:txBody>
      </p:sp>
    </p:spTree>
    <p:extLst>
      <p:ext uri="{BB962C8B-B14F-4D97-AF65-F5344CB8AC3E}">
        <p14:creationId xmlns:p14="http://schemas.microsoft.com/office/powerpoint/2010/main" val="2224682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9764" y="637309"/>
            <a:ext cx="10515600" cy="5638800"/>
          </a:xfrm>
        </p:spPr>
        <p:txBody>
          <a:bodyPr>
            <a:normAutofit/>
          </a:bodyPr>
          <a:lstStyle/>
          <a:p>
            <a:r>
              <a:rPr lang="en-US" dirty="0"/>
              <a:t>F</a:t>
            </a:r>
            <a:r>
              <a:rPr lang="en-US" dirty="0" smtClean="0"/>
              <a:t>or a diagnostic approach to the child's experience of the world, we mainly want to use a </a:t>
            </a:r>
            <a:r>
              <a:rPr lang="en-US" u="sng" dirty="0" smtClean="0"/>
              <a:t>hermeneutical</a:t>
            </a:r>
            <a:r>
              <a:rPr lang="en-US" dirty="0" smtClean="0"/>
              <a:t> method. </a:t>
            </a:r>
            <a:br>
              <a:rPr lang="en-US" dirty="0" smtClean="0"/>
            </a:br>
            <a:r>
              <a:rPr lang="en-US" dirty="0" smtClean="0"/>
              <a:t>                                   </a:t>
            </a:r>
            <a:br>
              <a:rPr lang="en-US" dirty="0" smtClean="0"/>
            </a:br>
            <a:r>
              <a:rPr lang="en-US" dirty="0"/>
              <a:t> </a:t>
            </a:r>
            <a:r>
              <a:rPr lang="en-US" dirty="0" smtClean="0"/>
              <a:t>                                    </a:t>
            </a:r>
            <a:br>
              <a:rPr lang="en-US" dirty="0" smtClean="0"/>
            </a:br>
            <a:r>
              <a:rPr lang="en-US" dirty="0" smtClean="0"/>
              <a:t/>
            </a:r>
            <a:br>
              <a:rPr lang="en-US" dirty="0" smtClean="0"/>
            </a:br>
            <a:r>
              <a:rPr lang="en-US" dirty="0" smtClean="0"/>
              <a:t>Findings and insights from different angles form the basis for the perceptions and the living environment of the child.</a:t>
            </a:r>
            <a:endParaRPr lang="nl-NL" dirty="0"/>
          </a:p>
        </p:txBody>
      </p:sp>
      <p:sp>
        <p:nvSpPr>
          <p:cNvPr id="4" name="Pijl-omlaag 3"/>
          <p:cNvSpPr/>
          <p:nvPr/>
        </p:nvSpPr>
        <p:spPr>
          <a:xfrm>
            <a:off x="5167745" y="296750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9768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92727"/>
            <a:ext cx="9144000" cy="1750436"/>
          </a:xfrm>
        </p:spPr>
        <p:txBody>
          <a:bodyPr/>
          <a:lstStyle/>
          <a:p>
            <a:r>
              <a:rPr lang="nl-NL" b="1" dirty="0"/>
              <a:t>W</a:t>
            </a:r>
            <a:r>
              <a:rPr lang="nl-NL" b="1" dirty="0" smtClean="0"/>
              <a:t>arm-up </a:t>
            </a:r>
            <a:br>
              <a:rPr lang="nl-NL" b="1" dirty="0" smtClean="0"/>
            </a:br>
            <a:r>
              <a:rPr lang="nl-NL" b="1" dirty="0" err="1"/>
              <a:t>E</a:t>
            </a:r>
            <a:r>
              <a:rPr lang="nl-NL" b="1" dirty="0" err="1" smtClean="0"/>
              <a:t>nergetic</a:t>
            </a:r>
            <a:r>
              <a:rPr lang="nl-NL" b="1" dirty="0" smtClean="0"/>
              <a:t> </a:t>
            </a:r>
            <a:r>
              <a:rPr lang="nl-NL" b="1" dirty="0" err="1" smtClean="0"/>
              <a:t>drawing</a:t>
            </a:r>
            <a:endParaRPr lang="nl-NL" b="1" dirty="0"/>
          </a:p>
        </p:txBody>
      </p:sp>
      <p:sp>
        <p:nvSpPr>
          <p:cNvPr id="3" name="Ondertitel 2"/>
          <p:cNvSpPr>
            <a:spLocks noGrp="1"/>
          </p:cNvSpPr>
          <p:nvPr>
            <p:ph type="subTitle" idx="1"/>
          </p:nvPr>
        </p:nvSpPr>
        <p:spPr>
          <a:xfrm>
            <a:off x="1524000" y="2729345"/>
            <a:ext cx="9144000" cy="2528455"/>
          </a:xfrm>
        </p:spPr>
        <p:txBody>
          <a:bodyPr>
            <a:normAutofit fontScale="92500" lnSpcReduction="20000"/>
          </a:bodyPr>
          <a:lstStyle/>
          <a:p>
            <a:pPr algn="l"/>
            <a:r>
              <a:rPr lang="nl-NL" dirty="0" err="1" smtClean="0">
                <a:latin typeface="+mj-lt"/>
              </a:rPr>
              <a:t>Task</a:t>
            </a:r>
            <a:r>
              <a:rPr lang="nl-NL" dirty="0" smtClean="0">
                <a:latin typeface="+mj-lt"/>
              </a:rPr>
              <a:t> 1. </a:t>
            </a:r>
          </a:p>
          <a:p>
            <a:pPr algn="l"/>
            <a:r>
              <a:rPr lang="nl-NL" dirty="0" smtClean="0">
                <a:latin typeface="+mj-lt"/>
              </a:rPr>
              <a:t>Learning goals:</a:t>
            </a:r>
            <a:br>
              <a:rPr lang="nl-NL" dirty="0" smtClean="0">
                <a:latin typeface="+mj-lt"/>
              </a:rPr>
            </a:br>
            <a:r>
              <a:rPr lang="nl-NL" sz="4800" dirty="0" smtClean="0">
                <a:latin typeface="+mj-lt"/>
              </a:rPr>
              <a:t/>
            </a:r>
            <a:br>
              <a:rPr lang="nl-NL" sz="4800" dirty="0" smtClean="0">
                <a:latin typeface="+mj-lt"/>
              </a:rPr>
            </a:br>
            <a:r>
              <a:rPr lang="nl-NL" dirty="0">
                <a:latin typeface="+mj-lt"/>
              </a:rPr>
              <a:t>-</a:t>
            </a:r>
            <a:r>
              <a:rPr lang="en-US" dirty="0">
                <a:latin typeface="+mj-lt"/>
              </a:rPr>
              <a:t>The team members can make a drawing by feeling.</a:t>
            </a:r>
            <a:br>
              <a:rPr lang="en-US" dirty="0">
                <a:latin typeface="+mj-lt"/>
              </a:rPr>
            </a:br>
            <a:r>
              <a:rPr lang="en-US" dirty="0">
                <a:latin typeface="+mj-lt"/>
              </a:rPr>
              <a:t/>
            </a:r>
            <a:br>
              <a:rPr lang="en-US" dirty="0">
                <a:latin typeface="+mj-lt"/>
              </a:rPr>
            </a:br>
            <a:r>
              <a:rPr lang="en-US" dirty="0">
                <a:latin typeface="+mj-lt"/>
              </a:rPr>
              <a:t>-The team members can link a feeling to motor actions without judgement.</a:t>
            </a:r>
            <a:br>
              <a:rPr lang="en-US" dirty="0">
                <a:latin typeface="+mj-lt"/>
              </a:rPr>
            </a:br>
            <a:r>
              <a:rPr lang="en-US" dirty="0">
                <a:latin typeface="+mj-lt"/>
              </a:rPr>
              <a:t/>
            </a:r>
            <a:br>
              <a:rPr lang="en-US" dirty="0">
                <a:latin typeface="+mj-lt"/>
              </a:rPr>
            </a:br>
            <a:r>
              <a:rPr lang="en-US" dirty="0">
                <a:latin typeface="+mj-lt"/>
              </a:rPr>
              <a:t>-You are able to associate image</a:t>
            </a:r>
            <a:endParaRPr lang="nl-NL" dirty="0">
              <a:latin typeface="+mj-lt"/>
            </a:endParaRPr>
          </a:p>
        </p:txBody>
      </p:sp>
    </p:spTree>
    <p:extLst>
      <p:ext uri="{BB962C8B-B14F-4D97-AF65-F5344CB8AC3E}">
        <p14:creationId xmlns:p14="http://schemas.microsoft.com/office/powerpoint/2010/main" val="336235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817418"/>
            <a:ext cx="9144000" cy="891454"/>
          </a:xfrm>
        </p:spPr>
        <p:txBody>
          <a:bodyPr>
            <a:normAutofit/>
          </a:bodyPr>
          <a:lstStyle/>
          <a:p>
            <a:r>
              <a:rPr lang="nl-NL" sz="4400" dirty="0" err="1" smtClean="0"/>
              <a:t>Explanation</a:t>
            </a:r>
            <a:r>
              <a:rPr lang="nl-NL" sz="4400" dirty="0" smtClean="0"/>
              <a:t> </a:t>
            </a:r>
            <a:r>
              <a:rPr lang="nl-NL" sz="4400" dirty="0" err="1"/>
              <a:t>T</a:t>
            </a:r>
            <a:r>
              <a:rPr lang="nl-NL" sz="4400" dirty="0" err="1" smtClean="0"/>
              <a:t>ask</a:t>
            </a:r>
            <a:r>
              <a:rPr lang="nl-NL" sz="4400" dirty="0" smtClean="0"/>
              <a:t> 1.</a:t>
            </a:r>
            <a:endParaRPr lang="nl-NL" sz="4400" dirty="0"/>
          </a:p>
        </p:txBody>
      </p:sp>
      <p:sp>
        <p:nvSpPr>
          <p:cNvPr id="3" name="Ondertitel 2"/>
          <p:cNvSpPr>
            <a:spLocks noGrp="1"/>
          </p:cNvSpPr>
          <p:nvPr>
            <p:ph type="subTitle" idx="1"/>
          </p:nvPr>
        </p:nvSpPr>
        <p:spPr>
          <a:xfrm>
            <a:off x="1524000" y="2188874"/>
            <a:ext cx="9144000" cy="1655762"/>
          </a:xfrm>
        </p:spPr>
        <p:txBody>
          <a:bodyPr>
            <a:noAutofit/>
          </a:bodyPr>
          <a:lstStyle/>
          <a:p>
            <a:pPr algn="just"/>
            <a:r>
              <a:rPr lang="en-US" sz="3200" dirty="0" smtClean="0">
                <a:latin typeface="+mj-lt"/>
              </a:rPr>
              <a:t>Take a wax cubes. We are going to start drawing calm smooth lines on paper. You are dancing across the sheet of paper, as it were. And move with your body. This may feel uncomfortable at first. Try not to judge. After all, it's about the experience.</a:t>
            </a:r>
          </a:p>
          <a:p>
            <a:pPr algn="l"/>
            <a:endParaRPr lang="en-US" sz="3200" dirty="0" smtClean="0">
              <a:latin typeface="+mj-lt"/>
            </a:endParaRPr>
          </a:p>
          <a:p>
            <a:pPr algn="l"/>
            <a:r>
              <a:rPr lang="en-US" sz="3200" dirty="0" smtClean="0">
                <a:latin typeface="+mj-lt"/>
              </a:rPr>
              <a:t>Material: paper and wax cubes.</a:t>
            </a:r>
            <a:endParaRPr lang="nl-NL" sz="3200" dirty="0">
              <a:latin typeface="+mj-lt"/>
            </a:endParaRPr>
          </a:p>
        </p:txBody>
      </p:sp>
    </p:spTree>
    <p:extLst>
      <p:ext uri="{BB962C8B-B14F-4D97-AF65-F5344CB8AC3E}">
        <p14:creationId xmlns:p14="http://schemas.microsoft.com/office/powerpoint/2010/main" val="212526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37855" y="1163782"/>
            <a:ext cx="9144000" cy="4939145"/>
          </a:xfrm>
        </p:spPr>
        <p:txBody>
          <a:bodyPr>
            <a:normAutofit fontScale="90000"/>
          </a:bodyPr>
          <a:lstStyle/>
          <a:p>
            <a:r>
              <a:rPr lang="en-US" dirty="0" smtClean="0"/>
              <a:t/>
            </a:r>
            <a:br>
              <a:rPr lang="en-US" dirty="0" smtClean="0"/>
            </a:br>
            <a:r>
              <a:rPr lang="en-US" dirty="0" smtClean="0"/>
              <a:t>Next task 1A:</a:t>
            </a:r>
            <a:br>
              <a:rPr lang="en-US" dirty="0" smtClean="0"/>
            </a:br>
            <a:r>
              <a:rPr lang="en-US" sz="5300" dirty="0" smtClean="0"/>
              <a:t>Take a complementary color. Make sure you can get the fish out with a different color. So that you accentuate the fish.</a:t>
            </a:r>
            <a:r>
              <a:rPr lang="nl-NL" sz="5300" dirty="0" smtClean="0"/>
              <a:t/>
            </a:r>
            <a:br>
              <a:rPr lang="nl-NL" sz="5300" dirty="0" smtClean="0"/>
            </a:br>
            <a:r>
              <a:rPr lang="en-US" dirty="0" smtClean="0"/>
              <a:t> </a:t>
            </a:r>
            <a:endParaRPr lang="nl-NL" dirty="0"/>
          </a:p>
        </p:txBody>
      </p:sp>
    </p:spTree>
    <p:extLst>
      <p:ext uri="{BB962C8B-B14F-4D97-AF65-F5344CB8AC3E}">
        <p14:creationId xmlns:p14="http://schemas.microsoft.com/office/powerpoint/2010/main" val="2151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29491"/>
            <a:ext cx="9144000" cy="1343891"/>
          </a:xfrm>
        </p:spPr>
        <p:txBody>
          <a:bodyPr>
            <a:normAutofit fontScale="90000"/>
          </a:bodyPr>
          <a:lstStyle/>
          <a:p>
            <a:r>
              <a:rPr lang="nl-NL" dirty="0" smtClean="0">
                <a:latin typeface="+mj-lt"/>
              </a:rPr>
              <a:t/>
            </a:r>
            <a:br>
              <a:rPr lang="nl-NL" dirty="0" smtClean="0">
                <a:latin typeface="+mj-lt"/>
              </a:rPr>
            </a:br>
            <a:r>
              <a:rPr lang="nl-NL" sz="3600" b="1" dirty="0" err="1" smtClean="0"/>
              <a:t>Task</a:t>
            </a:r>
            <a:r>
              <a:rPr lang="nl-NL" sz="3600" b="1" dirty="0" smtClean="0"/>
              <a:t> 2. </a:t>
            </a:r>
            <a:r>
              <a:rPr lang="en-US" sz="3600" b="1" dirty="0"/>
              <a:t>"A TREE OF A GUY"</a:t>
            </a:r>
            <a:r>
              <a:rPr lang="en-US" b="1" dirty="0"/>
              <a:t/>
            </a:r>
            <a:br>
              <a:rPr lang="en-US" b="1" dirty="0"/>
            </a:br>
            <a:endParaRPr lang="nl-NL" b="1" dirty="0"/>
          </a:p>
        </p:txBody>
      </p:sp>
      <p:sp>
        <p:nvSpPr>
          <p:cNvPr id="3" name="Ondertitel 2"/>
          <p:cNvSpPr>
            <a:spLocks noGrp="1"/>
          </p:cNvSpPr>
          <p:nvPr>
            <p:ph type="subTitle" idx="1"/>
          </p:nvPr>
        </p:nvSpPr>
        <p:spPr>
          <a:xfrm>
            <a:off x="346365" y="1177637"/>
            <a:ext cx="11513126" cy="5680363"/>
          </a:xfrm>
        </p:spPr>
        <p:txBody>
          <a:bodyPr>
            <a:noAutofit/>
          </a:bodyPr>
          <a:lstStyle/>
          <a:p>
            <a:pPr algn="l">
              <a:lnSpc>
                <a:spcPct val="100000"/>
              </a:lnSpc>
            </a:pPr>
            <a:r>
              <a:rPr lang="en-US" sz="1800" dirty="0" smtClean="0">
                <a:latin typeface="+mj-lt"/>
              </a:rPr>
              <a:t>Just like people, there are tree species that open outwards (being extroverted). Other people wait quietly (are introverted). The latter invite you to think, to sort things out or to relax.</a:t>
            </a:r>
          </a:p>
          <a:p>
            <a:pPr algn="l">
              <a:lnSpc>
                <a:spcPct val="100000"/>
              </a:lnSpc>
            </a:pPr>
            <a:r>
              <a:rPr lang="en-US" sz="1800" dirty="0" smtClean="0">
                <a:latin typeface="+mj-lt"/>
              </a:rPr>
              <a:t>Extroverted trees have the strongest appearance during the day. Introverted trees are more energetic at night, especially during a full moon. Different tree species react most strongly to the sun or the moon.</a:t>
            </a:r>
          </a:p>
          <a:p>
            <a:pPr algn="l">
              <a:lnSpc>
                <a:spcPct val="100000"/>
              </a:lnSpc>
            </a:pPr>
            <a:r>
              <a:rPr lang="en-US" sz="1800" dirty="0" smtClean="0">
                <a:latin typeface="+mj-lt"/>
              </a:rPr>
              <a:t>Draw a tree in an environment that feels right to you.</a:t>
            </a:r>
          </a:p>
          <a:p>
            <a:pPr algn="l">
              <a:lnSpc>
                <a:spcPct val="100000"/>
              </a:lnSpc>
            </a:pPr>
            <a:r>
              <a:rPr lang="en-US" sz="1800" dirty="0" smtClean="0">
                <a:latin typeface="+mj-lt"/>
              </a:rPr>
              <a:t>Learning goals</a:t>
            </a:r>
          </a:p>
          <a:p>
            <a:pPr algn="l">
              <a:lnSpc>
                <a:spcPct val="100000"/>
              </a:lnSpc>
            </a:pPr>
            <a:r>
              <a:rPr lang="en-US" sz="1800" dirty="0" smtClean="0">
                <a:latin typeface="+mj-lt"/>
              </a:rPr>
              <a:t>The team members can draw and color a tree. The team members can display a tree by looking closely at the whole, the parts and proportions. </a:t>
            </a:r>
          </a:p>
          <a:p>
            <a:pPr algn="l">
              <a:lnSpc>
                <a:spcPct val="100000"/>
              </a:lnSpc>
            </a:pPr>
            <a:r>
              <a:rPr lang="en-US" sz="1800" dirty="0" smtClean="0">
                <a:latin typeface="+mj-lt"/>
              </a:rPr>
              <a:t>- Team members can use the whole sheet of paper and depict the tree in it well. Is the composition balanced? </a:t>
            </a:r>
            <a:endParaRPr lang="en-US" sz="1800" dirty="0">
              <a:latin typeface="+mj-lt"/>
            </a:endParaRPr>
          </a:p>
          <a:p>
            <a:pPr algn="l">
              <a:lnSpc>
                <a:spcPct val="100000"/>
              </a:lnSpc>
            </a:pPr>
            <a:r>
              <a:rPr lang="en-US" sz="1800" dirty="0" smtClean="0">
                <a:latin typeface="+mj-lt"/>
              </a:rPr>
              <a:t>- Team members can display their own tree by color and pay attention to the shape and environment of the tree. </a:t>
            </a:r>
            <a:endParaRPr lang="en-US" sz="1800" dirty="0">
              <a:latin typeface="+mj-lt"/>
            </a:endParaRPr>
          </a:p>
          <a:p>
            <a:pPr algn="l">
              <a:lnSpc>
                <a:spcPct val="100000"/>
              </a:lnSpc>
            </a:pPr>
            <a:r>
              <a:rPr lang="en-US" sz="1800" dirty="0" smtClean="0">
                <a:latin typeface="+mj-lt"/>
              </a:rPr>
              <a:t>-  The team members can deal with feedback and are able to reflect on their own and each other's visual works. Is that visible?</a:t>
            </a:r>
          </a:p>
          <a:p>
            <a:pPr algn="l">
              <a:lnSpc>
                <a:spcPct val="100000"/>
              </a:lnSpc>
            </a:pPr>
            <a:r>
              <a:rPr lang="en-US" sz="1800" dirty="0" smtClean="0">
                <a:latin typeface="+mj-lt"/>
              </a:rPr>
              <a:t>-  The team members can use the entire sheet of paper and depict the tree well in it. Is the composition balanced?</a:t>
            </a:r>
          </a:p>
          <a:p>
            <a:pPr algn="l">
              <a:lnSpc>
                <a:spcPct val="100000"/>
              </a:lnSpc>
            </a:pPr>
            <a:r>
              <a:rPr lang="en-US" sz="1800" dirty="0">
                <a:latin typeface="+mj-lt"/>
              </a:rPr>
              <a:t>-</a:t>
            </a:r>
            <a:r>
              <a:rPr lang="en-US" sz="1800" dirty="0" smtClean="0">
                <a:latin typeface="+mj-lt"/>
              </a:rPr>
              <a:t> The team members can represent their own tree by means of color and pay attention to the shape and environment of the tree.  - The team members can deal with feedback and are able to reflect on their own and each other's visual work.</a:t>
            </a:r>
          </a:p>
          <a:p>
            <a:pPr algn="l">
              <a:lnSpc>
                <a:spcPct val="100000"/>
              </a:lnSpc>
            </a:pPr>
            <a:endParaRPr lang="en-US" sz="1600" dirty="0">
              <a:latin typeface="+mj-lt"/>
            </a:endParaRPr>
          </a:p>
          <a:p>
            <a:pPr algn="l">
              <a:lnSpc>
                <a:spcPct val="100000"/>
              </a:lnSpc>
            </a:pPr>
            <a:endParaRPr lang="en-US" sz="1600" dirty="0" smtClean="0">
              <a:latin typeface="+mj-lt"/>
            </a:endParaRPr>
          </a:p>
          <a:p>
            <a:pPr algn="just"/>
            <a:endParaRPr lang="nl-NL" sz="2000" dirty="0">
              <a:latin typeface="+mj-lt"/>
            </a:endParaRPr>
          </a:p>
        </p:txBody>
      </p:sp>
    </p:spTree>
    <p:extLst>
      <p:ext uri="{BB962C8B-B14F-4D97-AF65-F5344CB8AC3E}">
        <p14:creationId xmlns:p14="http://schemas.microsoft.com/office/powerpoint/2010/main" val="250246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073" y="346363"/>
            <a:ext cx="11339946" cy="6082146"/>
          </a:xfrm>
        </p:spPr>
        <p:txBody>
          <a:bodyPr>
            <a:noAutofit/>
          </a:bodyPr>
          <a:lstStyle/>
          <a:p>
            <a:r>
              <a:rPr lang="en-US" sz="2000" b="1" dirty="0" smtClean="0"/>
              <a:t>Task</a:t>
            </a:r>
            <a:r>
              <a:rPr lang="en-US" sz="2000" dirty="0" smtClean="0"/>
              <a:t> </a:t>
            </a:r>
            <a:br>
              <a:rPr lang="en-US" sz="2000" dirty="0" smtClean="0"/>
            </a:br>
            <a:r>
              <a:rPr lang="en-US" sz="2000" dirty="0" smtClean="0"/>
              <a:t>We will first look at a number of images of trees. </a:t>
            </a:r>
            <a:br>
              <a:rPr lang="en-US" sz="2000" dirty="0" smtClean="0"/>
            </a:br>
            <a:r>
              <a:rPr lang="en-US" sz="2000" dirty="0" smtClean="0"/>
              <a:t>Also look at the shapes and colors. </a:t>
            </a:r>
            <a:br>
              <a:rPr lang="en-US" sz="2000" dirty="0" smtClean="0"/>
            </a:br>
            <a:r>
              <a:rPr lang="en-US" sz="2000" dirty="0" smtClean="0"/>
              <a:t>Are you going to color your tree in a daytime or nighttime environment? </a:t>
            </a:r>
            <a:br>
              <a:rPr lang="en-US" sz="2000" dirty="0" smtClean="0"/>
            </a:br>
            <a:r>
              <a:rPr lang="en-US" sz="2000" dirty="0" smtClean="0"/>
              <a:t>You make a drawing of a tree and color an environment. </a:t>
            </a:r>
            <a:br>
              <a:rPr lang="en-US" sz="2000" dirty="0" smtClean="0"/>
            </a:br>
            <a:r>
              <a:rPr lang="en-US" sz="2000" dirty="0" smtClean="0"/>
              <a:t>Pay close attention to the shape of the branches. </a:t>
            </a:r>
            <a:br>
              <a:rPr lang="en-US" sz="2000" dirty="0" smtClean="0"/>
            </a:br>
            <a:r>
              <a:rPr lang="en-US" sz="2000" dirty="0"/>
              <a:t/>
            </a:r>
            <a:br>
              <a:rPr lang="en-US" sz="2000" dirty="0"/>
            </a:br>
            <a:r>
              <a:rPr lang="en-US" sz="2000" dirty="0" smtClean="0"/>
              <a:t>We are going to analyze the drawings. What stands out in your drawing? Then, if there is enough time, we will combine your drawing with the drawings of the other people in your group in a joint assignment. So you are going to put drawings together by means of technique. This creates a 'forest' on paper. </a:t>
            </a:r>
            <a:br>
              <a:rPr lang="en-US" sz="2000" dirty="0" smtClean="0"/>
            </a:br>
            <a:r>
              <a:rPr lang="en-US" sz="2000" dirty="0"/>
              <a:t/>
            </a:r>
            <a:br>
              <a:rPr lang="en-US" sz="2000" dirty="0"/>
            </a:br>
            <a:r>
              <a:rPr lang="en-US" sz="2000" b="1" dirty="0" smtClean="0"/>
              <a:t>Final Task:</a:t>
            </a:r>
            <a:r>
              <a:rPr lang="en-US" sz="2000" dirty="0" smtClean="0"/>
              <a:t/>
            </a:r>
            <a:br>
              <a:rPr lang="en-US" sz="2000" dirty="0" smtClean="0"/>
            </a:br>
            <a:r>
              <a:rPr lang="en-US" sz="2000" dirty="0"/>
              <a:t/>
            </a:r>
            <a:br>
              <a:rPr lang="en-US" sz="2000" dirty="0"/>
            </a:br>
            <a:r>
              <a:rPr lang="en-US" sz="2000" dirty="0" smtClean="0"/>
              <a:t>Create a group collage </a:t>
            </a:r>
            <a:br>
              <a:rPr lang="en-US" sz="2000" dirty="0" smtClean="0"/>
            </a:br>
            <a:r>
              <a:rPr lang="en-US" sz="2000" dirty="0"/>
              <a:t/>
            </a:r>
            <a:br>
              <a:rPr lang="en-US" sz="2000" dirty="0"/>
            </a:br>
            <a:r>
              <a:rPr lang="en-US" sz="2000" dirty="0" smtClean="0"/>
              <a:t>To conclude, we will review the entire project. We use an analysis form for this. What has it brought us? What insights and how does this feel for you? Would you like to know more about yourself and in combination with your drawing?</a:t>
            </a:r>
            <a:r>
              <a:rPr lang="nl-NL" sz="2000" dirty="0" smtClean="0"/>
              <a:t/>
            </a:r>
            <a:br>
              <a:rPr lang="nl-NL" sz="2000" dirty="0" smtClean="0"/>
            </a:br>
            <a:r>
              <a:rPr lang="nl-NL" sz="2000" dirty="0" smtClean="0"/>
              <a:t/>
            </a:r>
            <a:br>
              <a:rPr lang="nl-NL" sz="2000" dirty="0" smtClean="0"/>
            </a:br>
            <a:r>
              <a:rPr lang="nl-NL" sz="2000" dirty="0" smtClean="0"/>
              <a:t/>
            </a:r>
            <a:br>
              <a:rPr lang="nl-NL" sz="2000" dirty="0" smtClean="0"/>
            </a:br>
            <a:endParaRPr lang="nl-NL" sz="2000" dirty="0"/>
          </a:p>
        </p:txBody>
      </p:sp>
    </p:spTree>
    <p:extLst>
      <p:ext uri="{BB962C8B-B14F-4D97-AF65-F5344CB8AC3E}">
        <p14:creationId xmlns:p14="http://schemas.microsoft.com/office/powerpoint/2010/main" val="300612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8569" y="310356"/>
            <a:ext cx="10515600" cy="1325563"/>
          </a:xfrm>
        </p:spPr>
        <p:txBody>
          <a:bodyPr/>
          <a:lstStyle/>
          <a:p>
            <a:r>
              <a:rPr lang="nl-NL" dirty="0" err="1" smtClean="0"/>
              <a:t>Welcome</a:t>
            </a:r>
            <a:r>
              <a:rPr lang="nl-NL" dirty="0" smtClean="0"/>
              <a:t> </a:t>
            </a:r>
            <a:r>
              <a:rPr lang="nl-NL" dirty="0" err="1" smtClean="0"/>
              <a:t>to</a:t>
            </a:r>
            <a:r>
              <a:rPr lang="nl-NL" dirty="0" smtClean="0"/>
              <a:t> </a:t>
            </a:r>
            <a:r>
              <a:rPr lang="nl-NL" dirty="0" err="1" smtClean="0"/>
              <a:t>the</a:t>
            </a:r>
            <a:r>
              <a:rPr lang="nl-NL" dirty="0" smtClean="0"/>
              <a:t> Netherlands </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105839893"/>
              </p:ext>
            </p:extLst>
          </p:nvPr>
        </p:nvGraphicFramePr>
        <p:xfrm>
          <a:off x="766483" y="1285986"/>
          <a:ext cx="6014074" cy="5075704"/>
        </p:xfrm>
        <a:graphic>
          <a:graphicData uri="http://schemas.openxmlformats.org/drawingml/2006/table">
            <a:tbl>
              <a:tblPr bandRow="1">
                <a:tableStyleId>{5C22544A-7EE6-4342-B048-85BDC9FD1C3A}</a:tableStyleId>
              </a:tblPr>
              <a:tblGrid>
                <a:gridCol w="1539113">
                  <a:extLst>
                    <a:ext uri="{9D8B030D-6E8A-4147-A177-3AD203B41FA5}">
                      <a16:colId xmlns:a16="http://schemas.microsoft.com/office/drawing/2014/main" val="1910842874"/>
                    </a:ext>
                  </a:extLst>
                </a:gridCol>
                <a:gridCol w="830456">
                  <a:extLst>
                    <a:ext uri="{9D8B030D-6E8A-4147-A177-3AD203B41FA5}">
                      <a16:colId xmlns:a16="http://schemas.microsoft.com/office/drawing/2014/main" val="1262995258"/>
                    </a:ext>
                  </a:extLst>
                </a:gridCol>
                <a:gridCol w="3644505">
                  <a:extLst>
                    <a:ext uri="{9D8B030D-6E8A-4147-A177-3AD203B41FA5}">
                      <a16:colId xmlns:a16="http://schemas.microsoft.com/office/drawing/2014/main" val="3734958200"/>
                    </a:ext>
                  </a:extLst>
                </a:gridCol>
              </a:tblGrid>
              <a:tr h="254658">
                <a:tc>
                  <a:txBody>
                    <a:bodyPr/>
                    <a:lstStyle/>
                    <a:p>
                      <a:pPr algn="ctr">
                        <a:lnSpc>
                          <a:spcPct val="115000"/>
                        </a:lnSpc>
                        <a:spcAft>
                          <a:spcPts val="0"/>
                        </a:spcAft>
                      </a:pPr>
                      <a:r>
                        <a:rPr lang="en-GB" sz="700">
                          <a:effectLst/>
                        </a:rPr>
                        <a:t>DATE</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gn="ctr">
                        <a:lnSpc>
                          <a:spcPct val="115000"/>
                        </a:lnSpc>
                        <a:spcAft>
                          <a:spcPts val="0"/>
                        </a:spcAft>
                      </a:pPr>
                      <a:r>
                        <a:rPr lang="en-GB" sz="700">
                          <a:effectLst/>
                        </a:rPr>
                        <a:t>TIME</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gn="ctr">
                        <a:lnSpc>
                          <a:spcPct val="115000"/>
                        </a:lnSpc>
                        <a:spcAft>
                          <a:spcPts val="0"/>
                        </a:spcAft>
                      </a:pPr>
                      <a:r>
                        <a:rPr lang="en-GB" sz="700">
                          <a:effectLst/>
                        </a:rPr>
                        <a:t>PROGRAM</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val="1906454445"/>
                  </a:ext>
                </a:extLst>
              </a:tr>
              <a:tr h="1172480">
                <a:tc>
                  <a:txBody>
                    <a:bodyPr/>
                    <a:lstStyle/>
                    <a:p>
                      <a:pPr algn="ctr">
                        <a:lnSpc>
                          <a:spcPct val="115000"/>
                        </a:lnSpc>
                        <a:spcAft>
                          <a:spcPts val="0"/>
                        </a:spcAft>
                      </a:pPr>
                      <a:r>
                        <a:rPr lang="en-GB" sz="700">
                          <a:effectLst/>
                        </a:rPr>
                        <a:t>MONDAY</a:t>
                      </a:r>
                      <a:endParaRPr lang="nl-NL" sz="800">
                        <a:effectLst/>
                      </a:endParaRPr>
                    </a:p>
                    <a:p>
                      <a:pPr algn="ctr">
                        <a:lnSpc>
                          <a:spcPct val="115000"/>
                        </a:lnSpc>
                        <a:spcAft>
                          <a:spcPts val="0"/>
                        </a:spcAft>
                      </a:pPr>
                      <a:r>
                        <a:rPr lang="en-GB" sz="700">
                          <a:effectLst/>
                        </a:rPr>
                        <a:t> </a:t>
                      </a:r>
                      <a:endParaRPr lang="nl-NL" sz="800">
                        <a:effectLst/>
                      </a:endParaRPr>
                    </a:p>
                    <a:p>
                      <a:pPr algn="ctr">
                        <a:lnSpc>
                          <a:spcPct val="115000"/>
                        </a:lnSpc>
                        <a:spcAft>
                          <a:spcPts val="0"/>
                        </a:spcAft>
                      </a:pPr>
                      <a:r>
                        <a:rPr lang="en-GB" sz="700">
                          <a:effectLst/>
                        </a:rPr>
                        <a:t>23</a:t>
                      </a:r>
                      <a:r>
                        <a:rPr lang="en-GB" sz="700" baseline="30000">
                          <a:effectLst/>
                        </a:rPr>
                        <a:t>rd</a:t>
                      </a:r>
                      <a:r>
                        <a:rPr lang="en-GB" sz="700">
                          <a:effectLst/>
                        </a:rPr>
                        <a:t> May 2022</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nSpc>
                          <a:spcPct val="115000"/>
                        </a:lnSpc>
                        <a:spcAft>
                          <a:spcPts val="0"/>
                        </a:spcAft>
                      </a:pPr>
                      <a:r>
                        <a:rPr lang="en-GB" sz="700">
                          <a:effectLst/>
                        </a:rPr>
                        <a:t>09:00 – 10:30</a:t>
                      </a:r>
                      <a:endParaRPr lang="nl-NL" sz="800">
                        <a:effectLst/>
                      </a:endParaRPr>
                    </a:p>
                    <a:p>
                      <a:pPr>
                        <a:lnSpc>
                          <a:spcPct val="115000"/>
                        </a:lnSpc>
                        <a:spcAft>
                          <a:spcPts val="0"/>
                        </a:spcAft>
                      </a:pPr>
                      <a:r>
                        <a:rPr lang="en-GB" sz="700">
                          <a:effectLst/>
                        </a:rPr>
                        <a:t>10:30 – 10:45</a:t>
                      </a:r>
                      <a:endParaRPr lang="nl-NL" sz="800">
                        <a:effectLst/>
                      </a:endParaRPr>
                    </a:p>
                    <a:p>
                      <a:pPr>
                        <a:lnSpc>
                          <a:spcPct val="115000"/>
                        </a:lnSpc>
                        <a:spcAft>
                          <a:spcPts val="0"/>
                        </a:spcAft>
                      </a:pPr>
                      <a:r>
                        <a:rPr lang="en-GB" sz="700">
                          <a:effectLst/>
                        </a:rPr>
                        <a:t>10:45 – 12:30</a:t>
                      </a:r>
                      <a:endParaRPr lang="nl-NL" sz="800">
                        <a:effectLst/>
                      </a:endParaRPr>
                    </a:p>
                    <a:p>
                      <a:pPr>
                        <a:lnSpc>
                          <a:spcPct val="115000"/>
                        </a:lnSpc>
                        <a:spcAft>
                          <a:spcPts val="0"/>
                        </a:spcAft>
                      </a:pPr>
                      <a:r>
                        <a:rPr lang="en-GB" sz="700">
                          <a:effectLst/>
                        </a:rPr>
                        <a:t>12:30 – 13:30</a:t>
                      </a:r>
                      <a:endParaRPr lang="nl-NL" sz="800">
                        <a:effectLst/>
                      </a:endParaRPr>
                    </a:p>
                    <a:p>
                      <a:pPr>
                        <a:lnSpc>
                          <a:spcPct val="115000"/>
                        </a:lnSpc>
                        <a:spcAft>
                          <a:spcPts val="0"/>
                        </a:spcAft>
                      </a:pPr>
                      <a:r>
                        <a:rPr lang="en-GB" sz="700">
                          <a:effectLst/>
                        </a:rPr>
                        <a:t>13:30 – 15:00</a:t>
                      </a:r>
                      <a:endParaRPr lang="nl-NL" sz="800">
                        <a:effectLst/>
                      </a:endParaRPr>
                    </a:p>
                    <a:p>
                      <a:pPr>
                        <a:lnSpc>
                          <a:spcPct val="115000"/>
                        </a:lnSpc>
                        <a:spcAft>
                          <a:spcPts val="0"/>
                        </a:spcAft>
                      </a:pPr>
                      <a:r>
                        <a:rPr lang="en-GB" sz="700">
                          <a:effectLst/>
                        </a:rPr>
                        <a:t>15:00 – 15:15</a:t>
                      </a:r>
                      <a:endParaRPr lang="nl-NL" sz="800">
                        <a:effectLst/>
                      </a:endParaRPr>
                    </a:p>
                    <a:p>
                      <a:pPr>
                        <a:lnSpc>
                          <a:spcPct val="115000"/>
                        </a:lnSpc>
                        <a:spcAft>
                          <a:spcPts val="0"/>
                        </a:spcAft>
                      </a:pPr>
                      <a:r>
                        <a:rPr lang="en-GB" sz="700">
                          <a:effectLst/>
                        </a:rPr>
                        <a:t>15:15 – 16:00</a:t>
                      </a:r>
                      <a:endParaRPr lang="nl-NL" sz="800">
                        <a:effectLst/>
                      </a:endParaRPr>
                    </a:p>
                    <a:p>
                      <a:pPr>
                        <a:lnSpc>
                          <a:spcPct val="115000"/>
                        </a:lnSpc>
                        <a:spcAft>
                          <a:spcPts val="0"/>
                        </a:spcAft>
                      </a:pPr>
                      <a:r>
                        <a:rPr lang="en-GB" sz="700">
                          <a:effectLst/>
                        </a:rPr>
                        <a:t>16:00 – 17:00</a:t>
                      </a:r>
                      <a:endParaRPr lang="nl-NL" sz="800">
                        <a:effectLst/>
                      </a:endParaRPr>
                    </a:p>
                    <a:p>
                      <a:pPr>
                        <a:lnSpc>
                          <a:spcPct val="115000"/>
                        </a:lnSpc>
                        <a:spcAft>
                          <a:spcPts val="0"/>
                        </a:spcAft>
                      </a:pPr>
                      <a:r>
                        <a:rPr lang="en-GB" sz="700">
                          <a:effectLst/>
                        </a:rPr>
                        <a:t>19:00 – 21:00</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tc>
                  <a:txBody>
                    <a:bodyPr/>
                    <a:lstStyle/>
                    <a:p>
                      <a:pPr>
                        <a:lnSpc>
                          <a:spcPct val="115000"/>
                        </a:lnSpc>
                        <a:spcAft>
                          <a:spcPts val="0"/>
                        </a:spcAft>
                      </a:pPr>
                      <a:r>
                        <a:rPr lang="en-GB" sz="700">
                          <a:effectLst/>
                        </a:rPr>
                        <a:t>Art for soft skills </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Art for soft skills</a:t>
                      </a:r>
                      <a:endParaRPr lang="nl-NL" sz="800">
                        <a:effectLst/>
                      </a:endParaRPr>
                    </a:p>
                    <a:p>
                      <a:pPr>
                        <a:lnSpc>
                          <a:spcPct val="115000"/>
                        </a:lnSpc>
                        <a:spcAft>
                          <a:spcPts val="0"/>
                        </a:spcAft>
                      </a:pPr>
                      <a:r>
                        <a:rPr lang="en-GB" sz="700">
                          <a:effectLst/>
                        </a:rPr>
                        <a:t>Lunch</a:t>
                      </a:r>
                      <a:endParaRPr lang="nl-NL" sz="800">
                        <a:effectLst/>
                      </a:endParaRPr>
                    </a:p>
                    <a:p>
                      <a:pPr>
                        <a:lnSpc>
                          <a:spcPct val="115000"/>
                        </a:lnSpc>
                        <a:spcAft>
                          <a:spcPts val="0"/>
                        </a:spcAft>
                      </a:pPr>
                      <a:r>
                        <a:rPr lang="en-GB" sz="700">
                          <a:effectLst/>
                        </a:rPr>
                        <a:t>Social and Emotional Learning (SEL) </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Social Skills Analysing with Drawing Assessments </a:t>
                      </a:r>
                      <a:endParaRPr lang="nl-NL" sz="800">
                        <a:effectLst/>
                      </a:endParaRPr>
                    </a:p>
                    <a:p>
                      <a:pPr>
                        <a:lnSpc>
                          <a:spcPct val="115000"/>
                        </a:lnSpc>
                        <a:spcAft>
                          <a:spcPts val="0"/>
                        </a:spcAft>
                      </a:pPr>
                      <a:r>
                        <a:rPr lang="en-GB" sz="700">
                          <a:effectLst/>
                        </a:rPr>
                        <a:t>Cultural activities</a:t>
                      </a:r>
                      <a:endParaRPr lang="nl-NL" sz="800">
                        <a:effectLst/>
                      </a:endParaRPr>
                    </a:p>
                    <a:p>
                      <a:pPr>
                        <a:lnSpc>
                          <a:spcPct val="115000"/>
                        </a:lnSpc>
                        <a:spcAft>
                          <a:spcPts val="0"/>
                        </a:spcAft>
                      </a:pPr>
                      <a:r>
                        <a:rPr lang="en-GB" sz="700">
                          <a:effectLst/>
                        </a:rPr>
                        <a:t>Welcome dinner</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extLst>
                  <a:ext uri="{0D108BD9-81ED-4DB2-BD59-A6C34878D82A}">
                    <a16:rowId xmlns:a16="http://schemas.microsoft.com/office/drawing/2014/main" val="3618416970"/>
                  </a:ext>
                </a:extLst>
              </a:tr>
              <a:tr h="1303607">
                <a:tc>
                  <a:txBody>
                    <a:bodyPr/>
                    <a:lstStyle/>
                    <a:p>
                      <a:pPr algn="ctr">
                        <a:lnSpc>
                          <a:spcPct val="115000"/>
                        </a:lnSpc>
                        <a:spcAft>
                          <a:spcPts val="0"/>
                        </a:spcAft>
                      </a:pPr>
                      <a:r>
                        <a:rPr lang="en-GB" sz="700">
                          <a:effectLst/>
                        </a:rPr>
                        <a:t>TUESDAY</a:t>
                      </a:r>
                      <a:endParaRPr lang="nl-NL" sz="800">
                        <a:effectLst/>
                      </a:endParaRPr>
                    </a:p>
                    <a:p>
                      <a:pPr algn="ctr">
                        <a:lnSpc>
                          <a:spcPct val="115000"/>
                        </a:lnSpc>
                        <a:spcAft>
                          <a:spcPts val="0"/>
                        </a:spcAft>
                      </a:pPr>
                      <a:r>
                        <a:rPr lang="en-GB" sz="700">
                          <a:effectLst/>
                        </a:rPr>
                        <a:t> </a:t>
                      </a:r>
                      <a:endParaRPr lang="nl-NL" sz="800">
                        <a:effectLst/>
                      </a:endParaRPr>
                    </a:p>
                    <a:p>
                      <a:pPr algn="ctr">
                        <a:lnSpc>
                          <a:spcPct val="115000"/>
                        </a:lnSpc>
                        <a:spcAft>
                          <a:spcPts val="0"/>
                        </a:spcAft>
                      </a:pPr>
                      <a:r>
                        <a:rPr lang="en-GB" sz="700">
                          <a:effectLst/>
                        </a:rPr>
                        <a:t>24</a:t>
                      </a:r>
                      <a:r>
                        <a:rPr lang="en-GB" sz="700" baseline="30000">
                          <a:effectLst/>
                        </a:rPr>
                        <a:t>th</a:t>
                      </a:r>
                      <a:r>
                        <a:rPr lang="en-GB" sz="700">
                          <a:effectLst/>
                        </a:rPr>
                        <a:t> May 2022</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nSpc>
                          <a:spcPct val="115000"/>
                        </a:lnSpc>
                        <a:spcAft>
                          <a:spcPts val="0"/>
                        </a:spcAft>
                      </a:pPr>
                      <a:r>
                        <a:rPr lang="en-GB" sz="700">
                          <a:effectLst/>
                        </a:rPr>
                        <a:t>09:00 –10:30</a:t>
                      </a:r>
                      <a:endParaRPr lang="nl-NL" sz="800">
                        <a:effectLst/>
                      </a:endParaRPr>
                    </a:p>
                    <a:p>
                      <a:pPr>
                        <a:lnSpc>
                          <a:spcPct val="115000"/>
                        </a:lnSpc>
                        <a:spcAft>
                          <a:spcPts val="0"/>
                        </a:spcAft>
                      </a:pPr>
                      <a:r>
                        <a:rPr lang="en-GB" sz="700">
                          <a:effectLst/>
                        </a:rPr>
                        <a:t>10:30 – 10:45</a:t>
                      </a:r>
                      <a:endParaRPr lang="nl-NL" sz="800">
                        <a:effectLst/>
                      </a:endParaRPr>
                    </a:p>
                    <a:p>
                      <a:pPr>
                        <a:lnSpc>
                          <a:spcPct val="115000"/>
                        </a:lnSpc>
                        <a:spcAft>
                          <a:spcPts val="0"/>
                        </a:spcAft>
                      </a:pPr>
                      <a:r>
                        <a:rPr lang="en-GB" sz="700">
                          <a:effectLst/>
                        </a:rPr>
                        <a:t>10:45 – 12:30</a:t>
                      </a:r>
                      <a:endParaRPr lang="nl-NL" sz="800">
                        <a:effectLst/>
                      </a:endParaRPr>
                    </a:p>
                    <a:p>
                      <a:pPr>
                        <a:lnSpc>
                          <a:spcPct val="115000"/>
                        </a:lnSpc>
                        <a:spcAft>
                          <a:spcPts val="0"/>
                        </a:spcAft>
                      </a:pPr>
                      <a:r>
                        <a:rPr lang="en-GB" sz="700">
                          <a:effectLst/>
                        </a:rPr>
                        <a:t>12:30 – 13:30</a:t>
                      </a:r>
                      <a:endParaRPr lang="nl-NL" sz="800">
                        <a:effectLst/>
                      </a:endParaRPr>
                    </a:p>
                    <a:p>
                      <a:pPr>
                        <a:lnSpc>
                          <a:spcPct val="115000"/>
                        </a:lnSpc>
                        <a:spcAft>
                          <a:spcPts val="0"/>
                        </a:spcAft>
                      </a:pPr>
                      <a:r>
                        <a:rPr lang="en-GB" sz="700">
                          <a:effectLst/>
                        </a:rPr>
                        <a:t>13:30 – 15:00</a:t>
                      </a:r>
                      <a:endParaRPr lang="nl-NL" sz="800">
                        <a:effectLst/>
                      </a:endParaRPr>
                    </a:p>
                    <a:p>
                      <a:pPr>
                        <a:lnSpc>
                          <a:spcPct val="115000"/>
                        </a:lnSpc>
                        <a:spcAft>
                          <a:spcPts val="0"/>
                        </a:spcAft>
                      </a:pPr>
                      <a:r>
                        <a:rPr lang="en-GB" sz="700">
                          <a:effectLst/>
                        </a:rPr>
                        <a:t>15:00 – 15:15</a:t>
                      </a:r>
                      <a:endParaRPr lang="nl-NL" sz="800">
                        <a:effectLst/>
                      </a:endParaRPr>
                    </a:p>
                    <a:p>
                      <a:pPr>
                        <a:lnSpc>
                          <a:spcPct val="115000"/>
                        </a:lnSpc>
                        <a:spcAft>
                          <a:spcPts val="0"/>
                        </a:spcAft>
                      </a:pPr>
                      <a:r>
                        <a:rPr lang="en-GB" sz="700">
                          <a:effectLst/>
                        </a:rPr>
                        <a:t>15:15 – 16:00</a:t>
                      </a:r>
                      <a:endParaRPr lang="nl-NL" sz="800">
                        <a:effectLst/>
                      </a:endParaRPr>
                    </a:p>
                    <a:p>
                      <a:pPr>
                        <a:lnSpc>
                          <a:spcPct val="115000"/>
                        </a:lnSpc>
                        <a:spcAft>
                          <a:spcPts val="0"/>
                        </a:spcAft>
                      </a:pPr>
                      <a:r>
                        <a:rPr lang="en-GB" sz="700">
                          <a:effectLst/>
                        </a:rPr>
                        <a:t>16:00 – 17:00</a:t>
                      </a:r>
                      <a:endParaRPr lang="nl-NL" sz="800">
                        <a:effectLst/>
                      </a:endParaRPr>
                    </a:p>
                    <a:p>
                      <a:pPr>
                        <a:lnSpc>
                          <a:spcPct val="115000"/>
                        </a:lnSpc>
                        <a:spcAft>
                          <a:spcPts val="0"/>
                        </a:spcAft>
                      </a:pPr>
                      <a:r>
                        <a:rPr lang="en-GB" sz="700">
                          <a:effectLst/>
                        </a:rPr>
                        <a:t>17:00 - 21: 00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tc>
                  <a:txBody>
                    <a:bodyPr/>
                    <a:lstStyle/>
                    <a:p>
                      <a:pPr>
                        <a:lnSpc>
                          <a:spcPct val="115000"/>
                        </a:lnSpc>
                        <a:spcAft>
                          <a:spcPts val="0"/>
                        </a:spcAft>
                      </a:pPr>
                      <a:r>
                        <a:rPr lang="en-GB" sz="700">
                          <a:effectLst/>
                        </a:rPr>
                        <a:t>The role of robotics in SEL: sharing experiences </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The role of robotics in SEL: sharing experiences </a:t>
                      </a:r>
                      <a:endParaRPr lang="nl-NL" sz="800">
                        <a:effectLst/>
                      </a:endParaRPr>
                    </a:p>
                    <a:p>
                      <a:pPr>
                        <a:lnSpc>
                          <a:spcPct val="115000"/>
                        </a:lnSpc>
                        <a:spcAft>
                          <a:spcPts val="0"/>
                        </a:spcAft>
                      </a:pPr>
                      <a:r>
                        <a:rPr lang="en-GB" sz="700">
                          <a:effectLst/>
                        </a:rPr>
                        <a:t>Lunch</a:t>
                      </a:r>
                      <a:endParaRPr lang="nl-NL" sz="800">
                        <a:effectLst/>
                      </a:endParaRPr>
                    </a:p>
                    <a:p>
                      <a:pPr>
                        <a:lnSpc>
                          <a:spcPct val="115000"/>
                        </a:lnSpc>
                        <a:spcAft>
                          <a:spcPts val="0"/>
                        </a:spcAft>
                      </a:pPr>
                      <a:r>
                        <a:rPr lang="en-GB" sz="700">
                          <a:effectLst/>
                        </a:rPr>
                        <a:t>Inclusive education and robotics: How can robotics be used for inclusive education / </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"Emotions and robotics with video analytics" (Assoc. Dr. Gökhan Akçapınar)</a:t>
                      </a:r>
                      <a:endParaRPr lang="nl-NL" sz="800">
                        <a:effectLst/>
                      </a:endParaRPr>
                    </a:p>
                    <a:p>
                      <a:pPr>
                        <a:lnSpc>
                          <a:spcPct val="115000"/>
                        </a:lnSpc>
                        <a:spcAft>
                          <a:spcPts val="0"/>
                        </a:spcAft>
                      </a:pPr>
                      <a:r>
                        <a:rPr lang="en-GB" sz="700">
                          <a:effectLst/>
                        </a:rPr>
                        <a:t>Social and Emotional Learning (SEL) and robotics</a:t>
                      </a:r>
                      <a:endParaRPr lang="nl-NL" sz="800">
                        <a:effectLst/>
                      </a:endParaRPr>
                    </a:p>
                    <a:p>
                      <a:pPr>
                        <a:lnSpc>
                          <a:spcPct val="115000"/>
                        </a:lnSpc>
                        <a:spcAft>
                          <a:spcPts val="0"/>
                        </a:spcAft>
                      </a:pPr>
                      <a:r>
                        <a:rPr lang="en-GB" sz="700">
                          <a:effectLst/>
                        </a:rPr>
                        <a:t>Dinner in Deventer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extLst>
                  <a:ext uri="{0D108BD9-81ED-4DB2-BD59-A6C34878D82A}">
                    <a16:rowId xmlns:a16="http://schemas.microsoft.com/office/drawing/2014/main" val="3104175752"/>
                  </a:ext>
                </a:extLst>
              </a:tr>
              <a:tr h="1041352">
                <a:tc>
                  <a:txBody>
                    <a:bodyPr/>
                    <a:lstStyle/>
                    <a:p>
                      <a:pPr algn="ctr">
                        <a:lnSpc>
                          <a:spcPct val="115000"/>
                        </a:lnSpc>
                        <a:spcAft>
                          <a:spcPts val="0"/>
                        </a:spcAft>
                      </a:pPr>
                      <a:r>
                        <a:rPr lang="en-GB" sz="700">
                          <a:effectLst/>
                        </a:rPr>
                        <a:t>WEDNESDAY</a:t>
                      </a:r>
                      <a:endParaRPr lang="nl-NL" sz="800">
                        <a:effectLst/>
                      </a:endParaRPr>
                    </a:p>
                    <a:p>
                      <a:pPr algn="ctr">
                        <a:lnSpc>
                          <a:spcPct val="115000"/>
                        </a:lnSpc>
                        <a:spcAft>
                          <a:spcPts val="0"/>
                        </a:spcAft>
                      </a:pPr>
                      <a:r>
                        <a:rPr lang="en-GB" sz="700">
                          <a:effectLst/>
                        </a:rPr>
                        <a:t>25</a:t>
                      </a:r>
                      <a:r>
                        <a:rPr lang="en-GB" sz="700" baseline="30000">
                          <a:effectLst/>
                        </a:rPr>
                        <a:t>th</a:t>
                      </a:r>
                      <a:r>
                        <a:rPr lang="en-GB" sz="700">
                          <a:effectLst/>
                        </a:rPr>
                        <a:t> May 2022</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nSpc>
                          <a:spcPct val="115000"/>
                        </a:lnSpc>
                        <a:spcAft>
                          <a:spcPts val="0"/>
                        </a:spcAft>
                      </a:pPr>
                      <a:r>
                        <a:rPr lang="en-GB" sz="700">
                          <a:effectLst/>
                        </a:rPr>
                        <a:t>09:00 – 10:30</a:t>
                      </a:r>
                      <a:endParaRPr lang="nl-NL" sz="800">
                        <a:effectLst/>
                      </a:endParaRPr>
                    </a:p>
                    <a:p>
                      <a:pPr>
                        <a:lnSpc>
                          <a:spcPct val="115000"/>
                        </a:lnSpc>
                        <a:spcAft>
                          <a:spcPts val="0"/>
                        </a:spcAft>
                      </a:pPr>
                      <a:r>
                        <a:rPr lang="en-GB" sz="700">
                          <a:effectLst/>
                        </a:rPr>
                        <a:t>10:30 – 10:45</a:t>
                      </a:r>
                      <a:endParaRPr lang="nl-NL" sz="800">
                        <a:effectLst/>
                      </a:endParaRPr>
                    </a:p>
                    <a:p>
                      <a:pPr>
                        <a:lnSpc>
                          <a:spcPct val="115000"/>
                        </a:lnSpc>
                        <a:spcAft>
                          <a:spcPts val="0"/>
                        </a:spcAft>
                      </a:pPr>
                      <a:r>
                        <a:rPr lang="en-GB" sz="700">
                          <a:effectLst/>
                        </a:rPr>
                        <a:t>10:45 – 12:30</a:t>
                      </a:r>
                      <a:endParaRPr lang="nl-NL" sz="800">
                        <a:effectLst/>
                      </a:endParaRPr>
                    </a:p>
                    <a:p>
                      <a:pPr>
                        <a:lnSpc>
                          <a:spcPct val="115000"/>
                        </a:lnSpc>
                        <a:spcAft>
                          <a:spcPts val="0"/>
                        </a:spcAft>
                      </a:pPr>
                      <a:r>
                        <a:rPr lang="en-GB" sz="700">
                          <a:effectLst/>
                        </a:rPr>
                        <a:t>12:30 – 13:30</a:t>
                      </a:r>
                      <a:endParaRPr lang="nl-NL" sz="800">
                        <a:effectLst/>
                      </a:endParaRPr>
                    </a:p>
                    <a:p>
                      <a:pPr>
                        <a:lnSpc>
                          <a:spcPct val="115000"/>
                        </a:lnSpc>
                        <a:spcAft>
                          <a:spcPts val="0"/>
                        </a:spcAft>
                      </a:pPr>
                      <a:r>
                        <a:rPr lang="en-GB" sz="700">
                          <a:effectLst/>
                        </a:rPr>
                        <a:t>13:30 – 15:00</a:t>
                      </a:r>
                      <a:endParaRPr lang="nl-NL" sz="800">
                        <a:effectLst/>
                      </a:endParaRPr>
                    </a:p>
                    <a:p>
                      <a:pPr>
                        <a:lnSpc>
                          <a:spcPct val="115000"/>
                        </a:lnSpc>
                        <a:spcAft>
                          <a:spcPts val="0"/>
                        </a:spcAft>
                      </a:pPr>
                      <a:r>
                        <a:rPr lang="en-GB" sz="700">
                          <a:effectLst/>
                        </a:rPr>
                        <a:t>15:00 – 15:15</a:t>
                      </a:r>
                      <a:endParaRPr lang="nl-NL" sz="800">
                        <a:effectLst/>
                      </a:endParaRPr>
                    </a:p>
                    <a:p>
                      <a:pPr>
                        <a:lnSpc>
                          <a:spcPct val="115000"/>
                        </a:lnSpc>
                        <a:spcAft>
                          <a:spcPts val="0"/>
                        </a:spcAft>
                      </a:pPr>
                      <a:r>
                        <a:rPr lang="en-GB" sz="700">
                          <a:effectLst/>
                        </a:rPr>
                        <a:t>15:15 – 17:00</a:t>
                      </a:r>
                      <a:endParaRPr lang="nl-NL" sz="800">
                        <a:effectLst/>
                      </a:endParaRPr>
                    </a:p>
                    <a:p>
                      <a:pPr>
                        <a:lnSpc>
                          <a:spcPct val="115000"/>
                        </a:lnSpc>
                        <a:spcAft>
                          <a:spcPts val="0"/>
                        </a:spcAft>
                      </a:pPr>
                      <a:r>
                        <a:rPr lang="en-GB" sz="700">
                          <a:effectLst/>
                        </a:rPr>
                        <a:t>19:00 – 21:00</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tc>
                  <a:txBody>
                    <a:bodyPr/>
                    <a:lstStyle/>
                    <a:p>
                      <a:pPr>
                        <a:lnSpc>
                          <a:spcPct val="115000"/>
                        </a:lnSpc>
                        <a:spcAft>
                          <a:spcPts val="0"/>
                        </a:spcAft>
                      </a:pPr>
                      <a:r>
                        <a:rPr lang="en-GB" sz="700">
                          <a:effectLst/>
                        </a:rPr>
                        <a:t>Robots - When the students deal with Robots what are there people emotions</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Robots - When the students deal with Robots what are there people emotions</a:t>
                      </a:r>
                      <a:endParaRPr lang="nl-NL" sz="800">
                        <a:effectLst/>
                      </a:endParaRPr>
                    </a:p>
                    <a:p>
                      <a:pPr>
                        <a:lnSpc>
                          <a:spcPct val="115000"/>
                        </a:lnSpc>
                        <a:spcAft>
                          <a:spcPts val="0"/>
                        </a:spcAft>
                      </a:pPr>
                      <a:r>
                        <a:rPr lang="en-GB" sz="700">
                          <a:effectLst/>
                        </a:rPr>
                        <a:t>Lunch</a:t>
                      </a:r>
                      <a:endParaRPr lang="nl-NL" sz="800">
                        <a:effectLst/>
                      </a:endParaRPr>
                    </a:p>
                    <a:p>
                      <a:pPr>
                        <a:lnSpc>
                          <a:spcPct val="115000"/>
                        </a:lnSpc>
                        <a:spcAft>
                          <a:spcPts val="0"/>
                        </a:spcAft>
                      </a:pPr>
                      <a:r>
                        <a:rPr lang="en-GB" sz="700">
                          <a:effectLst/>
                        </a:rPr>
                        <a:t>Art, Robots and Democracy</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Project activities and future projections</a:t>
                      </a:r>
                      <a:endParaRPr lang="nl-NL" sz="800">
                        <a:effectLst/>
                      </a:endParaRPr>
                    </a:p>
                    <a:p>
                      <a:pPr>
                        <a:lnSpc>
                          <a:spcPct val="115000"/>
                        </a:lnSpc>
                        <a:spcAft>
                          <a:spcPts val="0"/>
                        </a:spcAft>
                      </a:pPr>
                      <a:r>
                        <a:rPr lang="en-GB" sz="700">
                          <a:effectLst/>
                        </a:rPr>
                        <a:t>Dinner in Deventer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extLst>
                  <a:ext uri="{0D108BD9-81ED-4DB2-BD59-A6C34878D82A}">
                    <a16:rowId xmlns:a16="http://schemas.microsoft.com/office/drawing/2014/main" val="2145047701"/>
                  </a:ext>
                </a:extLst>
              </a:tr>
              <a:tr h="1041352">
                <a:tc>
                  <a:txBody>
                    <a:bodyPr/>
                    <a:lstStyle/>
                    <a:p>
                      <a:pPr algn="ctr">
                        <a:lnSpc>
                          <a:spcPct val="115000"/>
                        </a:lnSpc>
                        <a:spcAft>
                          <a:spcPts val="0"/>
                        </a:spcAft>
                      </a:pPr>
                      <a:r>
                        <a:rPr lang="tr-TR" sz="700">
                          <a:effectLst/>
                        </a:rPr>
                        <a:t> </a:t>
                      </a:r>
                      <a:r>
                        <a:rPr lang="en-GB" sz="700">
                          <a:effectLst/>
                        </a:rPr>
                        <a:t>THURSDAY</a:t>
                      </a:r>
                      <a:endParaRPr lang="nl-NL" sz="800">
                        <a:effectLst/>
                      </a:endParaRPr>
                    </a:p>
                    <a:p>
                      <a:pPr algn="ctr">
                        <a:lnSpc>
                          <a:spcPct val="115000"/>
                        </a:lnSpc>
                        <a:spcAft>
                          <a:spcPts val="0"/>
                        </a:spcAft>
                      </a:pPr>
                      <a:r>
                        <a:rPr lang="en-GB" sz="700">
                          <a:effectLst/>
                        </a:rPr>
                        <a:t>26</a:t>
                      </a:r>
                      <a:r>
                        <a:rPr lang="en-GB" sz="700" baseline="30000">
                          <a:effectLst/>
                        </a:rPr>
                        <a:t>th</a:t>
                      </a:r>
                      <a:r>
                        <a:rPr lang="en-GB" sz="700">
                          <a:effectLst/>
                        </a:rPr>
                        <a:t> May 2022</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nSpc>
                          <a:spcPct val="115000"/>
                        </a:lnSpc>
                        <a:spcAft>
                          <a:spcPts val="0"/>
                        </a:spcAft>
                      </a:pPr>
                      <a:r>
                        <a:rPr lang="en-GB" sz="700">
                          <a:effectLst/>
                        </a:rPr>
                        <a:t>09:00 – 10:30</a:t>
                      </a:r>
                      <a:endParaRPr lang="nl-NL" sz="800">
                        <a:effectLst/>
                      </a:endParaRPr>
                    </a:p>
                    <a:p>
                      <a:pPr>
                        <a:lnSpc>
                          <a:spcPct val="115000"/>
                        </a:lnSpc>
                        <a:spcAft>
                          <a:spcPts val="0"/>
                        </a:spcAft>
                      </a:pPr>
                      <a:r>
                        <a:rPr lang="en-GB" sz="700">
                          <a:effectLst/>
                        </a:rPr>
                        <a:t>10:30 – 10:45 </a:t>
                      </a:r>
                      <a:endParaRPr lang="nl-NL" sz="800">
                        <a:effectLst/>
                      </a:endParaRPr>
                    </a:p>
                    <a:p>
                      <a:pPr>
                        <a:lnSpc>
                          <a:spcPct val="115000"/>
                        </a:lnSpc>
                        <a:spcAft>
                          <a:spcPts val="0"/>
                        </a:spcAft>
                      </a:pPr>
                      <a:r>
                        <a:rPr lang="en-GB" sz="700">
                          <a:effectLst/>
                        </a:rPr>
                        <a:t>10:45 – 12.30 </a:t>
                      </a:r>
                      <a:endParaRPr lang="nl-NL" sz="800">
                        <a:effectLst/>
                      </a:endParaRPr>
                    </a:p>
                    <a:p>
                      <a:pPr>
                        <a:lnSpc>
                          <a:spcPct val="115000"/>
                        </a:lnSpc>
                        <a:spcAft>
                          <a:spcPts val="0"/>
                        </a:spcAft>
                      </a:pPr>
                      <a:r>
                        <a:rPr lang="en-GB" sz="700">
                          <a:effectLst/>
                        </a:rPr>
                        <a:t>12:30 – 13:30</a:t>
                      </a:r>
                      <a:endParaRPr lang="nl-NL" sz="800">
                        <a:effectLst/>
                      </a:endParaRPr>
                    </a:p>
                    <a:p>
                      <a:pPr>
                        <a:lnSpc>
                          <a:spcPct val="115000"/>
                        </a:lnSpc>
                        <a:spcAft>
                          <a:spcPts val="0"/>
                        </a:spcAft>
                      </a:pPr>
                      <a:r>
                        <a:rPr lang="en-GB" sz="700">
                          <a:effectLst/>
                        </a:rPr>
                        <a:t>13:30 – 15:00</a:t>
                      </a:r>
                      <a:endParaRPr lang="nl-NL" sz="800">
                        <a:effectLst/>
                      </a:endParaRPr>
                    </a:p>
                    <a:p>
                      <a:pPr>
                        <a:lnSpc>
                          <a:spcPct val="115000"/>
                        </a:lnSpc>
                        <a:spcAft>
                          <a:spcPts val="0"/>
                        </a:spcAft>
                      </a:pPr>
                      <a:r>
                        <a:rPr lang="en-GB" sz="700">
                          <a:effectLst/>
                        </a:rPr>
                        <a:t>15:00 – 15:15</a:t>
                      </a:r>
                      <a:endParaRPr lang="nl-NL" sz="800">
                        <a:effectLst/>
                      </a:endParaRPr>
                    </a:p>
                    <a:p>
                      <a:pPr>
                        <a:lnSpc>
                          <a:spcPct val="115000"/>
                        </a:lnSpc>
                        <a:spcAft>
                          <a:spcPts val="0"/>
                        </a:spcAft>
                      </a:pPr>
                      <a:r>
                        <a:rPr lang="en-GB" sz="700">
                          <a:effectLst/>
                        </a:rPr>
                        <a:t>15:15 – 17:00</a:t>
                      </a:r>
                      <a:endParaRPr lang="nl-NL" sz="800">
                        <a:effectLst/>
                      </a:endParaRPr>
                    </a:p>
                    <a:p>
                      <a:pPr>
                        <a:lnSpc>
                          <a:spcPct val="115000"/>
                        </a:lnSpc>
                        <a:spcAft>
                          <a:spcPts val="0"/>
                        </a:spcAft>
                      </a:pPr>
                      <a:r>
                        <a:rPr lang="en-GB" sz="700">
                          <a:effectLst/>
                        </a:rPr>
                        <a:t>17:00 – 21:00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tc>
                  <a:txBody>
                    <a:bodyPr/>
                    <a:lstStyle/>
                    <a:p>
                      <a:pPr>
                        <a:lnSpc>
                          <a:spcPct val="115000"/>
                        </a:lnSpc>
                        <a:spcAft>
                          <a:spcPts val="0"/>
                        </a:spcAft>
                      </a:pPr>
                      <a:r>
                        <a:rPr lang="en-GB" sz="700">
                          <a:effectLst/>
                        </a:rPr>
                        <a:t>Field visit - University of Twente / Travel  </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Field visit - University of Twente / WOT</a:t>
                      </a:r>
                      <a:endParaRPr lang="nl-NL" sz="800">
                        <a:effectLst/>
                      </a:endParaRPr>
                    </a:p>
                    <a:p>
                      <a:pPr>
                        <a:lnSpc>
                          <a:spcPct val="115000"/>
                        </a:lnSpc>
                        <a:spcAft>
                          <a:spcPts val="0"/>
                        </a:spcAft>
                      </a:pPr>
                      <a:r>
                        <a:rPr lang="en-GB" sz="700">
                          <a:effectLst/>
                        </a:rPr>
                        <a:t>Lunch break</a:t>
                      </a:r>
                      <a:endParaRPr lang="nl-NL" sz="800">
                        <a:effectLst/>
                      </a:endParaRPr>
                    </a:p>
                    <a:p>
                      <a:pPr>
                        <a:lnSpc>
                          <a:spcPct val="115000"/>
                        </a:lnSpc>
                        <a:spcAft>
                          <a:spcPts val="0"/>
                        </a:spcAft>
                      </a:pPr>
                      <a:r>
                        <a:rPr lang="en-GB" sz="700">
                          <a:effectLst/>
                        </a:rPr>
                        <a:t>Visit TETEM in Enschede</a:t>
                      </a:r>
                      <a:endParaRPr lang="nl-NL" sz="800">
                        <a:effectLst/>
                      </a:endParaRPr>
                    </a:p>
                    <a:p>
                      <a:pPr>
                        <a:lnSpc>
                          <a:spcPct val="115000"/>
                        </a:lnSpc>
                        <a:spcAft>
                          <a:spcPts val="0"/>
                        </a:spcAft>
                      </a:pPr>
                      <a:r>
                        <a:rPr lang="en-GB" sz="700">
                          <a:effectLst/>
                        </a:rPr>
                        <a:t>Coffee break</a:t>
                      </a:r>
                      <a:endParaRPr lang="nl-NL" sz="800">
                        <a:effectLst/>
                      </a:endParaRPr>
                    </a:p>
                    <a:p>
                      <a:pPr>
                        <a:lnSpc>
                          <a:spcPct val="115000"/>
                        </a:lnSpc>
                        <a:spcAft>
                          <a:spcPts val="0"/>
                        </a:spcAft>
                      </a:pPr>
                      <a:r>
                        <a:rPr lang="en-GB" sz="700">
                          <a:effectLst/>
                        </a:rPr>
                        <a:t>Visit TETEM in Enschede</a:t>
                      </a:r>
                      <a:endParaRPr lang="nl-NL" sz="800">
                        <a:effectLst/>
                      </a:endParaRPr>
                    </a:p>
                    <a:p>
                      <a:pPr>
                        <a:lnSpc>
                          <a:spcPct val="115000"/>
                        </a:lnSpc>
                        <a:spcAft>
                          <a:spcPts val="0"/>
                        </a:spcAft>
                      </a:pPr>
                      <a:r>
                        <a:rPr lang="en-GB" sz="700">
                          <a:effectLst/>
                        </a:rPr>
                        <a:t>Dinner in Enschede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extLst>
                  <a:ext uri="{0D108BD9-81ED-4DB2-BD59-A6C34878D82A}">
                    <a16:rowId xmlns:a16="http://schemas.microsoft.com/office/drawing/2014/main" val="1224144349"/>
                  </a:ext>
                </a:extLst>
              </a:tr>
              <a:tr h="262255">
                <a:tc>
                  <a:txBody>
                    <a:bodyPr/>
                    <a:lstStyle/>
                    <a:p>
                      <a:pPr algn="ctr">
                        <a:lnSpc>
                          <a:spcPct val="115000"/>
                        </a:lnSpc>
                        <a:spcAft>
                          <a:spcPts val="0"/>
                        </a:spcAft>
                      </a:pPr>
                      <a:r>
                        <a:rPr lang="en-GB" sz="700">
                          <a:effectLst/>
                        </a:rPr>
                        <a:t>FRIDAY</a:t>
                      </a:r>
                      <a:endParaRPr lang="nl-NL" sz="800">
                        <a:effectLst/>
                      </a:endParaRPr>
                    </a:p>
                    <a:p>
                      <a:pPr algn="ctr">
                        <a:lnSpc>
                          <a:spcPct val="115000"/>
                        </a:lnSpc>
                        <a:spcAft>
                          <a:spcPts val="0"/>
                        </a:spcAft>
                      </a:pPr>
                      <a:r>
                        <a:rPr lang="en-GB" sz="700">
                          <a:effectLst/>
                        </a:rPr>
                        <a:t>27</a:t>
                      </a:r>
                      <a:r>
                        <a:rPr lang="en-GB" sz="700" baseline="30000">
                          <a:effectLst/>
                        </a:rPr>
                        <a:t>th</a:t>
                      </a:r>
                      <a:r>
                        <a:rPr lang="en-GB" sz="700">
                          <a:effectLst/>
                        </a:rPr>
                        <a:t> May 2022</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nchor="ctr"/>
                </a:tc>
                <a:tc>
                  <a:txBody>
                    <a:bodyPr/>
                    <a:lstStyle/>
                    <a:p>
                      <a:pPr>
                        <a:lnSpc>
                          <a:spcPct val="115000"/>
                        </a:lnSpc>
                        <a:spcAft>
                          <a:spcPts val="0"/>
                        </a:spcAft>
                      </a:pPr>
                      <a:r>
                        <a:rPr lang="en-GB" sz="700">
                          <a:effectLst/>
                        </a:rPr>
                        <a:t>09:00 – 19:00</a:t>
                      </a:r>
                      <a:endParaRPr lang="nl-NL" sz="800">
                        <a:effectLst/>
                      </a:endParaRPr>
                    </a:p>
                    <a:p>
                      <a:pPr>
                        <a:lnSpc>
                          <a:spcPct val="115000"/>
                        </a:lnSpc>
                        <a:spcAft>
                          <a:spcPts val="0"/>
                        </a:spcAft>
                      </a:pPr>
                      <a:r>
                        <a:rPr lang="en-GB" sz="700">
                          <a:effectLst/>
                        </a:rPr>
                        <a:t> </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tc>
                  <a:txBody>
                    <a:bodyPr/>
                    <a:lstStyle/>
                    <a:p>
                      <a:pPr>
                        <a:lnSpc>
                          <a:spcPct val="115000"/>
                        </a:lnSpc>
                        <a:spcAft>
                          <a:spcPts val="0"/>
                        </a:spcAft>
                      </a:pPr>
                      <a:r>
                        <a:rPr lang="en-GB" sz="700" dirty="0">
                          <a:effectLst/>
                        </a:rPr>
                        <a:t>“Amsterdam City Hall” Cultural Tour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675" marR="49675" marT="0" marB="0"/>
                </a:tc>
                <a:extLst>
                  <a:ext uri="{0D108BD9-81ED-4DB2-BD59-A6C34878D82A}">
                    <a16:rowId xmlns:a16="http://schemas.microsoft.com/office/drawing/2014/main" val="1570095843"/>
                  </a:ext>
                </a:extLst>
              </a:tr>
            </a:tbl>
          </a:graphicData>
        </a:graphic>
      </p:graphicFrame>
      <p:grpSp>
        <p:nvGrpSpPr>
          <p:cNvPr id="6" name="Grup 8"/>
          <p:cNvGrpSpPr/>
          <p:nvPr/>
        </p:nvGrpSpPr>
        <p:grpSpPr>
          <a:xfrm>
            <a:off x="4818063" y="10607675"/>
            <a:ext cx="6035675" cy="677863"/>
            <a:chOff x="0" y="0"/>
            <a:chExt cx="6474460" cy="676910"/>
          </a:xfrm>
        </p:grpSpPr>
        <p:pic>
          <p:nvPicPr>
            <p:cNvPr id="7" name="Resim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4840" cy="624840"/>
            </a:xfrm>
            <a:prstGeom prst="rect">
              <a:avLst/>
            </a:prstGeom>
            <a:noFill/>
            <a:ln>
              <a:noFill/>
            </a:ln>
          </p:spPr>
        </p:pic>
        <p:pic>
          <p:nvPicPr>
            <p:cNvPr id="8" name="Resim 10" descr="metin içeren bir resim&#10;&#10;Açıklama otomatik olarak oluşturuld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60" y="205740"/>
              <a:ext cx="1765300" cy="403860"/>
            </a:xfrm>
            <a:prstGeom prst="rect">
              <a:avLst/>
            </a:prstGeom>
          </p:spPr>
        </p:pic>
        <p:pic>
          <p:nvPicPr>
            <p:cNvPr id="9" name="Resim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060" y="137160"/>
              <a:ext cx="1518920" cy="390525"/>
            </a:xfrm>
            <a:prstGeom prst="rect">
              <a:avLst/>
            </a:prstGeom>
            <a:noFill/>
            <a:ln>
              <a:noFill/>
            </a:ln>
          </p:spPr>
        </p:pic>
        <p:pic>
          <p:nvPicPr>
            <p:cNvPr id="10" name="Resim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 y="76200"/>
              <a:ext cx="810260" cy="514350"/>
            </a:xfrm>
            <a:prstGeom prst="rect">
              <a:avLst/>
            </a:prstGeom>
            <a:noFill/>
            <a:ln>
              <a:noFill/>
            </a:ln>
          </p:spPr>
        </p:pic>
        <p:pic>
          <p:nvPicPr>
            <p:cNvPr id="11" name="Resim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6120" y="114300"/>
              <a:ext cx="556260" cy="562610"/>
            </a:xfrm>
            <a:prstGeom prst="rect">
              <a:avLst/>
            </a:prstGeom>
            <a:noFill/>
            <a:ln>
              <a:noFill/>
            </a:ln>
          </p:spPr>
        </p:pic>
        <p:pic>
          <p:nvPicPr>
            <p:cNvPr id="12" name="Resim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6680" y="15240"/>
              <a:ext cx="731520" cy="655955"/>
            </a:xfrm>
            <a:prstGeom prst="rect">
              <a:avLst/>
            </a:prstGeom>
            <a:noFill/>
            <a:ln>
              <a:noFill/>
            </a:ln>
          </p:spPr>
        </p:pic>
      </p:grpSp>
      <p:pic>
        <p:nvPicPr>
          <p:cNvPr id="2056" name="Resim 4" descr="kisspng-logo-erasmus-programme-erasmus-organization-proje-5b58c9f5828ca2.7595132315325455255347"/>
          <p:cNvPicPr>
            <a:picLocks noChangeAspect="1" noChangeArrowheads="1"/>
          </p:cNvPicPr>
          <p:nvPr/>
        </p:nvPicPr>
        <p:blipFill>
          <a:blip r:embed="rId8">
            <a:extLst>
              <a:ext uri="{28A0092B-C50C-407E-A947-70E740481C1C}">
                <a14:useLocalDpi xmlns:a14="http://schemas.microsoft.com/office/drawing/2010/main" val="0"/>
              </a:ext>
            </a:extLst>
          </a:blip>
          <a:srcRect t="29379" b="29190"/>
          <a:stretch>
            <a:fillRect/>
          </a:stretch>
        </p:blipFill>
        <p:spPr bwMode="auto">
          <a:xfrm>
            <a:off x="7109537" y="5443490"/>
            <a:ext cx="3401476" cy="7951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Resim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8741" y="881477"/>
            <a:ext cx="1501775" cy="15063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p:cNvSpPr>
            <a:spLocks noChangeArrowheads="1"/>
          </p:cNvSpPr>
          <p:nvPr/>
        </p:nvSpPr>
        <p:spPr bwMode="auto">
          <a:xfrm>
            <a:off x="3919538" y="1612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12"/>
          <p:cNvSpPr>
            <a:spLocks noChangeArrowheads="1"/>
          </p:cNvSpPr>
          <p:nvPr/>
        </p:nvSpPr>
        <p:spPr bwMode="auto">
          <a:xfrm>
            <a:off x="7109537" y="3356290"/>
            <a:ext cx="4804030" cy="194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9609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“Emotions and Robotics: A Study Across Different Cultures, Educational Systems and Populations”</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2020-1-TR01-KA201-094326</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TEACHER TRAINING MEETING AGENDA </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Deventer, 23</a:t>
            </a:r>
            <a:r>
              <a:rPr kumimoji="0" lang="en-GB" altLang="nl-NL" sz="1200" b="1"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rd </a:t>
            </a:r>
            <a:r>
              <a:rPr kumimoji="0" lang="en-GB" altLang="nl-NL"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27</a:t>
            </a:r>
            <a:r>
              <a:rPr kumimoji="0" lang="en-GB" altLang="nl-NL" sz="1200" b="1"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kumimoji="0" lang="en-GB" altLang="nl-NL"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May 2022</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r>
              <a:rPr kumimoji="0" lang="en-GB" altLang="nl-NL"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nl-NL"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960938" algn="l"/>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3919538" y="2527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nl-NL"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248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118802"/>
          </a:xfrm>
        </p:spPr>
        <p:txBody>
          <a:bodyPr>
            <a:normAutofit/>
          </a:bodyPr>
          <a:lstStyle/>
          <a:p>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endParaRPr lang="nl-NL" sz="1200" dirty="0"/>
          </a:p>
        </p:txBody>
      </p:sp>
      <p:sp>
        <p:nvSpPr>
          <p:cNvPr id="3" name="Rechthoek 2"/>
          <p:cNvSpPr/>
          <p:nvPr/>
        </p:nvSpPr>
        <p:spPr>
          <a:xfrm>
            <a:off x="838200" y="1305341"/>
            <a:ext cx="10342418" cy="3570208"/>
          </a:xfrm>
          <a:prstGeom prst="rect">
            <a:avLst/>
          </a:prstGeom>
        </p:spPr>
        <p:txBody>
          <a:bodyPr wrap="square">
            <a:spAutoFit/>
          </a:bodyPr>
          <a:lstStyle/>
          <a:p>
            <a:r>
              <a:rPr lang="en-US" sz="2800" b="1" dirty="0" smtClean="0">
                <a:latin typeface="+mj-lt"/>
              </a:rPr>
              <a:t>Flow images</a:t>
            </a:r>
          </a:p>
          <a:p>
            <a:endParaRPr lang="en-US" dirty="0" smtClean="0">
              <a:latin typeface="+mj-lt"/>
            </a:endParaRPr>
          </a:p>
          <a:p>
            <a:pPr algn="just"/>
            <a:r>
              <a:rPr lang="en-US" dirty="0" smtClean="0">
                <a:latin typeface="+mj-lt"/>
              </a:rPr>
              <a:t>Flow images are flowing line drawings on paper. </a:t>
            </a:r>
          </a:p>
          <a:p>
            <a:pPr algn="just"/>
            <a:r>
              <a:rPr lang="en-US" dirty="0" smtClean="0">
                <a:latin typeface="+mj-lt"/>
              </a:rPr>
              <a:t>They are mainly organic and can take all kinds of shapes. It is the intention that one fluently connects to the inventive line drawing of another. </a:t>
            </a:r>
          </a:p>
          <a:p>
            <a:pPr algn="just"/>
            <a:r>
              <a:rPr lang="en-US" dirty="0" smtClean="0">
                <a:latin typeface="+mj-lt"/>
              </a:rPr>
              <a:t>They take turns looking for connections. The color is initially black for the lines. </a:t>
            </a:r>
          </a:p>
          <a:p>
            <a:pPr algn="just"/>
            <a:r>
              <a:rPr lang="en-US" dirty="0" smtClean="0">
                <a:latin typeface="+mj-lt"/>
              </a:rPr>
              <a:t>These are made with a waterproof marker. Then we could choose to color this, with text markers.</a:t>
            </a:r>
          </a:p>
          <a:p>
            <a:pPr algn="just"/>
            <a:endParaRPr lang="nl-NL" dirty="0">
              <a:latin typeface="+mj-lt"/>
            </a:endParaRPr>
          </a:p>
          <a:p>
            <a:endParaRPr lang="nl-NL" dirty="0" smtClean="0"/>
          </a:p>
          <a:p>
            <a:endParaRPr lang="nl-NL" dirty="0"/>
          </a:p>
          <a:p>
            <a:endParaRPr lang="nl-NL" dirty="0" smtClean="0"/>
          </a:p>
          <a:p>
            <a:endParaRPr lang="nl-NL" dirty="0"/>
          </a:p>
        </p:txBody>
      </p:sp>
      <p:pic>
        <p:nvPicPr>
          <p:cNvPr id="4" name="Tijdelijke aanduiding voor 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23018" y="3618747"/>
            <a:ext cx="3657599" cy="2701310"/>
          </a:xfrm>
          <a:prstGeom prst="rect">
            <a:avLst/>
          </a:prstGeom>
        </p:spPr>
      </p:pic>
    </p:spTree>
    <p:extLst>
      <p:ext uri="{BB962C8B-B14F-4D97-AF65-F5344CB8AC3E}">
        <p14:creationId xmlns:p14="http://schemas.microsoft.com/office/powerpoint/2010/main" val="236643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71055" y="817417"/>
            <a:ext cx="11402289" cy="5638801"/>
          </a:xfrm>
        </p:spPr>
        <p:txBody>
          <a:bodyPr>
            <a:normAutofit fontScale="32500" lnSpcReduction="20000"/>
          </a:bodyPr>
          <a:lstStyle/>
          <a:p>
            <a:pPr algn="just"/>
            <a:r>
              <a:rPr lang="en-US" sz="6200" b="1" dirty="0" smtClean="0">
                <a:latin typeface="+mj-lt"/>
              </a:rPr>
              <a:t>Making flow images is very accessible, everyone can do it!</a:t>
            </a:r>
          </a:p>
          <a:p>
            <a:pPr algn="just"/>
            <a:endParaRPr lang="en-US" dirty="0" smtClean="0">
              <a:latin typeface="+mj-lt"/>
            </a:endParaRPr>
          </a:p>
          <a:p>
            <a:pPr algn="just"/>
            <a:r>
              <a:rPr lang="en-US" sz="4300" dirty="0" smtClean="0">
                <a:latin typeface="+mj-lt"/>
              </a:rPr>
              <a:t>You use a </a:t>
            </a:r>
            <a:r>
              <a:rPr lang="en-US" sz="4300" dirty="0" err="1" smtClean="0">
                <a:latin typeface="+mj-lt"/>
              </a:rPr>
              <a:t>fineliner</a:t>
            </a:r>
            <a:r>
              <a:rPr lang="en-US" sz="4300" dirty="0" smtClean="0">
                <a:latin typeface="+mj-lt"/>
              </a:rPr>
              <a:t>, markers and paper.</a:t>
            </a:r>
          </a:p>
          <a:p>
            <a:pPr algn="just"/>
            <a:endParaRPr lang="en-US" sz="4300" dirty="0" smtClean="0">
              <a:latin typeface="+mj-lt"/>
            </a:endParaRPr>
          </a:p>
          <a:p>
            <a:pPr algn="just"/>
            <a:r>
              <a:rPr lang="en-US" sz="4300" dirty="0" smtClean="0">
                <a:latin typeface="+mj-lt"/>
              </a:rPr>
              <a:t>Making these lines has many advantages:</a:t>
            </a:r>
          </a:p>
          <a:p>
            <a:pPr algn="just"/>
            <a:r>
              <a:rPr lang="en-US" sz="4300" dirty="0" smtClean="0">
                <a:latin typeface="+mj-lt"/>
              </a:rPr>
              <a:t>liberating</a:t>
            </a:r>
          </a:p>
          <a:p>
            <a:pPr algn="just"/>
            <a:r>
              <a:rPr lang="en-US" sz="4300" dirty="0" smtClean="0">
                <a:latin typeface="+mj-lt"/>
              </a:rPr>
              <a:t>Move energy.</a:t>
            </a:r>
          </a:p>
          <a:p>
            <a:pPr algn="just"/>
            <a:r>
              <a:rPr lang="en-US" sz="4300" dirty="0" smtClean="0">
                <a:latin typeface="+mj-lt"/>
              </a:rPr>
              <a:t>soothing.</a:t>
            </a:r>
          </a:p>
          <a:p>
            <a:pPr algn="just"/>
            <a:r>
              <a:rPr lang="en-US" sz="4300" dirty="0" smtClean="0">
                <a:latin typeface="+mj-lt"/>
              </a:rPr>
              <a:t>It's like meditating, your head becomes empty and time seems to no longer exist.</a:t>
            </a:r>
          </a:p>
          <a:p>
            <a:pPr algn="just"/>
            <a:r>
              <a:rPr lang="en-US" sz="4300" dirty="0" smtClean="0">
                <a:latin typeface="+mj-lt"/>
              </a:rPr>
              <a:t>Connection with yourself. By being so calm with making lines, space is created to experience a deeper contact with yourself.</a:t>
            </a:r>
          </a:p>
          <a:p>
            <a:pPr algn="just"/>
            <a:r>
              <a:rPr lang="en-US" sz="4300" dirty="0" smtClean="0">
                <a:latin typeface="+mj-lt"/>
              </a:rPr>
              <a:t>Increase self confidence.</a:t>
            </a:r>
          </a:p>
          <a:p>
            <a:pPr algn="just"/>
            <a:endParaRPr lang="en-US" sz="4300" u="sng" dirty="0" smtClean="0">
              <a:latin typeface="+mj-lt"/>
            </a:endParaRPr>
          </a:p>
          <a:p>
            <a:pPr algn="just"/>
            <a:r>
              <a:rPr lang="en-US" sz="4300" u="sng" dirty="0" smtClean="0">
                <a:latin typeface="+mj-lt"/>
              </a:rPr>
              <a:t>Insight. </a:t>
            </a:r>
          </a:p>
          <a:p>
            <a:pPr algn="just"/>
            <a:r>
              <a:rPr lang="en-US" sz="4300" dirty="0" smtClean="0">
                <a:latin typeface="+mj-lt"/>
              </a:rPr>
              <a:t>The drawing exercise mirrors how you flow in life. It is always nice to recognize how you stand in life, this insight can also help you if you want to do things differently in your life. Then you are busy communicating with yourself, making the invisible visible.</a:t>
            </a:r>
          </a:p>
          <a:p>
            <a:pPr algn="just"/>
            <a:r>
              <a:rPr lang="en-US" sz="4300" dirty="0" smtClean="0">
                <a:latin typeface="+mj-lt"/>
              </a:rPr>
              <a:t>Pattern Breaking</a:t>
            </a:r>
          </a:p>
          <a:p>
            <a:pPr algn="just"/>
            <a:r>
              <a:rPr lang="en-US" sz="4300" dirty="0" smtClean="0">
                <a:latin typeface="+mj-lt"/>
              </a:rPr>
              <a:t>Creativity and imagination are stimulated. You don't need anything for these exercises, the process goes by itself by following what is already there. And by 'doing nothing' it becomes much easier to shape new ideas, your judgments are more or less switched off. The more you experience that nothing is expected, the easier you will feel the freedom to experiment. Making current images is also very stimulating.</a:t>
            </a:r>
          </a:p>
          <a:p>
            <a:pPr algn="just"/>
            <a:r>
              <a:rPr lang="en-US" sz="4300" dirty="0" smtClean="0">
                <a:latin typeface="+mj-lt"/>
              </a:rPr>
              <a:t>Impulse for artistry. At some point you can go one step further and start thinking bigger, outside the lines and boxes. What does the interplay of lines evoke in you and what else can you do with it?</a:t>
            </a:r>
            <a:endParaRPr lang="nl-NL" sz="4300" dirty="0">
              <a:latin typeface="+mj-lt"/>
            </a:endParaRPr>
          </a:p>
        </p:txBody>
      </p:sp>
    </p:spTree>
    <p:extLst>
      <p:ext uri="{BB962C8B-B14F-4D97-AF65-F5344CB8AC3E}">
        <p14:creationId xmlns:p14="http://schemas.microsoft.com/office/powerpoint/2010/main" val="312872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431074"/>
            <a:ext cx="10515600" cy="1018903"/>
          </a:xfrm>
        </p:spPr>
        <p:txBody>
          <a:bodyPr/>
          <a:lstStyle/>
          <a:p>
            <a:r>
              <a:rPr lang="nl-NL" b="1" dirty="0"/>
              <a:t>In a nutshell</a:t>
            </a:r>
          </a:p>
        </p:txBody>
      </p:sp>
      <p:sp>
        <p:nvSpPr>
          <p:cNvPr id="3" name="Tijdelijke aanduiding voor tekst 2"/>
          <p:cNvSpPr>
            <a:spLocks noGrp="1"/>
          </p:cNvSpPr>
          <p:nvPr>
            <p:ph type="body" idx="1"/>
          </p:nvPr>
        </p:nvSpPr>
        <p:spPr>
          <a:xfrm>
            <a:off x="831850" y="1449977"/>
            <a:ext cx="10515600" cy="5133703"/>
          </a:xfrm>
        </p:spPr>
        <p:txBody>
          <a:bodyPr>
            <a:normAutofit fontScale="85000" lnSpcReduction="20000"/>
          </a:bodyPr>
          <a:lstStyle/>
          <a:p>
            <a:r>
              <a:rPr lang="en-US" b="1" dirty="0">
                <a:solidFill>
                  <a:schemeClr val="tx1"/>
                </a:solidFill>
                <a:latin typeface="+mj-lt"/>
              </a:rPr>
              <a:t>Tree:</a:t>
            </a:r>
            <a:endParaRPr lang="nl-NL" b="1" dirty="0">
              <a:solidFill>
                <a:schemeClr val="tx1"/>
              </a:solidFill>
              <a:latin typeface="+mj-lt"/>
            </a:endParaRPr>
          </a:p>
          <a:p>
            <a:r>
              <a:rPr lang="en-US" dirty="0">
                <a:solidFill>
                  <a:schemeClr val="tx1"/>
                </a:solidFill>
                <a:latin typeface="+mj-lt"/>
              </a:rPr>
              <a:t>Symbolizes the self: How do I see the world? Am I down-to-earth or am I free spirited?</a:t>
            </a:r>
            <a:endParaRPr lang="nl-NL" dirty="0">
              <a:solidFill>
                <a:schemeClr val="tx1"/>
              </a:solidFill>
              <a:latin typeface="+mj-lt"/>
            </a:endParaRPr>
          </a:p>
          <a:p>
            <a:r>
              <a:rPr lang="en-US" b="1" dirty="0">
                <a:solidFill>
                  <a:schemeClr val="tx1"/>
                </a:solidFill>
                <a:latin typeface="+mj-lt"/>
              </a:rPr>
              <a:t>Roots:</a:t>
            </a:r>
            <a:endParaRPr lang="nl-NL" b="1" dirty="0">
              <a:solidFill>
                <a:schemeClr val="tx1"/>
              </a:solidFill>
              <a:latin typeface="+mj-lt"/>
            </a:endParaRPr>
          </a:p>
          <a:p>
            <a:r>
              <a:rPr lang="en-US" dirty="0">
                <a:solidFill>
                  <a:schemeClr val="tx1"/>
                </a:solidFill>
                <a:latin typeface="+mj-lt"/>
              </a:rPr>
              <a:t>Desires and personal background. Do you have strong roots? Are you confident in your opinions? To what extent are you willing to defend your point of view? Do you radiate strength?</a:t>
            </a:r>
            <a:endParaRPr lang="nl-NL" dirty="0">
              <a:solidFill>
                <a:schemeClr val="tx1"/>
              </a:solidFill>
              <a:latin typeface="+mj-lt"/>
            </a:endParaRPr>
          </a:p>
          <a:p>
            <a:r>
              <a:rPr lang="en-US" b="1" dirty="0">
                <a:solidFill>
                  <a:schemeClr val="tx1"/>
                </a:solidFill>
                <a:latin typeface="+mj-lt"/>
              </a:rPr>
              <a:t>Trunk:</a:t>
            </a:r>
            <a:endParaRPr lang="nl-NL" b="1" dirty="0">
              <a:solidFill>
                <a:schemeClr val="tx1"/>
              </a:solidFill>
              <a:latin typeface="+mj-lt"/>
            </a:endParaRPr>
          </a:p>
          <a:p>
            <a:r>
              <a:rPr lang="en-US" dirty="0">
                <a:solidFill>
                  <a:schemeClr val="tx1"/>
                </a:solidFill>
                <a:latin typeface="+mj-lt"/>
              </a:rPr>
              <a:t>Feelings.(If the trunk is colored in in a streamlined fashion, this indicates a fluent state of mind) Do you have a thick or thin trunk?</a:t>
            </a:r>
            <a:endParaRPr lang="nl-NL" dirty="0">
              <a:solidFill>
                <a:schemeClr val="tx1"/>
              </a:solidFill>
              <a:latin typeface="+mj-lt"/>
            </a:endParaRPr>
          </a:p>
          <a:p>
            <a:r>
              <a:rPr lang="en-US" b="1" dirty="0">
                <a:solidFill>
                  <a:schemeClr val="tx1"/>
                </a:solidFill>
                <a:latin typeface="+mj-lt"/>
              </a:rPr>
              <a:t>Crown:</a:t>
            </a:r>
            <a:endParaRPr lang="nl-NL" b="1" dirty="0">
              <a:solidFill>
                <a:schemeClr val="tx1"/>
              </a:solidFill>
              <a:latin typeface="+mj-lt"/>
            </a:endParaRPr>
          </a:p>
          <a:p>
            <a:r>
              <a:rPr lang="en-US" dirty="0">
                <a:solidFill>
                  <a:schemeClr val="tx1"/>
                </a:solidFill>
                <a:latin typeface="+mj-lt"/>
              </a:rPr>
              <a:t>Thought, fantasy and imagination. It connects heaven and earth, imagination and reality</a:t>
            </a:r>
            <a:r>
              <a:rPr lang="en-US" dirty="0" smtClean="0">
                <a:solidFill>
                  <a:schemeClr val="tx1"/>
                </a:solidFill>
                <a:latin typeface="+mj-lt"/>
              </a:rPr>
              <a:t>.</a:t>
            </a:r>
            <a:endParaRPr lang="en-US" b="1" dirty="0" smtClean="0">
              <a:solidFill>
                <a:schemeClr val="tx1"/>
              </a:solidFill>
              <a:latin typeface="+mj-lt"/>
            </a:endParaRPr>
          </a:p>
          <a:p>
            <a:r>
              <a:rPr lang="en-US" b="1" dirty="0" smtClean="0">
                <a:solidFill>
                  <a:schemeClr val="tx1"/>
                </a:solidFill>
                <a:latin typeface="+mj-lt"/>
              </a:rPr>
              <a:t>House</a:t>
            </a:r>
            <a:r>
              <a:rPr lang="en-US" b="1" dirty="0">
                <a:solidFill>
                  <a:schemeClr val="tx1"/>
                </a:solidFill>
                <a:latin typeface="+mj-lt"/>
              </a:rPr>
              <a:t>:</a:t>
            </a:r>
            <a:endParaRPr lang="nl-NL" b="1" dirty="0">
              <a:solidFill>
                <a:schemeClr val="tx1"/>
              </a:solidFill>
              <a:latin typeface="+mj-lt"/>
            </a:endParaRPr>
          </a:p>
          <a:p>
            <a:r>
              <a:rPr lang="en-US" dirty="0">
                <a:solidFill>
                  <a:schemeClr val="tx1"/>
                </a:solidFill>
                <a:latin typeface="+mj-lt"/>
              </a:rPr>
              <a:t>Do I feel at home in my body? </a:t>
            </a:r>
            <a:endParaRPr lang="en-US" b="1" dirty="0" smtClean="0">
              <a:solidFill>
                <a:schemeClr val="tx1"/>
              </a:solidFill>
              <a:latin typeface="+mj-lt"/>
            </a:endParaRPr>
          </a:p>
          <a:p>
            <a:r>
              <a:rPr lang="en-US" b="1" dirty="0" smtClean="0">
                <a:solidFill>
                  <a:schemeClr val="tx1"/>
                </a:solidFill>
                <a:latin typeface="+mj-lt"/>
              </a:rPr>
              <a:t>Flowers</a:t>
            </a:r>
            <a:r>
              <a:rPr lang="en-US" b="1" dirty="0">
                <a:solidFill>
                  <a:schemeClr val="tx1"/>
                </a:solidFill>
                <a:latin typeface="+mj-lt"/>
              </a:rPr>
              <a:t>:</a:t>
            </a:r>
            <a:endParaRPr lang="nl-NL" b="1" dirty="0">
              <a:solidFill>
                <a:schemeClr val="tx1"/>
              </a:solidFill>
              <a:latin typeface="+mj-lt"/>
            </a:endParaRPr>
          </a:p>
          <a:p>
            <a:r>
              <a:rPr lang="en-US" dirty="0">
                <a:solidFill>
                  <a:schemeClr val="tx1"/>
                </a:solidFill>
                <a:latin typeface="+mj-lt"/>
              </a:rPr>
              <a:t>Indicate our mental abilities. Evaluate the quality and position of the drawn flower; </a:t>
            </a:r>
            <a:r>
              <a:rPr lang="en-US" dirty="0" err="1">
                <a:solidFill>
                  <a:schemeClr val="tx1"/>
                </a:solidFill>
                <a:latin typeface="+mj-lt"/>
              </a:rPr>
              <a:t>sideview</a:t>
            </a:r>
            <a:r>
              <a:rPr lang="en-US" dirty="0">
                <a:solidFill>
                  <a:schemeClr val="tx1"/>
                </a:solidFill>
                <a:latin typeface="+mj-lt"/>
              </a:rPr>
              <a:t> or frontal view? The flower stands for capabilities to be open to light/harmony, gratefulness, generosity, grace and beauty.</a:t>
            </a:r>
            <a:endParaRPr lang="nl-NL" dirty="0">
              <a:solidFill>
                <a:schemeClr val="tx1"/>
              </a:solidFill>
              <a:latin typeface="+mj-lt"/>
            </a:endParaRPr>
          </a:p>
          <a:p>
            <a:endParaRPr lang="nl-NL" dirty="0">
              <a:latin typeface="+mj-lt"/>
            </a:endParaRPr>
          </a:p>
        </p:txBody>
      </p:sp>
    </p:spTree>
    <p:extLst>
      <p:ext uri="{BB962C8B-B14F-4D97-AF65-F5344CB8AC3E}">
        <p14:creationId xmlns:p14="http://schemas.microsoft.com/office/powerpoint/2010/main" val="161051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610441"/>
          </a:xfrm>
        </p:spPr>
        <p:txBody>
          <a:bodyPr>
            <a:normAutofit/>
          </a:bodyPr>
          <a:lstStyle/>
          <a:p>
            <a:r>
              <a:rPr lang="en-US" sz="3600" b="1" dirty="0" smtClean="0"/>
              <a:t>Analysis</a:t>
            </a:r>
            <a:r>
              <a:rPr lang="nl-NL" sz="1800" dirty="0"/>
              <a:t/>
            </a:r>
            <a:br>
              <a:rPr lang="nl-NL" sz="1800" dirty="0"/>
            </a:br>
            <a:r>
              <a:rPr lang="en-US" sz="1800" b="1" dirty="0"/>
              <a:t>Flower:</a:t>
            </a:r>
            <a:r>
              <a:rPr lang="nl-NL" sz="1800" b="1" dirty="0"/>
              <a:t/>
            </a:r>
            <a:br>
              <a:rPr lang="nl-NL" sz="1800" b="1" dirty="0"/>
            </a:br>
            <a:r>
              <a:rPr lang="en-US" sz="1800" dirty="0"/>
              <a:t>How open or closed is the flower that the subject has drawn? This will tell you about the subject’s mental capabilities.</a:t>
            </a:r>
            <a:r>
              <a:rPr lang="nl-NL" sz="1800" dirty="0"/>
              <a:t/>
            </a:r>
            <a:br>
              <a:rPr lang="nl-NL" sz="1800" dirty="0"/>
            </a:br>
            <a:r>
              <a:rPr lang="en-US" sz="1800" b="1" dirty="0"/>
              <a:t>Sun:</a:t>
            </a:r>
            <a:r>
              <a:rPr lang="nl-NL" sz="1800" b="1" dirty="0"/>
              <a:t/>
            </a:r>
            <a:br>
              <a:rPr lang="nl-NL" sz="1800" b="1" dirty="0"/>
            </a:br>
            <a:r>
              <a:rPr lang="en-US" sz="1800" dirty="0"/>
              <a:t>Symbolizes male energy and power. In particular, the energy/power of the father, brother, uncle and/or other male relatives</a:t>
            </a:r>
            <a:r>
              <a:rPr lang="nl-NL" sz="1800" dirty="0"/>
              <a:t/>
            </a:r>
            <a:br>
              <a:rPr lang="nl-NL" sz="1800" dirty="0"/>
            </a:br>
            <a:r>
              <a:rPr lang="en-US" sz="1800" b="1" dirty="0"/>
              <a:t>Moon:</a:t>
            </a:r>
            <a:r>
              <a:rPr lang="nl-NL" sz="1800" b="1" dirty="0"/>
              <a:t/>
            </a:r>
            <a:br>
              <a:rPr lang="nl-NL" sz="1800" b="1" dirty="0"/>
            </a:br>
            <a:r>
              <a:rPr lang="en-US" sz="1800" dirty="0"/>
              <a:t>Symbolizes female energy and power. In particular, mother, sister, aunt and/or other female relatives.</a:t>
            </a:r>
            <a:r>
              <a:rPr lang="nl-NL" sz="1800" dirty="0"/>
              <a:t/>
            </a:r>
            <a:br>
              <a:rPr lang="nl-NL" sz="1800" dirty="0"/>
            </a:br>
            <a:r>
              <a:rPr lang="en-US" sz="1800" b="1" dirty="0"/>
              <a:t>Stars:</a:t>
            </a:r>
            <a:r>
              <a:rPr lang="nl-NL" sz="1800" b="1" dirty="0"/>
              <a:t/>
            </a:r>
            <a:br>
              <a:rPr lang="nl-NL" sz="1800" b="1" dirty="0"/>
            </a:br>
            <a:r>
              <a:rPr lang="en-US" sz="1800" dirty="0"/>
              <a:t>Symbolize wishes</a:t>
            </a:r>
            <a:r>
              <a:rPr lang="nl-NL" sz="1800" dirty="0"/>
              <a:t/>
            </a:r>
            <a:br>
              <a:rPr lang="nl-NL" sz="1800" dirty="0"/>
            </a:br>
            <a:r>
              <a:rPr lang="en-US" sz="1800" b="1" dirty="0"/>
              <a:t>Castle:</a:t>
            </a:r>
            <a:r>
              <a:rPr lang="nl-NL" sz="1800" b="1" dirty="0"/>
              <a:t/>
            </a:r>
            <a:br>
              <a:rPr lang="nl-NL" sz="1800" b="1" dirty="0"/>
            </a:br>
            <a:r>
              <a:rPr lang="en-US" sz="1800" dirty="0"/>
              <a:t>Represents your own body (Like a home)</a:t>
            </a:r>
            <a:r>
              <a:rPr lang="nl-NL" sz="1800" dirty="0"/>
              <a:t/>
            </a:r>
            <a:br>
              <a:rPr lang="nl-NL" sz="1800" dirty="0"/>
            </a:br>
            <a:r>
              <a:rPr lang="en-US" sz="1800" b="1" dirty="0"/>
              <a:t>Windows:</a:t>
            </a:r>
            <a:r>
              <a:rPr lang="nl-NL" sz="1800" b="1" dirty="0"/>
              <a:t/>
            </a:r>
            <a:br>
              <a:rPr lang="nl-NL" sz="1800" b="1" dirty="0"/>
            </a:br>
            <a:r>
              <a:rPr lang="en-US" sz="1800" dirty="0"/>
              <a:t>Represent social contact. Am I open or closed off? Am I approachable and social towards other people?</a:t>
            </a:r>
            <a:r>
              <a:rPr lang="nl-NL" sz="1800" dirty="0"/>
              <a:t/>
            </a:r>
            <a:br>
              <a:rPr lang="nl-NL" sz="1800" dirty="0"/>
            </a:br>
            <a:r>
              <a:rPr lang="en-US" sz="1800" b="1" dirty="0"/>
              <a:t>Animals:</a:t>
            </a:r>
            <a:r>
              <a:rPr lang="nl-NL" sz="1800" b="1" dirty="0"/>
              <a:t/>
            </a:r>
            <a:br>
              <a:rPr lang="nl-NL" sz="1800" b="1" dirty="0"/>
            </a:br>
            <a:r>
              <a:rPr lang="en-US" sz="1800" dirty="0"/>
              <a:t>Represent social and emotional intelligence, instinctive vitality, spontaneous desires and displeasures that you can allow while working with animals.</a:t>
            </a:r>
            <a:r>
              <a:rPr lang="nl-NL" sz="1800" dirty="0"/>
              <a:t/>
            </a:r>
            <a:br>
              <a:rPr lang="nl-NL" sz="1800" dirty="0"/>
            </a:br>
            <a:r>
              <a:rPr lang="en-US" sz="1800" b="1" dirty="0"/>
              <a:t>Spider:</a:t>
            </a:r>
            <a:r>
              <a:rPr lang="nl-NL" sz="1800" b="1" dirty="0"/>
              <a:t/>
            </a:r>
            <a:br>
              <a:rPr lang="nl-NL" sz="1800" b="1" dirty="0"/>
            </a:br>
            <a:r>
              <a:rPr lang="en-US" sz="1800" dirty="0"/>
              <a:t>Represents de boundary between light and dark, dirty and clean.</a:t>
            </a:r>
            <a:r>
              <a:rPr lang="nl-NL" sz="1300" dirty="0"/>
              <a:t/>
            </a:r>
            <a:br>
              <a:rPr lang="nl-NL" sz="1300" dirty="0"/>
            </a:br>
            <a:r>
              <a:rPr lang="nl-NL" dirty="0"/>
              <a:t/>
            </a:r>
            <a:br>
              <a:rPr lang="nl-NL" dirty="0"/>
            </a:br>
            <a:endParaRPr lang="nl-NL" sz="1400" dirty="0"/>
          </a:p>
        </p:txBody>
      </p:sp>
    </p:spTree>
    <p:extLst>
      <p:ext uri="{BB962C8B-B14F-4D97-AF65-F5344CB8AC3E}">
        <p14:creationId xmlns:p14="http://schemas.microsoft.com/office/powerpoint/2010/main" val="1313213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62149" y="751344"/>
            <a:ext cx="10450285" cy="5078313"/>
          </a:xfrm>
          <a:prstGeom prst="rect">
            <a:avLst/>
          </a:prstGeom>
        </p:spPr>
        <p:txBody>
          <a:bodyPr wrap="square">
            <a:spAutoFit/>
          </a:bodyPr>
          <a:lstStyle/>
          <a:p>
            <a:r>
              <a:rPr lang="en-US" b="1" dirty="0">
                <a:latin typeface="+mj-lt"/>
              </a:rPr>
              <a:t>Water:</a:t>
            </a:r>
            <a:r>
              <a:rPr lang="nl-NL" b="1" dirty="0">
                <a:latin typeface="+mj-lt"/>
              </a:rPr>
              <a:t/>
            </a:r>
            <a:br>
              <a:rPr lang="nl-NL" b="1" dirty="0">
                <a:latin typeface="+mj-lt"/>
              </a:rPr>
            </a:br>
            <a:r>
              <a:rPr lang="en-US" dirty="0">
                <a:latin typeface="+mj-lt"/>
              </a:rPr>
              <a:t>Symbolizes emotional life</a:t>
            </a:r>
            <a:r>
              <a:rPr lang="nl-NL" dirty="0">
                <a:latin typeface="+mj-lt"/>
              </a:rPr>
              <a:t/>
            </a:r>
            <a:br>
              <a:rPr lang="nl-NL" dirty="0">
                <a:latin typeface="+mj-lt"/>
              </a:rPr>
            </a:br>
            <a:r>
              <a:rPr lang="en-US" b="1" dirty="0">
                <a:latin typeface="+mj-lt"/>
              </a:rPr>
              <a:t>Air:</a:t>
            </a:r>
            <a:r>
              <a:rPr lang="nl-NL" b="1" dirty="0">
                <a:latin typeface="+mj-lt"/>
              </a:rPr>
              <a:t/>
            </a:r>
            <a:br>
              <a:rPr lang="nl-NL" b="1" dirty="0">
                <a:latin typeface="+mj-lt"/>
              </a:rPr>
            </a:br>
            <a:r>
              <a:rPr lang="en-US" dirty="0">
                <a:latin typeface="+mj-lt"/>
              </a:rPr>
              <a:t>Symbolizes our thoughts and rationality</a:t>
            </a:r>
            <a:r>
              <a:rPr lang="nl-NL" dirty="0">
                <a:latin typeface="+mj-lt"/>
              </a:rPr>
              <a:t/>
            </a:r>
            <a:br>
              <a:rPr lang="nl-NL" dirty="0">
                <a:latin typeface="+mj-lt"/>
              </a:rPr>
            </a:br>
            <a:r>
              <a:rPr lang="en-US" b="1" dirty="0">
                <a:latin typeface="+mj-lt"/>
              </a:rPr>
              <a:t>Clouds:</a:t>
            </a:r>
            <a:r>
              <a:rPr lang="nl-NL" b="1" dirty="0">
                <a:latin typeface="+mj-lt"/>
              </a:rPr>
              <a:t/>
            </a:r>
            <a:br>
              <a:rPr lang="nl-NL" b="1" dirty="0">
                <a:latin typeface="+mj-lt"/>
              </a:rPr>
            </a:br>
            <a:r>
              <a:rPr lang="en-US" dirty="0">
                <a:latin typeface="+mj-lt"/>
              </a:rPr>
              <a:t>White clouds represent our dreams and desires</a:t>
            </a:r>
            <a:r>
              <a:rPr lang="nl-NL" dirty="0">
                <a:latin typeface="+mj-lt"/>
              </a:rPr>
              <a:t/>
            </a:r>
            <a:br>
              <a:rPr lang="nl-NL" dirty="0">
                <a:latin typeface="+mj-lt"/>
              </a:rPr>
            </a:br>
            <a:r>
              <a:rPr lang="en-US" b="1" dirty="0">
                <a:latin typeface="+mj-lt"/>
              </a:rPr>
              <a:t>The neck:</a:t>
            </a:r>
            <a:r>
              <a:rPr lang="nl-NL" b="1" dirty="0">
                <a:latin typeface="+mj-lt"/>
              </a:rPr>
              <a:t/>
            </a:r>
            <a:br>
              <a:rPr lang="nl-NL" b="1" dirty="0">
                <a:latin typeface="+mj-lt"/>
              </a:rPr>
            </a:br>
            <a:r>
              <a:rPr lang="en-US" dirty="0">
                <a:latin typeface="+mj-lt"/>
              </a:rPr>
              <a:t>Represents the ability to express, ventilate, inform something on time or process grief.</a:t>
            </a:r>
            <a:r>
              <a:rPr lang="nl-NL" dirty="0">
                <a:latin typeface="+mj-lt"/>
              </a:rPr>
              <a:t/>
            </a:r>
            <a:br>
              <a:rPr lang="nl-NL" dirty="0">
                <a:latin typeface="+mj-lt"/>
              </a:rPr>
            </a:br>
            <a:r>
              <a:rPr lang="en-US" b="1" dirty="0">
                <a:latin typeface="+mj-lt"/>
              </a:rPr>
              <a:t>Blood:</a:t>
            </a:r>
            <a:r>
              <a:rPr lang="nl-NL" b="1" dirty="0">
                <a:latin typeface="+mj-lt"/>
              </a:rPr>
              <a:t/>
            </a:r>
            <a:br>
              <a:rPr lang="nl-NL" b="1" dirty="0">
                <a:latin typeface="+mj-lt"/>
              </a:rPr>
            </a:br>
            <a:r>
              <a:rPr lang="en-US" dirty="0">
                <a:latin typeface="+mj-lt"/>
              </a:rPr>
              <a:t>Symbolizes personal strength</a:t>
            </a:r>
            <a:r>
              <a:rPr lang="nl-NL" dirty="0">
                <a:latin typeface="+mj-lt"/>
              </a:rPr>
              <a:t/>
            </a:r>
            <a:br>
              <a:rPr lang="nl-NL" dirty="0">
                <a:latin typeface="+mj-lt"/>
              </a:rPr>
            </a:br>
            <a:r>
              <a:rPr lang="en-US" b="1" dirty="0">
                <a:latin typeface="+mj-lt"/>
              </a:rPr>
              <a:t>Prison:</a:t>
            </a:r>
            <a:r>
              <a:rPr lang="nl-NL" b="1" dirty="0">
                <a:latin typeface="+mj-lt"/>
              </a:rPr>
              <a:t/>
            </a:r>
            <a:br>
              <a:rPr lang="nl-NL" b="1" dirty="0">
                <a:latin typeface="+mj-lt"/>
              </a:rPr>
            </a:br>
            <a:r>
              <a:rPr lang="en-US" dirty="0">
                <a:latin typeface="+mj-lt"/>
              </a:rPr>
              <a:t>Indicates isolation</a:t>
            </a:r>
            <a:r>
              <a:rPr lang="nl-NL" dirty="0">
                <a:latin typeface="+mj-lt"/>
              </a:rPr>
              <a:t/>
            </a:r>
            <a:br>
              <a:rPr lang="nl-NL" dirty="0">
                <a:latin typeface="+mj-lt"/>
              </a:rPr>
            </a:br>
            <a:r>
              <a:rPr lang="en-US" b="1" dirty="0">
                <a:latin typeface="+mj-lt"/>
              </a:rPr>
              <a:t>Stone:</a:t>
            </a:r>
            <a:r>
              <a:rPr lang="nl-NL" b="1" dirty="0">
                <a:latin typeface="+mj-lt"/>
              </a:rPr>
              <a:t/>
            </a:r>
            <a:br>
              <a:rPr lang="nl-NL" b="1" dirty="0">
                <a:latin typeface="+mj-lt"/>
              </a:rPr>
            </a:br>
            <a:r>
              <a:rPr lang="en-US" dirty="0">
                <a:latin typeface="+mj-lt"/>
              </a:rPr>
              <a:t>Represents the physical aspect of the body</a:t>
            </a:r>
            <a:r>
              <a:rPr lang="nl-NL" dirty="0">
                <a:latin typeface="+mj-lt"/>
              </a:rPr>
              <a:t/>
            </a:r>
            <a:br>
              <a:rPr lang="nl-NL" dirty="0">
                <a:latin typeface="+mj-lt"/>
              </a:rPr>
            </a:br>
            <a:r>
              <a:rPr lang="en-US" b="1" dirty="0">
                <a:latin typeface="+mj-lt"/>
              </a:rPr>
              <a:t>Black-and-white drawing:</a:t>
            </a:r>
            <a:r>
              <a:rPr lang="nl-NL" b="1" dirty="0">
                <a:latin typeface="+mj-lt"/>
              </a:rPr>
              <a:t/>
            </a:r>
            <a:br>
              <a:rPr lang="nl-NL" b="1" dirty="0">
                <a:latin typeface="+mj-lt"/>
              </a:rPr>
            </a:br>
            <a:r>
              <a:rPr lang="en-US" dirty="0">
                <a:latin typeface="+mj-lt"/>
              </a:rPr>
              <a:t>Always stands for exploration and mental activity</a:t>
            </a:r>
            <a:r>
              <a:rPr lang="nl-NL" dirty="0">
                <a:latin typeface="+mj-lt"/>
              </a:rPr>
              <a:t/>
            </a:r>
            <a:br>
              <a:rPr lang="nl-NL" dirty="0">
                <a:latin typeface="+mj-lt"/>
              </a:rPr>
            </a:br>
            <a:r>
              <a:rPr lang="en-US" b="1" dirty="0">
                <a:latin typeface="+mj-lt"/>
              </a:rPr>
              <a:t>Ground:</a:t>
            </a:r>
            <a:r>
              <a:rPr lang="nl-NL" b="1" dirty="0">
                <a:latin typeface="+mj-lt"/>
              </a:rPr>
              <a:t/>
            </a:r>
            <a:br>
              <a:rPr lang="nl-NL" b="1" dirty="0">
                <a:latin typeface="+mj-lt"/>
              </a:rPr>
            </a:br>
            <a:r>
              <a:rPr lang="en-US" dirty="0">
                <a:latin typeface="+mj-lt"/>
              </a:rPr>
              <a:t>The base (on which you can build)</a:t>
            </a:r>
            <a:endParaRPr lang="nl-NL" dirty="0">
              <a:latin typeface="+mj-lt"/>
            </a:endParaRPr>
          </a:p>
        </p:txBody>
      </p:sp>
    </p:spTree>
    <p:extLst>
      <p:ext uri="{BB962C8B-B14F-4D97-AF65-F5344CB8AC3E}">
        <p14:creationId xmlns:p14="http://schemas.microsoft.com/office/powerpoint/2010/main" val="12130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10342" y="1255935"/>
            <a:ext cx="9875520" cy="4216539"/>
          </a:xfrm>
          <a:prstGeom prst="rect">
            <a:avLst/>
          </a:prstGeom>
        </p:spPr>
        <p:txBody>
          <a:bodyPr wrap="square">
            <a:spAutoFit/>
          </a:bodyPr>
          <a:lstStyle/>
          <a:p>
            <a:r>
              <a:rPr lang="en-US" sz="4400" dirty="0"/>
              <a:t>Axis</a:t>
            </a:r>
          </a:p>
          <a:p>
            <a:endParaRPr lang="en-US" b="1" dirty="0" smtClean="0">
              <a:latin typeface="+mj-lt"/>
            </a:endParaRPr>
          </a:p>
          <a:p>
            <a:r>
              <a:rPr lang="en-US" b="1" dirty="0" smtClean="0">
                <a:latin typeface="+mj-lt"/>
              </a:rPr>
              <a:t>Social </a:t>
            </a:r>
            <a:r>
              <a:rPr lang="en-US" b="1" dirty="0">
                <a:latin typeface="+mj-lt"/>
              </a:rPr>
              <a:t>axis:</a:t>
            </a:r>
          </a:p>
          <a:p>
            <a:r>
              <a:rPr lang="en-US" dirty="0">
                <a:latin typeface="+mj-lt"/>
              </a:rPr>
              <a:t>If the paper is oriented to be wider than it is long </a:t>
            </a:r>
          </a:p>
          <a:p>
            <a:endParaRPr lang="en-US" dirty="0" smtClean="0">
              <a:latin typeface="+mj-lt"/>
            </a:endParaRPr>
          </a:p>
          <a:p>
            <a:endParaRPr lang="en-US" dirty="0" smtClean="0">
              <a:latin typeface="+mj-lt"/>
            </a:endParaRPr>
          </a:p>
          <a:p>
            <a:r>
              <a:rPr lang="en-US" b="1" dirty="0" smtClean="0">
                <a:latin typeface="+mj-lt"/>
              </a:rPr>
              <a:t>Individual </a:t>
            </a:r>
            <a:r>
              <a:rPr lang="en-US" b="1" dirty="0">
                <a:latin typeface="+mj-lt"/>
              </a:rPr>
              <a:t>axis: </a:t>
            </a:r>
          </a:p>
          <a:p>
            <a:r>
              <a:rPr lang="en-US" dirty="0">
                <a:latin typeface="+mj-lt"/>
              </a:rPr>
              <a:t>If the paper is oriented to be longer than it is wide </a:t>
            </a:r>
          </a:p>
          <a:p>
            <a:endParaRPr lang="en-US" dirty="0" smtClean="0">
              <a:latin typeface="+mj-lt"/>
            </a:endParaRPr>
          </a:p>
          <a:p>
            <a:endParaRPr lang="en-US" dirty="0" smtClean="0">
              <a:latin typeface="+mj-lt"/>
            </a:endParaRPr>
          </a:p>
          <a:p>
            <a:r>
              <a:rPr lang="en-US" sz="4400" b="1" dirty="0" smtClean="0">
                <a:latin typeface="+mj-lt"/>
              </a:rPr>
              <a:t>Motor function</a:t>
            </a:r>
            <a:endParaRPr lang="en-US" sz="4400" b="1" dirty="0">
              <a:latin typeface="+mj-lt"/>
            </a:endParaRPr>
          </a:p>
          <a:p>
            <a:r>
              <a:rPr lang="en-US" dirty="0">
                <a:latin typeface="+mj-lt"/>
              </a:rPr>
              <a:t>This is connected to subconscious physical and/or mental information</a:t>
            </a:r>
          </a:p>
        </p:txBody>
      </p:sp>
    </p:spTree>
    <p:extLst>
      <p:ext uri="{BB962C8B-B14F-4D97-AF65-F5344CB8AC3E}">
        <p14:creationId xmlns:p14="http://schemas.microsoft.com/office/powerpoint/2010/main" val="107414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53588" y="148471"/>
            <a:ext cx="9509760" cy="6432530"/>
          </a:xfrm>
          <a:prstGeom prst="rect">
            <a:avLst/>
          </a:prstGeom>
        </p:spPr>
        <p:txBody>
          <a:bodyPr wrap="square">
            <a:spAutoFit/>
          </a:bodyPr>
          <a:lstStyle/>
          <a:p>
            <a:r>
              <a:rPr lang="en-US" sz="2000" b="1" dirty="0" smtClean="0">
                <a:latin typeface="+mj-lt"/>
              </a:rPr>
              <a:t>KIEST METHOD</a:t>
            </a:r>
          </a:p>
          <a:p>
            <a:r>
              <a:rPr lang="en-US" sz="1400" dirty="0"/>
              <a:t/>
            </a:r>
            <a:br>
              <a:rPr lang="en-US" sz="1400" dirty="0"/>
            </a:br>
            <a:r>
              <a:rPr lang="en-US" sz="1400" dirty="0" err="1"/>
              <a:t>Kleur</a:t>
            </a:r>
            <a:r>
              <a:rPr lang="en-US" sz="1400" dirty="0"/>
              <a:t> (Color): </a:t>
            </a:r>
            <a:br>
              <a:rPr lang="en-US" sz="1400" dirty="0"/>
            </a:br>
            <a:r>
              <a:rPr lang="en-US" sz="1400" dirty="0"/>
              <a:t>Has color been used? In which way? Are they bright or dull?</a:t>
            </a:r>
            <a:br>
              <a:rPr lang="en-US" sz="1400" dirty="0"/>
            </a:br>
            <a:endParaRPr lang="en-US" sz="1400" dirty="0" smtClean="0"/>
          </a:p>
          <a:p>
            <a:r>
              <a:rPr lang="en-US" sz="1400" dirty="0" err="1" smtClean="0"/>
              <a:t>Interactie</a:t>
            </a:r>
            <a:r>
              <a:rPr lang="en-US" sz="1400" dirty="0" smtClean="0"/>
              <a:t> </a:t>
            </a:r>
            <a:r>
              <a:rPr lang="en-US" sz="1400" dirty="0"/>
              <a:t>(interaction):</a:t>
            </a:r>
            <a:br>
              <a:rPr lang="en-US" sz="1400" dirty="0"/>
            </a:br>
            <a:r>
              <a:rPr lang="en-US" sz="1400" dirty="0"/>
              <a:t>Composition, interconnections. Is there contact or are there any interactions?</a:t>
            </a:r>
            <a:br>
              <a:rPr lang="en-US" sz="1400" dirty="0"/>
            </a:br>
            <a:endParaRPr lang="en-US" sz="1400" dirty="0" smtClean="0"/>
          </a:p>
          <a:p>
            <a:r>
              <a:rPr lang="en-US" sz="1400" dirty="0" err="1" smtClean="0"/>
              <a:t>Energie</a:t>
            </a:r>
            <a:r>
              <a:rPr lang="en-US" sz="1400" dirty="0" smtClean="0"/>
              <a:t> </a:t>
            </a:r>
            <a:r>
              <a:rPr lang="en-US" sz="1400" dirty="0"/>
              <a:t>(Energy):</a:t>
            </a:r>
            <a:br>
              <a:rPr lang="en-US" sz="1400" dirty="0"/>
            </a:br>
            <a:r>
              <a:rPr lang="en-US" sz="1400" dirty="0"/>
              <a:t>How much energy is in the drawing? Is it harsh or soft, filled or empty, curved or straight?</a:t>
            </a:r>
            <a:br>
              <a:rPr lang="en-US" sz="1400" dirty="0"/>
            </a:br>
            <a:endParaRPr lang="en-US" sz="1400" dirty="0" smtClean="0"/>
          </a:p>
          <a:p>
            <a:r>
              <a:rPr lang="en-US" sz="1400" dirty="0" err="1" smtClean="0"/>
              <a:t>Symboliek</a:t>
            </a:r>
            <a:r>
              <a:rPr lang="en-US" sz="1400" dirty="0" smtClean="0"/>
              <a:t> </a:t>
            </a:r>
            <a:r>
              <a:rPr lang="en-US" sz="1400" dirty="0"/>
              <a:t>(Symbolism): </a:t>
            </a:r>
            <a:br>
              <a:rPr lang="en-US" sz="1400" dirty="0"/>
            </a:br>
            <a:r>
              <a:rPr lang="en-US" sz="1400" dirty="0"/>
              <a:t>Flowers, looking for symbols?</a:t>
            </a:r>
            <a:br>
              <a:rPr lang="en-US" sz="1400" dirty="0"/>
            </a:br>
            <a:endParaRPr lang="en-US" sz="1400" dirty="0" smtClean="0"/>
          </a:p>
          <a:p>
            <a:r>
              <a:rPr lang="en-US" sz="1400" b="1" dirty="0" err="1" smtClean="0"/>
              <a:t>Tijd</a:t>
            </a:r>
            <a:r>
              <a:rPr lang="en-US" sz="1400" b="1" dirty="0" smtClean="0"/>
              <a:t>(Time</a:t>
            </a:r>
            <a:r>
              <a:rPr lang="en-US" sz="1400" b="1" dirty="0"/>
              <a:t>) </a:t>
            </a:r>
            <a:r>
              <a:rPr lang="en-US" sz="1400" b="1" dirty="0" err="1"/>
              <a:t>en</a:t>
            </a:r>
            <a:r>
              <a:rPr lang="en-US" sz="1400" b="1" dirty="0"/>
              <a:t> </a:t>
            </a:r>
            <a:r>
              <a:rPr lang="en-US" sz="1400" b="1" dirty="0" err="1"/>
              <a:t>Ruimte</a:t>
            </a:r>
            <a:r>
              <a:rPr lang="en-US" sz="1400" b="1" dirty="0"/>
              <a:t>(Space):</a:t>
            </a:r>
            <a:r>
              <a:rPr lang="en-US" sz="1400" dirty="0"/>
              <a:t/>
            </a:r>
            <a:br>
              <a:rPr lang="en-US" sz="1400" dirty="0"/>
            </a:br>
            <a:r>
              <a:rPr lang="en-US" sz="1400" dirty="0" smtClean="0"/>
              <a:t>***The </a:t>
            </a:r>
            <a:r>
              <a:rPr lang="en-US" sz="1400" dirty="0"/>
              <a:t>left part of the drawing looking from top to bottom can be read as follows: </a:t>
            </a:r>
            <a:br>
              <a:rPr lang="en-US" sz="1400" dirty="0"/>
            </a:br>
            <a:r>
              <a:rPr lang="en-US" sz="1400" dirty="0" smtClean="0"/>
              <a:t>recently</a:t>
            </a:r>
          </a:p>
          <a:p>
            <a:r>
              <a:rPr lang="en-US" sz="1400" dirty="0" smtClean="0"/>
              <a:t>past</a:t>
            </a:r>
            <a:r>
              <a:rPr lang="en-US" sz="1400" dirty="0"/>
              <a:t/>
            </a:r>
            <a:br>
              <a:rPr lang="en-US" sz="1400" dirty="0"/>
            </a:br>
            <a:r>
              <a:rPr lang="en-US" sz="1400" dirty="0" smtClean="0"/>
              <a:t>history</a:t>
            </a:r>
          </a:p>
          <a:p>
            <a:r>
              <a:rPr lang="en-US" sz="1400" dirty="0"/>
              <a:t/>
            </a:r>
            <a:br>
              <a:rPr lang="en-US" sz="1400" dirty="0"/>
            </a:br>
            <a:r>
              <a:rPr lang="en-US" sz="1400" dirty="0" smtClean="0"/>
              <a:t>***The </a:t>
            </a:r>
            <a:r>
              <a:rPr lang="en-US" sz="1400" dirty="0"/>
              <a:t>middle part of the drawing looking from top to bottom can be read as:</a:t>
            </a:r>
            <a:br>
              <a:rPr lang="en-US" sz="1400" dirty="0"/>
            </a:br>
            <a:r>
              <a:rPr lang="en-US" sz="1400" dirty="0"/>
              <a:t>Help/Consciousness</a:t>
            </a:r>
            <a:br>
              <a:rPr lang="en-US" sz="1400" dirty="0"/>
            </a:br>
            <a:r>
              <a:rPr lang="en-US" sz="1400" dirty="0"/>
              <a:t>The here and now</a:t>
            </a:r>
            <a:br>
              <a:rPr lang="en-US" sz="1400" dirty="0"/>
            </a:br>
            <a:r>
              <a:rPr lang="en-US" sz="1400" dirty="0" smtClean="0"/>
              <a:t>Subconscious</a:t>
            </a:r>
          </a:p>
          <a:p>
            <a:r>
              <a:rPr lang="en-US" sz="1400" dirty="0"/>
              <a:t/>
            </a:r>
            <a:br>
              <a:rPr lang="en-US" sz="1400" dirty="0"/>
            </a:br>
            <a:r>
              <a:rPr lang="en-US" sz="1400" dirty="0" smtClean="0"/>
              <a:t>***The </a:t>
            </a:r>
            <a:r>
              <a:rPr lang="en-US" sz="1400" dirty="0"/>
              <a:t>right part of the drawing looking from top to bottom can be read as follows:</a:t>
            </a:r>
            <a:br>
              <a:rPr lang="en-US" sz="1400" dirty="0"/>
            </a:br>
            <a:r>
              <a:rPr lang="en-US" sz="1400" dirty="0"/>
              <a:t>Immediate future</a:t>
            </a:r>
            <a:br>
              <a:rPr lang="en-US" sz="1400" dirty="0"/>
            </a:br>
            <a:r>
              <a:rPr lang="en-US" sz="1400" dirty="0" err="1"/>
              <a:t>Future</a:t>
            </a:r>
            <a:r>
              <a:rPr lang="en-US" sz="1400" dirty="0"/>
              <a:t/>
            </a:r>
            <a:br>
              <a:rPr lang="en-US" sz="1400" dirty="0"/>
            </a:br>
            <a:r>
              <a:rPr lang="en-US" sz="1400" dirty="0"/>
              <a:t>Far </a:t>
            </a:r>
            <a:r>
              <a:rPr lang="en-US" sz="1400" dirty="0" smtClean="0"/>
              <a:t>future</a:t>
            </a:r>
            <a:endParaRPr lang="nl-NL" dirty="0"/>
          </a:p>
        </p:txBody>
      </p:sp>
    </p:spTree>
    <p:extLst>
      <p:ext uri="{BB962C8B-B14F-4D97-AF65-F5344CB8AC3E}">
        <p14:creationId xmlns:p14="http://schemas.microsoft.com/office/powerpoint/2010/main" val="258909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514" y="457200"/>
            <a:ext cx="10961915" cy="5185953"/>
          </a:xfrm>
        </p:spPr>
        <p:txBody>
          <a:bodyPr>
            <a:normAutofit fontScale="90000"/>
          </a:bodyPr>
          <a:lstStyle/>
          <a:p>
            <a:r>
              <a:rPr lang="en-US" sz="3200" b="1" dirty="0"/>
              <a:t>Additional tips for reading a drawing</a:t>
            </a:r>
            <a:r>
              <a:rPr lang="nl-NL" sz="3200" b="1" dirty="0"/>
              <a:t/>
            </a:r>
            <a:br>
              <a:rPr lang="nl-NL" sz="3200" b="1" dirty="0"/>
            </a:br>
            <a:r>
              <a:rPr lang="nl-NL" sz="3200" b="1" dirty="0" smtClean="0"/>
              <a:t/>
            </a:r>
            <a:br>
              <a:rPr lang="nl-NL" sz="3200" b="1" dirty="0" smtClean="0"/>
            </a:br>
            <a:r>
              <a:rPr lang="en-US" sz="2400" dirty="0" smtClean="0"/>
              <a:t>How </a:t>
            </a:r>
            <a:r>
              <a:rPr lang="en-US" sz="2400" dirty="0"/>
              <a:t>can I get SOMETHING from unconscious to conscious?</a:t>
            </a:r>
            <a:r>
              <a:rPr lang="nl-NL" sz="2400" dirty="0"/>
              <a:t/>
            </a:r>
            <a:br>
              <a:rPr lang="nl-NL" sz="2400" dirty="0"/>
            </a:br>
            <a:r>
              <a:rPr lang="en-US" sz="2400" dirty="0"/>
              <a:t>What has been drawn?</a:t>
            </a:r>
            <a:r>
              <a:rPr lang="nl-NL" sz="2400" dirty="0"/>
              <a:t/>
            </a:r>
            <a:br>
              <a:rPr lang="nl-NL" sz="2400" dirty="0"/>
            </a:br>
            <a:r>
              <a:rPr lang="en-US" sz="2400" dirty="0"/>
              <a:t>1st impression - ask what it was like doing it?</a:t>
            </a:r>
            <a:r>
              <a:rPr lang="nl-NL" sz="2400" dirty="0"/>
              <a:t/>
            </a:r>
            <a:br>
              <a:rPr lang="nl-NL" sz="2400" dirty="0"/>
            </a:br>
            <a:r>
              <a:rPr lang="en-US" sz="2400" dirty="0"/>
              <a:t>What stands out?</a:t>
            </a:r>
            <a:r>
              <a:rPr lang="nl-NL" sz="2400" dirty="0"/>
              <a:t/>
            </a:r>
            <a:br>
              <a:rPr lang="nl-NL" sz="2400" dirty="0"/>
            </a:br>
            <a:r>
              <a:rPr lang="en-US" sz="2400" dirty="0"/>
              <a:t>What is there too much of?</a:t>
            </a:r>
            <a:r>
              <a:rPr lang="nl-NL" sz="2400" dirty="0"/>
              <a:t/>
            </a:r>
            <a:br>
              <a:rPr lang="nl-NL" sz="2400" dirty="0"/>
            </a:br>
            <a:r>
              <a:rPr lang="en-US" sz="2400" dirty="0"/>
              <a:t>What is there not enough of?</a:t>
            </a:r>
            <a:r>
              <a:rPr lang="nl-NL" sz="2400" dirty="0"/>
              <a:t/>
            </a:r>
            <a:br>
              <a:rPr lang="nl-NL" sz="2400" dirty="0"/>
            </a:br>
            <a:r>
              <a:rPr lang="en-US" sz="2400" dirty="0"/>
              <a:t>Strength - weakness analysis, naming qualities</a:t>
            </a:r>
            <a:r>
              <a:rPr lang="nl-NL" sz="2400" dirty="0"/>
              <a:t/>
            </a:r>
            <a:br>
              <a:rPr lang="nl-NL" sz="2400" dirty="0"/>
            </a:br>
            <a:r>
              <a:rPr lang="en-US" sz="2400" dirty="0"/>
              <a:t>What is missing, where is the problem and what did not work out well?</a:t>
            </a:r>
            <a:r>
              <a:rPr lang="nl-NL" sz="2400" dirty="0"/>
              <a:t/>
            </a:r>
            <a:br>
              <a:rPr lang="nl-NL" sz="2400" dirty="0"/>
            </a:br>
            <a:r>
              <a:rPr lang="en-US" sz="2400" dirty="0"/>
              <a:t>Do you want to add or change something?</a:t>
            </a:r>
            <a:r>
              <a:rPr lang="nl-NL" sz="2400" dirty="0"/>
              <a:t/>
            </a:r>
            <a:br>
              <a:rPr lang="nl-NL" sz="2400" dirty="0"/>
            </a:br>
            <a:r>
              <a:rPr lang="en-US" sz="2400" dirty="0"/>
              <a:t> </a:t>
            </a:r>
            <a:r>
              <a:rPr lang="nl-NL" sz="2400" dirty="0"/>
              <a:t/>
            </a:r>
            <a:br>
              <a:rPr lang="nl-NL" sz="2400" dirty="0"/>
            </a:br>
            <a:r>
              <a:rPr lang="en-US" sz="2400" dirty="0"/>
              <a:t>Every aspect of your drawing is also an aspect of you. When you make a drawing, it is a reflection of yourself.</a:t>
            </a:r>
            <a:r>
              <a:rPr lang="nl-NL" sz="2400" dirty="0"/>
              <a:t/>
            </a:r>
            <a:br>
              <a:rPr lang="nl-NL" sz="2400" dirty="0"/>
            </a:br>
            <a:r>
              <a:rPr lang="en-US" sz="1800" dirty="0"/>
              <a:t> </a:t>
            </a:r>
            <a:r>
              <a:rPr lang="nl-NL" sz="1800" dirty="0"/>
              <a:t/>
            </a:r>
            <a:br>
              <a:rPr lang="nl-NL" sz="1800" dirty="0"/>
            </a:br>
            <a:endParaRPr lang="nl-NL" sz="1800" dirty="0"/>
          </a:p>
        </p:txBody>
      </p:sp>
    </p:spTree>
    <p:extLst>
      <p:ext uri="{BB962C8B-B14F-4D97-AF65-F5344CB8AC3E}">
        <p14:creationId xmlns:p14="http://schemas.microsoft.com/office/powerpoint/2010/main" val="266033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2389963059"/>
              </p:ext>
            </p:extLst>
          </p:nvPr>
        </p:nvGraphicFramePr>
        <p:xfrm>
          <a:off x="2983683" y="2561861"/>
          <a:ext cx="5754370" cy="3767139"/>
        </p:xfrm>
        <a:graphic>
          <a:graphicData uri="http://schemas.openxmlformats.org/drawingml/2006/table">
            <a:tbl>
              <a:tblPr firstRow="1" firstCol="1" bandRow="1">
                <a:tableStyleId>{5C22544A-7EE6-4342-B048-85BDC9FD1C3A}</a:tableStyleId>
              </a:tblPr>
              <a:tblGrid>
                <a:gridCol w="1438275">
                  <a:extLst>
                    <a:ext uri="{9D8B030D-6E8A-4147-A177-3AD203B41FA5}">
                      <a16:colId xmlns:a16="http://schemas.microsoft.com/office/drawing/2014/main" val="2730408899"/>
                    </a:ext>
                  </a:extLst>
                </a:gridCol>
                <a:gridCol w="1438275">
                  <a:extLst>
                    <a:ext uri="{9D8B030D-6E8A-4147-A177-3AD203B41FA5}">
                      <a16:colId xmlns:a16="http://schemas.microsoft.com/office/drawing/2014/main" val="1534941757"/>
                    </a:ext>
                  </a:extLst>
                </a:gridCol>
                <a:gridCol w="1438910">
                  <a:extLst>
                    <a:ext uri="{9D8B030D-6E8A-4147-A177-3AD203B41FA5}">
                      <a16:colId xmlns:a16="http://schemas.microsoft.com/office/drawing/2014/main" val="552311927"/>
                    </a:ext>
                  </a:extLst>
                </a:gridCol>
                <a:gridCol w="1438910">
                  <a:extLst>
                    <a:ext uri="{9D8B030D-6E8A-4147-A177-3AD203B41FA5}">
                      <a16:colId xmlns:a16="http://schemas.microsoft.com/office/drawing/2014/main" val="2902821997"/>
                    </a:ext>
                  </a:extLst>
                </a:gridCol>
              </a:tblGrid>
              <a:tr h="0">
                <a:tc>
                  <a:txBody>
                    <a:bodyPr/>
                    <a:lstStyle/>
                    <a:p>
                      <a:pPr>
                        <a:lnSpc>
                          <a:spcPct val="107000"/>
                        </a:lnSpc>
                        <a:spcAft>
                          <a:spcPts val="0"/>
                        </a:spcAft>
                      </a:pPr>
                      <a:r>
                        <a:rPr lang="en-US" sz="1100">
                          <a:effectLst/>
                        </a:rPr>
                        <a:t>Indicators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Expert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Standard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Developmental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233565"/>
                  </a:ext>
                </a:extLst>
              </a:tr>
              <a:tr h="0">
                <a:tc>
                  <a:txBody>
                    <a:bodyPr/>
                    <a:lstStyle/>
                    <a:p>
                      <a:pPr>
                        <a:lnSpc>
                          <a:spcPct val="107000"/>
                        </a:lnSpc>
                        <a:spcAft>
                          <a:spcPts val="0"/>
                        </a:spcAft>
                      </a:pPr>
                      <a:r>
                        <a:rPr lang="en-US" sz="1100" dirty="0">
                          <a:effectLst/>
                        </a:rPr>
                        <a:t>Learning environment</a:t>
                      </a:r>
                      <a:br>
                        <a:rPr lang="en-US" sz="1100" dirty="0">
                          <a:effectLst/>
                        </a:rPr>
                      </a:br>
                      <a:r>
                        <a:rPr lang="en-US" sz="1100" dirty="0">
                          <a:effectLst/>
                        </a:rPr>
                        <a:t>Safe, clear and open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allows the youngster to play a clear-cut role in a safe learning climate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provides a learning environment  in which the youngster dares to be vulnerable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makes agreements with the youngster about the learning environment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0872317"/>
                  </a:ext>
                </a:extLst>
              </a:tr>
              <a:tr h="0">
                <a:tc>
                  <a:txBody>
                    <a:bodyPr/>
                    <a:lstStyle/>
                    <a:p>
                      <a:pPr>
                        <a:lnSpc>
                          <a:spcPct val="107000"/>
                        </a:lnSpc>
                        <a:spcAft>
                          <a:spcPts val="0"/>
                        </a:spcAft>
                      </a:pPr>
                      <a:r>
                        <a:rPr lang="en-US" sz="1100">
                          <a:effectLst/>
                        </a:rPr>
                        <a:t>Attention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remains authentic and focuses on conscious attention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empathizes with the youngster and checks this with them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pays conscious attention to the youngster by watching and listening carefully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191986"/>
                  </a:ext>
                </a:extLst>
              </a:tr>
              <a:tr h="0">
                <a:tc>
                  <a:txBody>
                    <a:bodyPr/>
                    <a:lstStyle/>
                    <a:p>
                      <a:pPr>
                        <a:lnSpc>
                          <a:spcPct val="107000"/>
                        </a:lnSpc>
                        <a:spcAft>
                          <a:spcPts val="0"/>
                        </a:spcAft>
                      </a:pPr>
                      <a:r>
                        <a:rPr lang="en-US" sz="1100">
                          <a:effectLst/>
                        </a:rPr>
                        <a:t>Equal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respects the autonomy of the youngster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164517"/>
                  </a:ext>
                </a:extLst>
              </a:tr>
              <a:tr h="0">
                <a:tc>
                  <a:txBody>
                    <a:bodyPr/>
                    <a:lstStyle/>
                    <a:p>
                      <a:pPr>
                        <a:lnSpc>
                          <a:spcPct val="107000"/>
                        </a:lnSpc>
                        <a:spcAft>
                          <a:spcPts val="0"/>
                        </a:spcAft>
                      </a:pPr>
                      <a:r>
                        <a:rPr lang="en-US" sz="1100">
                          <a:effectLst/>
                        </a:rPr>
                        <a:t>Personal qualities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leaves room for specific personal qualities of the youngster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773796"/>
                  </a:ext>
                </a:extLst>
              </a:tr>
              <a:tr h="0">
                <a:tc>
                  <a:txBody>
                    <a:bodyPr/>
                    <a:lstStyle/>
                    <a:p>
                      <a:pPr>
                        <a:lnSpc>
                          <a:spcPct val="107000"/>
                        </a:lnSpc>
                        <a:spcAft>
                          <a:spcPts val="0"/>
                        </a:spcAft>
                      </a:pPr>
                      <a:r>
                        <a:rPr lang="en-US" sz="1100">
                          <a:effectLst/>
                        </a:rPr>
                        <a:t>Feedback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a:effectLst/>
                        </a:rPr>
                        <a:t>the coach gives the youngster the space to give feedback to the coach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4443102"/>
                  </a:ext>
                </a:extLst>
              </a:tr>
            </a:tbl>
          </a:graphicData>
        </a:graphic>
      </p:graphicFrame>
      <p:sp>
        <p:nvSpPr>
          <p:cNvPr id="4" name="Rectangle 1"/>
          <p:cNvSpPr>
            <a:spLocks noGrp="1" noChangeArrowheads="1"/>
          </p:cNvSpPr>
          <p:nvPr>
            <p:ph type="title"/>
          </p:nvPr>
        </p:nvSpPr>
        <p:spPr bwMode="auto">
          <a:xfrm>
            <a:off x="838201" y="-126254"/>
            <a:ext cx="106832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r>
            <a:br>
              <a:rPr kumimoji="0" lang="nl-NL" altLang="nl-NL" sz="28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br>
            <a:r>
              <a:rPr kumimoji="0" lang="nl-NL" altLang="nl-NL" sz="28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Contact </a:t>
            </a:r>
            <a:r>
              <a:rPr kumimoji="0" lang="nl-NL" altLang="nl-NL" sz="2800" b="0" i="0" u="none" strike="noStrike" cap="none" normalizeH="0" baseline="0" dirty="0" err="1"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and</a:t>
            </a:r>
            <a:r>
              <a:rPr kumimoji="0" lang="nl-NL" altLang="nl-NL" sz="28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contract</a:t>
            </a: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NL"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In contact and contract, the pedagogical qualities of didactic coaching are examined. Qualities that are necessary to have an open (Socratic) conversation with the pupil,</a:t>
            </a:r>
            <a:br>
              <a:rPr kumimoji="0" lang="en-US" altLang="nl-NL"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br>
            <a:r>
              <a:rPr kumimoji="0" lang="en-US" altLang="nl-NL"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in which the pupil dares to be himself and dare to be vulnerable. </a:t>
            </a:r>
            <a:br>
              <a:rPr kumimoji="0" lang="en-US" altLang="nl-NL"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br>
            <a:r>
              <a:rPr kumimoji="0" lang="en-US" altLang="nl-NL"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This requires clear exemplary behavior from the coach by making good contact with the youngster and giving the youngster a sense of self-worth. finally, the coach also makes himself vulnerable by asking the youngster for feedback.</a:t>
            </a:r>
            <a:endParaRPr kumimoji="0" lang="nl-NL" altLang="nl-NL"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8687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descr="Achterkant Assessments.png"/>
          <p:cNvPicPr>
            <a:picLocks noChangeAspect="1"/>
          </p:cNvPicPr>
          <p:nvPr/>
        </p:nvPicPr>
        <p:blipFill rotWithShape="1">
          <a:blip r:embed="rId2"/>
          <a:srcRect t="6173" b="4617"/>
          <a:stretch/>
        </p:blipFill>
        <p:spPr>
          <a:xfrm>
            <a:off x="3268354" y="0"/>
            <a:ext cx="5429288" cy="6858001"/>
          </a:xfrm>
          <a:prstGeom prst="rect">
            <a:avLst/>
          </a:prstGeom>
        </p:spPr>
      </p:pic>
    </p:spTree>
    <p:extLst>
      <p:ext uri="{BB962C8B-B14F-4D97-AF65-F5344CB8AC3E}">
        <p14:creationId xmlns:p14="http://schemas.microsoft.com/office/powerpoint/2010/main" val="288979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descr="2.jpg"/>
          <p:cNvPicPr>
            <a:picLocks noChangeAspect="1"/>
          </p:cNvPicPr>
          <p:nvPr/>
        </p:nvPicPr>
        <p:blipFill>
          <a:blip r:embed="rId2"/>
          <a:stretch>
            <a:fillRect/>
          </a:stretch>
        </p:blipFill>
        <p:spPr>
          <a:xfrm>
            <a:off x="1436253" y="0"/>
            <a:ext cx="9143999" cy="6858000"/>
          </a:xfrm>
          <a:prstGeom prst="rect">
            <a:avLst/>
          </a:prstGeom>
        </p:spPr>
      </p:pic>
    </p:spTree>
    <p:extLst>
      <p:ext uri="{BB962C8B-B14F-4D97-AF65-F5344CB8AC3E}">
        <p14:creationId xmlns:p14="http://schemas.microsoft.com/office/powerpoint/2010/main" val="373133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610877" y="0"/>
            <a:ext cx="9246799" cy="6858000"/>
          </a:xfrm>
          <a:prstGeom prst="rect">
            <a:avLst/>
          </a:prstGeom>
        </p:spPr>
      </p:pic>
    </p:spTree>
    <p:extLst>
      <p:ext uri="{BB962C8B-B14F-4D97-AF65-F5344CB8AC3E}">
        <p14:creationId xmlns:p14="http://schemas.microsoft.com/office/powerpoint/2010/main" val="338812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4.jpg"/>
          <p:cNvPicPr>
            <a:picLocks noChangeAspect="1"/>
          </p:cNvPicPr>
          <p:nvPr/>
        </p:nvPicPr>
        <p:blipFill>
          <a:blip r:embed="rId2"/>
          <a:stretch>
            <a:fillRect/>
          </a:stretch>
        </p:blipFill>
        <p:spPr>
          <a:xfrm>
            <a:off x="1482436" y="0"/>
            <a:ext cx="9144000" cy="6858000"/>
          </a:xfrm>
          <a:prstGeom prst="rect">
            <a:avLst/>
          </a:prstGeom>
        </p:spPr>
      </p:pic>
    </p:spTree>
    <p:extLst>
      <p:ext uri="{BB962C8B-B14F-4D97-AF65-F5344CB8AC3E}">
        <p14:creationId xmlns:p14="http://schemas.microsoft.com/office/powerpoint/2010/main" val="269904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038946"/>
          </a:xfrm>
        </p:spPr>
        <p:txBody>
          <a:bodyPr/>
          <a:lstStyle/>
          <a:p>
            <a:r>
              <a:rPr lang="en-US" b="1" dirty="0" smtClean="0"/>
              <a:t>Which theory do we use…</a:t>
            </a:r>
            <a:endParaRPr lang="nl-NL" b="1" dirty="0"/>
          </a:p>
        </p:txBody>
      </p:sp>
      <p:sp>
        <p:nvSpPr>
          <p:cNvPr id="3" name="Ondertitel 2"/>
          <p:cNvSpPr>
            <a:spLocks noGrp="1"/>
          </p:cNvSpPr>
          <p:nvPr>
            <p:ph type="subTitle" idx="1"/>
          </p:nvPr>
        </p:nvSpPr>
        <p:spPr>
          <a:xfrm>
            <a:off x="1385455" y="2604655"/>
            <a:ext cx="9282545" cy="2653146"/>
          </a:xfrm>
        </p:spPr>
        <p:txBody>
          <a:bodyPr>
            <a:normAutofit fontScale="85000" lnSpcReduction="20000"/>
          </a:bodyPr>
          <a:lstStyle/>
          <a:p>
            <a:endParaRPr lang="nl-NL" dirty="0" smtClean="0"/>
          </a:p>
          <a:p>
            <a:pPr marL="571500" indent="-571500" algn="l">
              <a:buFont typeface="Arial" panose="020B0604020202020204" pitchFamily="34" charset="0"/>
              <a:buChar char="•"/>
            </a:pPr>
            <a:r>
              <a:rPr lang="nl-NL" sz="4000" dirty="0" smtClean="0"/>
              <a:t>Eeuwige schoonheid, E.H. </a:t>
            </a:r>
            <a:r>
              <a:rPr lang="nl-NL" sz="4000" dirty="0" err="1" smtClean="0"/>
              <a:t>Gombrich</a:t>
            </a:r>
            <a:r>
              <a:rPr lang="nl-NL" sz="4000" dirty="0" smtClean="0"/>
              <a:t>,  </a:t>
            </a:r>
          </a:p>
          <a:p>
            <a:pPr marL="571500" indent="-571500" algn="l">
              <a:buFont typeface="Arial" panose="020B0604020202020204" pitchFamily="34" charset="0"/>
              <a:buChar char="•"/>
            </a:pPr>
            <a:r>
              <a:rPr lang="nl-NL" sz="4000" dirty="0" smtClean="0"/>
              <a:t>Tekeningen, </a:t>
            </a:r>
            <a:r>
              <a:rPr lang="nl-NL" sz="4000" dirty="0" err="1" smtClean="0"/>
              <a:t>Gregg</a:t>
            </a:r>
            <a:r>
              <a:rPr lang="nl-NL" sz="4000" dirty="0" smtClean="0"/>
              <a:t> </a:t>
            </a:r>
            <a:r>
              <a:rPr lang="nl-NL" sz="4000" dirty="0" err="1" smtClean="0"/>
              <a:t>Furth</a:t>
            </a:r>
            <a:endParaRPr lang="nl-NL" sz="4000" dirty="0" smtClean="0"/>
          </a:p>
          <a:p>
            <a:pPr marL="571500" indent="-571500" algn="l">
              <a:buFont typeface="Arial" panose="020B0604020202020204" pitchFamily="34" charset="0"/>
              <a:buChar char="•"/>
            </a:pPr>
            <a:r>
              <a:rPr lang="nl-NL" sz="4000" dirty="0" smtClean="0"/>
              <a:t>Kindertekeningen, S. </a:t>
            </a:r>
            <a:r>
              <a:rPr lang="nl-NL" sz="4000" dirty="0" err="1" smtClean="0"/>
              <a:t>Meykens</a:t>
            </a:r>
            <a:r>
              <a:rPr lang="nl-NL" sz="4000" dirty="0" smtClean="0"/>
              <a:t> &amp; G. </a:t>
            </a:r>
            <a:r>
              <a:rPr lang="nl-NL" sz="4000" dirty="0" err="1" smtClean="0"/>
              <a:t>Cluckers</a:t>
            </a:r>
            <a:endParaRPr lang="nl-NL" sz="4000" dirty="0" smtClean="0"/>
          </a:p>
          <a:p>
            <a:pPr marL="571500" indent="-571500" algn="l">
              <a:buFont typeface="Arial" panose="020B0604020202020204" pitchFamily="34" charset="0"/>
              <a:buChar char="•"/>
            </a:pPr>
            <a:r>
              <a:rPr lang="nl-NL" sz="4000" dirty="0" smtClean="0"/>
              <a:t>Kinderen geven tekens, Theresa Foks-Appelman</a:t>
            </a:r>
          </a:p>
          <a:p>
            <a:pPr algn="l"/>
            <a:r>
              <a:rPr lang="nl-NL" dirty="0" smtClean="0"/>
              <a:t> </a:t>
            </a:r>
          </a:p>
          <a:p>
            <a:endParaRPr lang="nl-NL" dirty="0"/>
          </a:p>
        </p:txBody>
      </p:sp>
    </p:spTree>
    <p:extLst>
      <p:ext uri="{BB962C8B-B14F-4D97-AF65-F5344CB8AC3E}">
        <p14:creationId xmlns:p14="http://schemas.microsoft.com/office/powerpoint/2010/main" val="107004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65019"/>
            <a:ext cx="9144000" cy="1094508"/>
          </a:xfrm>
        </p:spPr>
        <p:txBody>
          <a:bodyPr>
            <a:noAutofit/>
          </a:bodyPr>
          <a:lstStyle/>
          <a:p>
            <a:r>
              <a:rPr lang="en-US" sz="3200" b="1" dirty="0" smtClean="0"/>
              <a:t>Drawings have common ground within psychology (child psychology</a:t>
            </a:r>
            <a:r>
              <a:rPr lang="en-US" sz="4400" b="1" dirty="0" smtClean="0"/>
              <a:t>)</a:t>
            </a:r>
            <a:endParaRPr lang="nl-NL" sz="4400" b="1" dirty="0"/>
          </a:p>
        </p:txBody>
      </p:sp>
      <p:sp>
        <p:nvSpPr>
          <p:cNvPr id="3" name="Ondertitel 2"/>
          <p:cNvSpPr>
            <a:spLocks noGrp="1"/>
          </p:cNvSpPr>
          <p:nvPr>
            <p:ph type="subTitle" idx="1"/>
          </p:nvPr>
        </p:nvSpPr>
        <p:spPr>
          <a:xfrm>
            <a:off x="928255" y="1884218"/>
            <a:ext cx="10667999" cy="4710546"/>
          </a:xfrm>
        </p:spPr>
        <p:txBody>
          <a:bodyPr>
            <a:normAutofit/>
          </a:bodyPr>
          <a:lstStyle/>
          <a:p>
            <a:pPr marL="342900" indent="-342900" algn="l">
              <a:buFont typeface="Arial" panose="020B0604020202020204" pitchFamily="34" charset="0"/>
              <a:buChar char="•"/>
            </a:pPr>
            <a:r>
              <a:rPr lang="nl-NL" dirty="0" err="1"/>
              <a:t>P</a:t>
            </a:r>
            <a:r>
              <a:rPr lang="nl-NL" dirty="0" err="1" smtClean="0"/>
              <a:t>sychology</a:t>
            </a:r>
            <a:r>
              <a:rPr lang="nl-NL" dirty="0" smtClean="0"/>
              <a:t> of </a:t>
            </a:r>
            <a:r>
              <a:rPr lang="nl-NL" dirty="0" err="1" smtClean="0"/>
              <a:t>perception</a:t>
            </a:r>
            <a:endParaRPr lang="nl-NL" dirty="0" smtClean="0"/>
          </a:p>
          <a:p>
            <a:pPr marL="342900" indent="-342900" algn="l">
              <a:buFont typeface="Arial" panose="020B0604020202020204" pitchFamily="34" charset="0"/>
              <a:buChar char="•"/>
            </a:pPr>
            <a:r>
              <a:rPr lang="en-US" b="1" i="1" u="sng" dirty="0"/>
              <a:t>I</a:t>
            </a:r>
            <a:r>
              <a:rPr lang="en-US" b="1" i="1" u="sng" dirty="0" smtClean="0"/>
              <a:t>nfluence of neurological maturation on </a:t>
            </a:r>
            <a:r>
              <a:rPr lang="en-US" b="1" i="1" u="sng" dirty="0" err="1" smtClean="0"/>
              <a:t>visuomotor</a:t>
            </a:r>
            <a:r>
              <a:rPr lang="en-US" b="1" i="1" u="sng" dirty="0" smtClean="0"/>
              <a:t> coordination (age stages)</a:t>
            </a:r>
          </a:p>
          <a:p>
            <a:pPr marL="342900" indent="-342900" algn="l">
              <a:buFont typeface="Arial" panose="020B0604020202020204" pitchFamily="34" charset="0"/>
              <a:buChar char="•"/>
            </a:pPr>
            <a:r>
              <a:rPr lang="en-US" dirty="0"/>
              <a:t>T</a:t>
            </a:r>
            <a:r>
              <a:rPr lang="en-US" dirty="0" smtClean="0"/>
              <a:t>he integration of perception and pictorial design</a:t>
            </a:r>
          </a:p>
          <a:p>
            <a:pPr marL="342900" indent="-342900" algn="l">
              <a:buFont typeface="Arial" panose="020B0604020202020204" pitchFamily="34" charset="0"/>
              <a:buChar char="•"/>
            </a:pPr>
            <a:r>
              <a:rPr lang="en-US" dirty="0" smtClean="0"/>
              <a:t>The evolution of mental images and representations</a:t>
            </a:r>
          </a:p>
          <a:p>
            <a:pPr marL="342900" indent="-342900" algn="l">
              <a:buFont typeface="Arial" panose="020B0604020202020204" pitchFamily="34" charset="0"/>
              <a:buChar char="•"/>
            </a:pPr>
            <a:r>
              <a:rPr lang="en-US" dirty="0"/>
              <a:t>T</a:t>
            </a:r>
            <a:r>
              <a:rPr lang="en-US" dirty="0" smtClean="0"/>
              <a:t>he translation of mental images (with both cognitive and emotional dimensions) into graphical schemes</a:t>
            </a:r>
          </a:p>
          <a:p>
            <a:pPr marL="342900" indent="-342900" algn="l">
              <a:buFont typeface="Arial" panose="020B0604020202020204" pitchFamily="34" charset="0"/>
              <a:buChar char="•"/>
            </a:pPr>
            <a:r>
              <a:rPr lang="en-US" dirty="0"/>
              <a:t>S</a:t>
            </a:r>
            <a:r>
              <a:rPr lang="en-US" dirty="0" smtClean="0"/>
              <a:t>ymbol formation in general</a:t>
            </a:r>
          </a:p>
          <a:p>
            <a:pPr marL="342900" indent="-342900" algn="l">
              <a:buFont typeface="Arial" panose="020B0604020202020204" pitchFamily="34" charset="0"/>
              <a:buChar char="•"/>
            </a:pPr>
            <a:r>
              <a:rPr lang="en-US" dirty="0"/>
              <a:t>T</a:t>
            </a:r>
            <a:r>
              <a:rPr lang="en-US" dirty="0" smtClean="0"/>
              <a:t>he </a:t>
            </a:r>
            <a:r>
              <a:rPr lang="en-US" dirty="0"/>
              <a:t>development of creativity and the place and importance of fantasy, expressivity and differentiation of symbols in </a:t>
            </a:r>
            <a:r>
              <a:rPr lang="en-US" dirty="0" smtClean="0"/>
              <a:t>drawings</a:t>
            </a:r>
          </a:p>
          <a:p>
            <a:pPr marL="342900" indent="-342900" algn="l">
              <a:buFont typeface="Arial" panose="020B0604020202020204" pitchFamily="34" charset="0"/>
              <a:buChar char="•"/>
            </a:pPr>
            <a:r>
              <a:rPr lang="en-US" dirty="0"/>
              <a:t>T</a:t>
            </a:r>
            <a:r>
              <a:rPr lang="en-US" dirty="0" smtClean="0"/>
              <a:t>he place of visual images of visual images and graphics in the development of the capacity for verbal and more abstract communication</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51785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63781" y="917139"/>
            <a:ext cx="10141528" cy="4062651"/>
          </a:xfrm>
          <a:prstGeom prst="rect">
            <a:avLst/>
          </a:prstGeom>
        </p:spPr>
        <p:txBody>
          <a:bodyPr wrap="square">
            <a:spAutoFit/>
          </a:bodyPr>
          <a:lstStyle/>
          <a:p>
            <a:r>
              <a:rPr lang="en-US" sz="2400" b="1" dirty="0" smtClean="0">
                <a:latin typeface="+mj-lt"/>
              </a:rPr>
              <a:t>Influence of neurological maturation on </a:t>
            </a:r>
            <a:r>
              <a:rPr lang="en-US" sz="2400" b="1" dirty="0" err="1" smtClean="0">
                <a:latin typeface="+mj-lt"/>
              </a:rPr>
              <a:t>visuomotor</a:t>
            </a:r>
            <a:r>
              <a:rPr lang="en-US" sz="2400" b="1" dirty="0" smtClean="0">
                <a:latin typeface="+mj-lt"/>
              </a:rPr>
              <a:t> coordination (age stages)</a:t>
            </a:r>
          </a:p>
          <a:p>
            <a:endParaRPr lang="en-US" dirty="0" smtClean="0">
              <a:latin typeface="+mj-lt"/>
            </a:endParaRPr>
          </a:p>
          <a:p>
            <a:r>
              <a:rPr lang="en-US" dirty="0" smtClean="0">
                <a:latin typeface="+mj-lt"/>
              </a:rPr>
              <a:t>Drawing phases</a:t>
            </a:r>
          </a:p>
          <a:p>
            <a:endParaRPr lang="en-US" dirty="0" smtClean="0">
              <a:latin typeface="+mj-lt"/>
            </a:endParaRPr>
          </a:p>
          <a:p>
            <a:r>
              <a:rPr lang="en-US" dirty="0" smtClean="0">
                <a:latin typeface="+mj-lt"/>
              </a:rPr>
              <a:t>1st Phase:</a:t>
            </a:r>
          </a:p>
          <a:p>
            <a:r>
              <a:rPr lang="en-US" dirty="0" smtClean="0">
                <a:latin typeface="+mj-lt"/>
              </a:rPr>
              <a:t> around 0-3, the “energetic phase”</a:t>
            </a:r>
          </a:p>
          <a:p>
            <a:endParaRPr lang="en-US" dirty="0" smtClean="0">
              <a:latin typeface="+mj-lt"/>
            </a:endParaRPr>
          </a:p>
          <a:p>
            <a:r>
              <a:rPr lang="en-US" dirty="0" smtClean="0">
                <a:latin typeface="+mj-lt"/>
              </a:rPr>
              <a:t>2nd Phase:</a:t>
            </a:r>
          </a:p>
          <a:p>
            <a:r>
              <a:rPr lang="en-US" dirty="0" smtClean="0">
                <a:latin typeface="+mj-lt"/>
              </a:rPr>
              <a:t>Around 3-5, the “</a:t>
            </a:r>
            <a:r>
              <a:rPr lang="en-US" dirty="0" err="1" smtClean="0">
                <a:latin typeface="+mj-lt"/>
              </a:rPr>
              <a:t>dwarrel</a:t>
            </a:r>
            <a:r>
              <a:rPr lang="en-US" dirty="0" smtClean="0">
                <a:latin typeface="+mj-lt"/>
              </a:rPr>
              <a:t> (</a:t>
            </a:r>
            <a:r>
              <a:rPr lang="en-US" dirty="0" err="1" smtClean="0">
                <a:latin typeface="+mj-lt"/>
              </a:rPr>
              <a:t>dutch</a:t>
            </a:r>
            <a:r>
              <a:rPr lang="en-US" dirty="0" smtClean="0">
                <a:latin typeface="+mj-lt"/>
              </a:rPr>
              <a:t>) phase”</a:t>
            </a:r>
          </a:p>
          <a:p>
            <a:endParaRPr lang="en-US" dirty="0" smtClean="0">
              <a:latin typeface="+mj-lt"/>
            </a:endParaRPr>
          </a:p>
          <a:p>
            <a:endParaRPr lang="en-US" dirty="0">
              <a:latin typeface="+mj-lt"/>
            </a:endParaRPr>
          </a:p>
          <a:p>
            <a:r>
              <a:rPr lang="en-US" dirty="0" err="1" smtClean="0">
                <a:latin typeface="+mj-lt"/>
              </a:rPr>
              <a:t>Sandwichphase</a:t>
            </a:r>
            <a:r>
              <a:rPr lang="en-US" dirty="0" smtClean="0">
                <a:latin typeface="+mj-lt"/>
              </a:rPr>
              <a:t>:</a:t>
            </a:r>
          </a:p>
          <a:p>
            <a:r>
              <a:rPr lang="en-US" dirty="0" smtClean="0">
                <a:latin typeface="+mj-lt"/>
              </a:rPr>
              <a:t>The subject establishes their own reality between heaven and earth.</a:t>
            </a:r>
          </a:p>
          <a:p>
            <a:r>
              <a:rPr lang="en-US" dirty="0" smtClean="0">
                <a:latin typeface="+mj-lt"/>
              </a:rPr>
              <a:t> </a:t>
            </a:r>
            <a:endParaRPr lang="en-US" dirty="0">
              <a:latin typeface="+mj-lt"/>
            </a:endParaRPr>
          </a:p>
        </p:txBody>
      </p:sp>
    </p:spTree>
    <p:extLst>
      <p:ext uri="{BB962C8B-B14F-4D97-AF65-F5344CB8AC3E}">
        <p14:creationId xmlns:p14="http://schemas.microsoft.com/office/powerpoint/2010/main" val="38026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674927" cy="5883275"/>
          </a:xfrm>
        </p:spPr>
        <p:txBody>
          <a:bodyPr>
            <a:normAutofit/>
          </a:bodyPr>
          <a:lstStyle/>
          <a:p>
            <a:pPr algn="ctr"/>
            <a:r>
              <a:rPr lang="en-US" sz="7200" b="1" dirty="0" smtClean="0"/>
              <a:t>Let's take a closer look at the studies!</a:t>
            </a:r>
            <a:endParaRPr lang="nl-NL" sz="7200" b="1" dirty="0"/>
          </a:p>
        </p:txBody>
      </p:sp>
    </p:spTree>
    <p:extLst>
      <p:ext uri="{BB962C8B-B14F-4D97-AF65-F5344CB8AC3E}">
        <p14:creationId xmlns:p14="http://schemas.microsoft.com/office/powerpoint/2010/main" val="42204285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1620</Words>
  <Application>Microsoft Office PowerPoint</Application>
  <PresentationFormat>Breedbeeld</PresentationFormat>
  <Paragraphs>248</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Calibri</vt:lpstr>
      <vt:lpstr>Calibri Light</vt:lpstr>
      <vt:lpstr>Times New Roman</vt:lpstr>
      <vt:lpstr>Kantoorthema</vt:lpstr>
      <vt:lpstr>Maximizing your potential</vt:lpstr>
      <vt:lpstr>Welcome to the Netherlands </vt:lpstr>
      <vt:lpstr>PowerPoint-presentatie</vt:lpstr>
      <vt:lpstr>PowerPoint-presentatie</vt:lpstr>
      <vt:lpstr>PowerPoint-presentatie</vt:lpstr>
      <vt:lpstr>Which theory do we use…</vt:lpstr>
      <vt:lpstr>Drawings have common ground within psychology (child psychology)</vt:lpstr>
      <vt:lpstr>PowerPoint-presentatie</vt:lpstr>
      <vt:lpstr>Let's take a closer look at the studies!</vt:lpstr>
      <vt:lpstr>Drawings can, after all, provide access to multiple layers of personality development (Meykens &amp; Cluckers, 2000)</vt:lpstr>
      <vt:lpstr>Goodenough (1926), attempted to determine intelligence - or developmental coefficient - from finished drawings.   *This study was not reliable.   </vt:lpstr>
      <vt:lpstr>PowerPoint-presentatie</vt:lpstr>
      <vt:lpstr>    Machover (1949), conducted research into emotional and psychoanalytic principles in children's drawings.     </vt:lpstr>
      <vt:lpstr>For a diagnostic approach to the child's experience of the world, we mainly want to use a hermeneutical method.                                                                             Findings and insights from different angles form the basis for the perceptions and the living environment of the child.</vt:lpstr>
      <vt:lpstr>Warm-up  Energetic drawing</vt:lpstr>
      <vt:lpstr>Explanation Task 1.</vt:lpstr>
      <vt:lpstr> Next task 1A: Take a complementary color. Make sure you can get the fish out with a different color. So that you accentuate the fish.  </vt:lpstr>
      <vt:lpstr> Task 2. "A TREE OF A GUY" </vt:lpstr>
      <vt:lpstr>Task  We will first look at a number of images of trees.  Also look at the shapes and colors.  Are you going to color your tree in a daytime or nighttime environment?  You make a drawing of a tree and color an environment.  Pay close attention to the shape of the branches.   We are going to analyze the drawings. What stands out in your drawing? Then, if there is enough time, we will combine your drawing with the drawings of the other people in your group in a joint assignment. So you are going to put drawings together by means of technique. This creates a 'forest' on paper.   Final Task:  Create a group collage   To conclude, we will review the entire project. We use an analysis form for this. What has it brought us? What insights and how does this feel for you? Would you like to know more about yourself and in combination with your drawing?   </vt:lpstr>
      <vt:lpstr>    </vt:lpstr>
      <vt:lpstr>PowerPoint-presentatie</vt:lpstr>
      <vt:lpstr>In a nutshell</vt:lpstr>
      <vt:lpstr>Analysis Flower: How open or closed is the flower that the subject has drawn? This will tell you about the subject’s mental capabilities. Sun: Symbolizes male energy and power. In particular, the energy/power of the father, brother, uncle and/or other male relatives Moon: Symbolizes female energy and power. In particular, mother, sister, aunt and/or other female relatives. Stars: Symbolize wishes Castle: Represents your own body (Like a home) Windows: Represent social contact. Am I open or closed off? Am I approachable and social towards other people? Animals: Represent social and emotional intelligence, instinctive vitality, spontaneous desires and displeasures that you can allow while working with animals. Spider: Represents de boundary between light and dark, dirty and clean.  </vt:lpstr>
      <vt:lpstr>PowerPoint-presentatie</vt:lpstr>
      <vt:lpstr>PowerPoint-presentatie</vt:lpstr>
      <vt:lpstr>PowerPoint-presentatie</vt:lpstr>
      <vt:lpstr>Additional tips for reading a drawing  How can I get SOMETHING from unconscious to conscious? What has been drawn? 1st impression - ask what it was like doing it? What stands out? What is there too much of? What is there not enough of? Strength - weakness analysis, naming qualities What is missing, where is the problem and what did not work out well? Do you want to add or change something?   Every aspect of your drawing is also an aspect of you. When you make a drawing, it is a reflection of yourself.   </vt:lpstr>
      <vt:lpstr> Contact and contract In contact and contract, the pedagogical qualities of didactic coaching are examined. Qualities that are necessary to have an open (Socratic) conversation with the pupil,  in which the pupil dares to be himself and dare to be vulnerable.  This requires clear exemplary behavior from the coach by making good contact with the youngster and giving the youngster a sense of self-worth. finally, the coach also makes himself vulnerable by asking the youngster for feedback.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potential</dc:title>
  <dc:creator>HP</dc:creator>
  <cp:lastModifiedBy>HP</cp:lastModifiedBy>
  <cp:revision>33</cp:revision>
  <dcterms:created xsi:type="dcterms:W3CDTF">2022-04-03T15:53:12Z</dcterms:created>
  <dcterms:modified xsi:type="dcterms:W3CDTF">2022-05-22T18:11:54Z</dcterms:modified>
</cp:coreProperties>
</file>