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7" r:id="rId3"/>
    <p:sldId id="296" r:id="rId4"/>
    <p:sldId id="385" r:id="rId5"/>
    <p:sldId id="256" r:id="rId6"/>
    <p:sldId id="362" r:id="rId7"/>
    <p:sldId id="348" r:id="rId8"/>
    <p:sldId id="272" r:id="rId9"/>
    <p:sldId id="258" r:id="rId10"/>
    <p:sldId id="259" r:id="rId11"/>
    <p:sldId id="365" r:id="rId12"/>
    <p:sldId id="368" r:id="rId13"/>
    <p:sldId id="359" r:id="rId14"/>
    <p:sldId id="369" r:id="rId15"/>
    <p:sldId id="370" r:id="rId16"/>
    <p:sldId id="384" r:id="rId17"/>
    <p:sldId id="371" r:id="rId18"/>
    <p:sldId id="372" r:id="rId19"/>
    <p:sldId id="374" r:id="rId20"/>
    <p:sldId id="264" r:id="rId21"/>
    <p:sldId id="382" r:id="rId22"/>
    <p:sldId id="379" r:id="rId23"/>
    <p:sldId id="376" r:id="rId24"/>
    <p:sldId id="378" r:id="rId25"/>
    <p:sldId id="375" r:id="rId26"/>
    <p:sldId id="377" r:id="rId27"/>
    <p:sldId id="373" r:id="rId28"/>
    <p:sldId id="380" r:id="rId29"/>
    <p:sldId id="383" r:id="rId30"/>
    <p:sldId id="381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jiNqX6yg0zHjRkpV/0P8QTQ+tP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258" autoAdjust="0"/>
  </p:normalViewPr>
  <p:slideViewPr>
    <p:cSldViewPr snapToGrid="0">
      <p:cViewPr varScale="1">
        <p:scale>
          <a:sx n="43" d="100"/>
          <a:sy n="43" d="100"/>
        </p:scale>
        <p:origin x="21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69" Type="http://customschemas.google.com/relationships/presentationmetadata" Target="metadata"/><Relationship Id="rId8" Type="http://schemas.openxmlformats.org/officeDocument/2006/relationships/slide" Target="slides/slide6.xml"/><Relationship Id="rId72" Type="http://schemas.openxmlformats.org/officeDocument/2006/relationships/theme" Target="theme/theme1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84024-74AC-4BCF-8C5A-2510D9398CEE}" type="doc">
      <dgm:prSet loTypeId="urn:microsoft.com/office/officeart/2005/8/layout/cycle6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B84C842-01C8-4650-B80E-E482DBB68DB8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1800" b="1" dirty="0"/>
            <a:t>ÖĞRENME  VE YENİLENME</a:t>
          </a:r>
          <a:endParaRPr lang="en-US" sz="1800" b="1" dirty="0"/>
        </a:p>
      </dgm:t>
    </dgm:pt>
    <dgm:pt modelId="{79103C87-DDE5-4489-A7C2-9C048BA45A57}" type="parTrans" cxnId="{BD469158-E238-43AB-B4C5-AC0E614A01D7}">
      <dgm:prSet/>
      <dgm:spPr/>
      <dgm:t>
        <a:bodyPr/>
        <a:lstStyle/>
        <a:p>
          <a:endParaRPr lang="en-US" sz="1800"/>
        </a:p>
      </dgm:t>
    </dgm:pt>
    <dgm:pt modelId="{69AA4AF7-9365-40EA-B253-41AA2B9F111F}" type="sibTrans" cxnId="{BD469158-E238-43AB-B4C5-AC0E614A01D7}">
      <dgm:prSet/>
      <dgm:spPr/>
      <dgm:t>
        <a:bodyPr/>
        <a:lstStyle/>
        <a:p>
          <a:endParaRPr lang="en-US" sz="1800"/>
        </a:p>
      </dgm:t>
    </dgm:pt>
    <dgm:pt modelId="{EDED8635-AE3B-4108-B000-296A23F9427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r-TR" sz="1800" b="1" dirty="0"/>
            <a:t>BİLGİ,  MEDYA  VE TEKNOLOJİ BECERİLERİ</a:t>
          </a:r>
          <a:endParaRPr lang="en-US" sz="1800" b="1" dirty="0"/>
        </a:p>
      </dgm:t>
    </dgm:pt>
    <dgm:pt modelId="{52BFABCF-A623-4D28-B557-8C36BC2DB2D2}" type="parTrans" cxnId="{80B56A11-E4BE-4713-BF6E-3CB9BAE5242A}">
      <dgm:prSet/>
      <dgm:spPr/>
      <dgm:t>
        <a:bodyPr/>
        <a:lstStyle/>
        <a:p>
          <a:endParaRPr lang="en-US" sz="1800"/>
        </a:p>
      </dgm:t>
    </dgm:pt>
    <dgm:pt modelId="{7C1EF5AA-61B3-4ABB-8A4A-43805716B9B8}" type="sibTrans" cxnId="{80B56A11-E4BE-4713-BF6E-3CB9BAE5242A}">
      <dgm:prSet/>
      <dgm:spPr/>
      <dgm:t>
        <a:bodyPr/>
        <a:lstStyle/>
        <a:p>
          <a:endParaRPr lang="en-US" sz="1800"/>
        </a:p>
      </dgm:t>
    </dgm:pt>
    <dgm:pt modelId="{DAF3A915-1198-47C6-B5FA-C2D90E762741}">
      <dgm:prSet phldrT="[Text]" custT="1"/>
      <dgm:spPr>
        <a:solidFill>
          <a:srgbClr val="C00000"/>
        </a:solidFill>
      </dgm:spPr>
      <dgm:t>
        <a:bodyPr/>
        <a:lstStyle/>
        <a:p>
          <a:r>
            <a:rPr lang="tr-TR" sz="1800" b="1" dirty="0"/>
            <a:t>YAŞAM  VE  KARİYER BECERİLERİ </a:t>
          </a:r>
          <a:endParaRPr lang="en-US" sz="1800" b="1" dirty="0"/>
        </a:p>
      </dgm:t>
    </dgm:pt>
    <dgm:pt modelId="{26061668-EC29-4F39-BF84-27BA9B08892E}" type="sibTrans" cxnId="{B2C4A3FC-1C57-46CD-9AFE-882048403BED}">
      <dgm:prSet/>
      <dgm:spPr/>
      <dgm:t>
        <a:bodyPr/>
        <a:lstStyle/>
        <a:p>
          <a:endParaRPr lang="en-US" sz="1800"/>
        </a:p>
      </dgm:t>
    </dgm:pt>
    <dgm:pt modelId="{A0443941-6C58-480A-98E6-8530417FEA80}" type="parTrans" cxnId="{B2C4A3FC-1C57-46CD-9AFE-882048403BED}">
      <dgm:prSet/>
      <dgm:spPr/>
      <dgm:t>
        <a:bodyPr/>
        <a:lstStyle/>
        <a:p>
          <a:endParaRPr lang="en-US" sz="1800"/>
        </a:p>
      </dgm:t>
    </dgm:pt>
    <dgm:pt modelId="{2169A0E4-E6C1-4D3E-987B-40F7B8938F8B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tr-TR" sz="1800" b="1" dirty="0"/>
            <a:t>Bilişsel  Beceriler</a:t>
          </a:r>
        </a:p>
      </dgm:t>
    </dgm:pt>
    <dgm:pt modelId="{98E87DF3-1654-4003-A52B-7EA9C524B2D5}" type="parTrans" cxnId="{0909FAB6-5FA5-4615-AE71-1FE733D3F566}">
      <dgm:prSet/>
      <dgm:spPr/>
      <dgm:t>
        <a:bodyPr/>
        <a:lstStyle/>
        <a:p>
          <a:endParaRPr lang="tr-TR" sz="1800"/>
        </a:p>
      </dgm:t>
    </dgm:pt>
    <dgm:pt modelId="{3E89309D-096B-423E-A119-AA6DD5970467}" type="sibTrans" cxnId="{0909FAB6-5FA5-4615-AE71-1FE733D3F566}">
      <dgm:prSet/>
      <dgm:spPr/>
      <dgm:t>
        <a:bodyPr/>
        <a:lstStyle/>
        <a:p>
          <a:endParaRPr lang="tr-TR" sz="1800"/>
        </a:p>
      </dgm:t>
    </dgm:pt>
    <dgm:pt modelId="{39EC1FD2-FE21-4FF8-8910-20DD93C1EE2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tr-TR" sz="1800" b="1" dirty="0"/>
            <a:t>Kişilerarası Beceriler</a:t>
          </a:r>
        </a:p>
      </dgm:t>
    </dgm:pt>
    <dgm:pt modelId="{E5003D03-7F40-40F5-891C-1C0616D5AB9C}" type="parTrans" cxnId="{C0ACFCA3-C5A3-4CCC-B103-EE4B5C026D4E}">
      <dgm:prSet/>
      <dgm:spPr/>
      <dgm:t>
        <a:bodyPr/>
        <a:lstStyle/>
        <a:p>
          <a:endParaRPr lang="tr-TR" sz="1800"/>
        </a:p>
      </dgm:t>
    </dgm:pt>
    <dgm:pt modelId="{DCB742F9-5753-4B20-824C-12B6A9CB365F}" type="sibTrans" cxnId="{C0ACFCA3-C5A3-4CCC-B103-EE4B5C026D4E}">
      <dgm:prSet/>
      <dgm:spPr/>
      <dgm:t>
        <a:bodyPr/>
        <a:lstStyle/>
        <a:p>
          <a:endParaRPr lang="tr-TR" sz="1800"/>
        </a:p>
      </dgm:t>
    </dgm:pt>
    <dgm:pt modelId="{2B6A1AA2-BDC8-4A02-80C1-9D23DB6040C2}">
      <dgm:prSet phldrT="[Text]" custT="1"/>
      <dgm:spPr>
        <a:solidFill>
          <a:srgbClr val="C00000"/>
        </a:solidFill>
      </dgm:spPr>
      <dgm:t>
        <a:bodyPr/>
        <a:lstStyle/>
        <a:p>
          <a:r>
            <a:rPr lang="tr-TR" sz="1800" b="1" dirty="0"/>
            <a:t>İçsel-Özsel Beceriler</a:t>
          </a:r>
          <a:endParaRPr lang="en-US" sz="1800" b="1" dirty="0"/>
        </a:p>
      </dgm:t>
    </dgm:pt>
    <dgm:pt modelId="{09FF075C-E215-4EFE-B715-94485FCFE94E}" type="parTrans" cxnId="{D82FBF30-4036-42FD-800B-9646171D4F2D}">
      <dgm:prSet/>
      <dgm:spPr/>
      <dgm:t>
        <a:bodyPr/>
        <a:lstStyle/>
        <a:p>
          <a:endParaRPr lang="tr-TR" sz="1800"/>
        </a:p>
      </dgm:t>
    </dgm:pt>
    <dgm:pt modelId="{EE7A4D38-05E8-45AA-B182-F6DF7E95AE51}" type="sibTrans" cxnId="{D82FBF30-4036-42FD-800B-9646171D4F2D}">
      <dgm:prSet/>
      <dgm:spPr/>
      <dgm:t>
        <a:bodyPr/>
        <a:lstStyle/>
        <a:p>
          <a:endParaRPr lang="tr-TR" sz="1800"/>
        </a:p>
      </dgm:t>
    </dgm:pt>
    <dgm:pt modelId="{53FE3E3D-FC68-43E3-9FA7-F2962A8AB7EA}" type="pres">
      <dgm:prSet presAssocID="{FFE84024-74AC-4BCF-8C5A-2510D9398CEE}" presName="cycle" presStyleCnt="0">
        <dgm:presLayoutVars>
          <dgm:dir/>
          <dgm:resizeHandles val="exact"/>
        </dgm:presLayoutVars>
      </dgm:prSet>
      <dgm:spPr/>
    </dgm:pt>
    <dgm:pt modelId="{BCB3C5AF-6EF6-4DB4-9618-4337855840CD}" type="pres">
      <dgm:prSet presAssocID="{EB84C842-01C8-4650-B80E-E482DBB68DB8}" presName="node" presStyleLbl="node1" presStyleIdx="0" presStyleCnt="6">
        <dgm:presLayoutVars>
          <dgm:bulletEnabled val="1"/>
        </dgm:presLayoutVars>
      </dgm:prSet>
      <dgm:spPr/>
    </dgm:pt>
    <dgm:pt modelId="{E05A04F6-5483-4500-9A97-D0877A90D2E0}" type="pres">
      <dgm:prSet presAssocID="{EB84C842-01C8-4650-B80E-E482DBB68DB8}" presName="spNode" presStyleCnt="0"/>
      <dgm:spPr/>
    </dgm:pt>
    <dgm:pt modelId="{A1C9DA02-A59E-4D9D-A2CB-C7E0ECD74BF0}" type="pres">
      <dgm:prSet presAssocID="{69AA4AF7-9365-40EA-B253-41AA2B9F111F}" presName="sibTrans" presStyleLbl="sibTrans1D1" presStyleIdx="0" presStyleCnt="6"/>
      <dgm:spPr/>
    </dgm:pt>
    <dgm:pt modelId="{A6B0B115-E963-4BD7-8ABE-9B9DC15D0793}" type="pres">
      <dgm:prSet presAssocID="{EDED8635-AE3B-4108-B000-296A23F9427B}" presName="node" presStyleLbl="node1" presStyleIdx="1" presStyleCnt="6">
        <dgm:presLayoutVars>
          <dgm:bulletEnabled val="1"/>
        </dgm:presLayoutVars>
      </dgm:prSet>
      <dgm:spPr/>
    </dgm:pt>
    <dgm:pt modelId="{EDDFFDA7-D7F2-4B51-A2E2-7D22BE30F0F8}" type="pres">
      <dgm:prSet presAssocID="{EDED8635-AE3B-4108-B000-296A23F9427B}" presName="spNode" presStyleCnt="0"/>
      <dgm:spPr/>
    </dgm:pt>
    <dgm:pt modelId="{F089F3F9-C72F-4ACC-AE0A-269D19EE1EC5}" type="pres">
      <dgm:prSet presAssocID="{7C1EF5AA-61B3-4ABB-8A4A-43805716B9B8}" presName="sibTrans" presStyleLbl="sibTrans1D1" presStyleIdx="1" presStyleCnt="6"/>
      <dgm:spPr/>
    </dgm:pt>
    <dgm:pt modelId="{188B8D78-1D90-4609-A2CA-D814A29F50A0}" type="pres">
      <dgm:prSet presAssocID="{DAF3A915-1198-47C6-B5FA-C2D90E762741}" presName="node" presStyleLbl="node1" presStyleIdx="2" presStyleCnt="6">
        <dgm:presLayoutVars>
          <dgm:bulletEnabled val="1"/>
        </dgm:presLayoutVars>
      </dgm:prSet>
      <dgm:spPr/>
    </dgm:pt>
    <dgm:pt modelId="{97C9DB9B-842A-49CE-87C1-669B9796E672}" type="pres">
      <dgm:prSet presAssocID="{DAF3A915-1198-47C6-B5FA-C2D90E762741}" presName="spNode" presStyleCnt="0"/>
      <dgm:spPr/>
    </dgm:pt>
    <dgm:pt modelId="{B86AB479-2921-46D9-B011-D7FC973374B5}" type="pres">
      <dgm:prSet presAssocID="{26061668-EC29-4F39-BF84-27BA9B08892E}" presName="sibTrans" presStyleLbl="sibTrans1D1" presStyleIdx="2" presStyleCnt="6"/>
      <dgm:spPr/>
    </dgm:pt>
    <dgm:pt modelId="{12C7A6EA-315F-4C3D-8A5A-E17B5F53D853}" type="pres">
      <dgm:prSet presAssocID="{2B6A1AA2-BDC8-4A02-80C1-9D23DB6040C2}" presName="node" presStyleLbl="node1" presStyleIdx="3" presStyleCnt="6">
        <dgm:presLayoutVars>
          <dgm:bulletEnabled val="1"/>
        </dgm:presLayoutVars>
      </dgm:prSet>
      <dgm:spPr/>
    </dgm:pt>
    <dgm:pt modelId="{C6543AE2-3968-4F5C-A416-4DCCFC0380EE}" type="pres">
      <dgm:prSet presAssocID="{2B6A1AA2-BDC8-4A02-80C1-9D23DB6040C2}" presName="spNode" presStyleCnt="0"/>
      <dgm:spPr/>
    </dgm:pt>
    <dgm:pt modelId="{641C3879-7B96-43AE-BB35-203C42A19712}" type="pres">
      <dgm:prSet presAssocID="{EE7A4D38-05E8-45AA-B182-F6DF7E95AE51}" presName="sibTrans" presStyleLbl="sibTrans1D1" presStyleIdx="3" presStyleCnt="6"/>
      <dgm:spPr/>
    </dgm:pt>
    <dgm:pt modelId="{1E9BA9FC-C776-4416-97C8-D3BD420FED6C}" type="pres">
      <dgm:prSet presAssocID="{39EC1FD2-FE21-4FF8-8910-20DD93C1EE24}" presName="node" presStyleLbl="node1" presStyleIdx="4" presStyleCnt="6">
        <dgm:presLayoutVars>
          <dgm:bulletEnabled val="1"/>
        </dgm:presLayoutVars>
      </dgm:prSet>
      <dgm:spPr/>
    </dgm:pt>
    <dgm:pt modelId="{958E48C7-5DBC-44A7-8E35-099B5E2B3ABB}" type="pres">
      <dgm:prSet presAssocID="{39EC1FD2-FE21-4FF8-8910-20DD93C1EE24}" presName="spNode" presStyleCnt="0"/>
      <dgm:spPr/>
    </dgm:pt>
    <dgm:pt modelId="{1E6B4DC7-178B-4B9B-A3BB-CF4ADD302DDC}" type="pres">
      <dgm:prSet presAssocID="{DCB742F9-5753-4B20-824C-12B6A9CB365F}" presName="sibTrans" presStyleLbl="sibTrans1D1" presStyleIdx="4" presStyleCnt="6"/>
      <dgm:spPr/>
    </dgm:pt>
    <dgm:pt modelId="{CC17FB7F-02F4-4A25-9F24-0AA7C64A6BC8}" type="pres">
      <dgm:prSet presAssocID="{2169A0E4-E6C1-4D3E-987B-40F7B8938F8B}" presName="node" presStyleLbl="node1" presStyleIdx="5" presStyleCnt="6">
        <dgm:presLayoutVars>
          <dgm:bulletEnabled val="1"/>
        </dgm:presLayoutVars>
      </dgm:prSet>
      <dgm:spPr/>
    </dgm:pt>
    <dgm:pt modelId="{380524FD-C69D-4C29-AC08-C4C074D86EB6}" type="pres">
      <dgm:prSet presAssocID="{2169A0E4-E6C1-4D3E-987B-40F7B8938F8B}" presName="spNode" presStyleCnt="0"/>
      <dgm:spPr/>
    </dgm:pt>
    <dgm:pt modelId="{BBE39B40-6F4A-4F0C-A93C-10B828637942}" type="pres">
      <dgm:prSet presAssocID="{3E89309D-096B-423E-A119-AA6DD5970467}" presName="sibTrans" presStyleLbl="sibTrans1D1" presStyleIdx="5" presStyleCnt="6"/>
      <dgm:spPr/>
    </dgm:pt>
  </dgm:ptLst>
  <dgm:cxnLst>
    <dgm:cxn modelId="{F98BB000-0DC9-46B6-8457-4EE5731D91FE}" type="presOf" srcId="{39EC1FD2-FE21-4FF8-8910-20DD93C1EE24}" destId="{1E9BA9FC-C776-4416-97C8-D3BD420FED6C}" srcOrd="0" destOrd="0" presId="urn:microsoft.com/office/officeart/2005/8/layout/cycle6"/>
    <dgm:cxn modelId="{E475BF01-566B-49F6-82F8-F02AC9C6B32E}" type="presOf" srcId="{26061668-EC29-4F39-BF84-27BA9B08892E}" destId="{B86AB479-2921-46D9-B011-D7FC973374B5}" srcOrd="0" destOrd="0" presId="urn:microsoft.com/office/officeart/2005/8/layout/cycle6"/>
    <dgm:cxn modelId="{4C8C4E02-FCD5-4402-871F-9D23291DA00A}" type="presOf" srcId="{2169A0E4-E6C1-4D3E-987B-40F7B8938F8B}" destId="{CC17FB7F-02F4-4A25-9F24-0AA7C64A6BC8}" srcOrd="0" destOrd="0" presId="urn:microsoft.com/office/officeart/2005/8/layout/cycle6"/>
    <dgm:cxn modelId="{3A355A04-EAA8-4365-A681-6A3E61BE681D}" type="presOf" srcId="{DAF3A915-1198-47C6-B5FA-C2D90E762741}" destId="{188B8D78-1D90-4609-A2CA-D814A29F50A0}" srcOrd="0" destOrd="0" presId="urn:microsoft.com/office/officeart/2005/8/layout/cycle6"/>
    <dgm:cxn modelId="{80B56A11-E4BE-4713-BF6E-3CB9BAE5242A}" srcId="{FFE84024-74AC-4BCF-8C5A-2510D9398CEE}" destId="{EDED8635-AE3B-4108-B000-296A23F9427B}" srcOrd="1" destOrd="0" parTransId="{52BFABCF-A623-4D28-B557-8C36BC2DB2D2}" sibTransId="{7C1EF5AA-61B3-4ABB-8A4A-43805716B9B8}"/>
    <dgm:cxn modelId="{9CC02315-F8B1-4B7B-8BAF-A2694DCD4A47}" type="presOf" srcId="{EDED8635-AE3B-4108-B000-296A23F9427B}" destId="{A6B0B115-E963-4BD7-8ABE-9B9DC15D0793}" srcOrd="0" destOrd="0" presId="urn:microsoft.com/office/officeart/2005/8/layout/cycle6"/>
    <dgm:cxn modelId="{D82FBF30-4036-42FD-800B-9646171D4F2D}" srcId="{FFE84024-74AC-4BCF-8C5A-2510D9398CEE}" destId="{2B6A1AA2-BDC8-4A02-80C1-9D23DB6040C2}" srcOrd="3" destOrd="0" parTransId="{09FF075C-E215-4EFE-B715-94485FCFE94E}" sibTransId="{EE7A4D38-05E8-45AA-B182-F6DF7E95AE51}"/>
    <dgm:cxn modelId="{DAD5DA77-94FD-4E9D-9613-C96B232A48C7}" type="presOf" srcId="{EE7A4D38-05E8-45AA-B182-F6DF7E95AE51}" destId="{641C3879-7B96-43AE-BB35-203C42A19712}" srcOrd="0" destOrd="0" presId="urn:microsoft.com/office/officeart/2005/8/layout/cycle6"/>
    <dgm:cxn modelId="{BD469158-E238-43AB-B4C5-AC0E614A01D7}" srcId="{FFE84024-74AC-4BCF-8C5A-2510D9398CEE}" destId="{EB84C842-01C8-4650-B80E-E482DBB68DB8}" srcOrd="0" destOrd="0" parTransId="{79103C87-DDE5-4489-A7C2-9C048BA45A57}" sibTransId="{69AA4AF7-9365-40EA-B253-41AA2B9F111F}"/>
    <dgm:cxn modelId="{7E3EDF8B-3942-4A19-BE07-5DF448002398}" type="presOf" srcId="{EB84C842-01C8-4650-B80E-E482DBB68DB8}" destId="{BCB3C5AF-6EF6-4DB4-9618-4337855840CD}" srcOrd="0" destOrd="0" presId="urn:microsoft.com/office/officeart/2005/8/layout/cycle6"/>
    <dgm:cxn modelId="{C0ACFCA3-C5A3-4CCC-B103-EE4B5C026D4E}" srcId="{FFE84024-74AC-4BCF-8C5A-2510D9398CEE}" destId="{39EC1FD2-FE21-4FF8-8910-20DD93C1EE24}" srcOrd="4" destOrd="0" parTransId="{E5003D03-7F40-40F5-891C-1C0616D5AB9C}" sibTransId="{DCB742F9-5753-4B20-824C-12B6A9CB365F}"/>
    <dgm:cxn modelId="{535D9FB1-F6FD-4854-889B-99688A2621DA}" type="presOf" srcId="{FFE84024-74AC-4BCF-8C5A-2510D9398CEE}" destId="{53FE3E3D-FC68-43E3-9FA7-F2962A8AB7EA}" srcOrd="0" destOrd="0" presId="urn:microsoft.com/office/officeart/2005/8/layout/cycle6"/>
    <dgm:cxn modelId="{9A5868B3-C4BC-4EF5-A792-B0CE0AF1B22A}" type="presOf" srcId="{DCB742F9-5753-4B20-824C-12B6A9CB365F}" destId="{1E6B4DC7-178B-4B9B-A3BB-CF4ADD302DDC}" srcOrd="0" destOrd="0" presId="urn:microsoft.com/office/officeart/2005/8/layout/cycle6"/>
    <dgm:cxn modelId="{0909FAB6-5FA5-4615-AE71-1FE733D3F566}" srcId="{FFE84024-74AC-4BCF-8C5A-2510D9398CEE}" destId="{2169A0E4-E6C1-4D3E-987B-40F7B8938F8B}" srcOrd="5" destOrd="0" parTransId="{98E87DF3-1654-4003-A52B-7EA9C524B2D5}" sibTransId="{3E89309D-096B-423E-A119-AA6DD5970467}"/>
    <dgm:cxn modelId="{FF227BB9-A818-4909-91FB-F9B7FB876D48}" type="presOf" srcId="{2B6A1AA2-BDC8-4A02-80C1-9D23DB6040C2}" destId="{12C7A6EA-315F-4C3D-8A5A-E17B5F53D853}" srcOrd="0" destOrd="0" presId="urn:microsoft.com/office/officeart/2005/8/layout/cycle6"/>
    <dgm:cxn modelId="{4FD6D4E4-7D37-43DA-8B84-DA2D76E99FA8}" type="presOf" srcId="{69AA4AF7-9365-40EA-B253-41AA2B9F111F}" destId="{A1C9DA02-A59E-4D9D-A2CB-C7E0ECD74BF0}" srcOrd="0" destOrd="0" presId="urn:microsoft.com/office/officeart/2005/8/layout/cycle6"/>
    <dgm:cxn modelId="{641117F3-EEB1-41F3-B39E-52DBE40679B9}" type="presOf" srcId="{3E89309D-096B-423E-A119-AA6DD5970467}" destId="{BBE39B40-6F4A-4F0C-A93C-10B828637942}" srcOrd="0" destOrd="0" presId="urn:microsoft.com/office/officeart/2005/8/layout/cycle6"/>
    <dgm:cxn modelId="{10FA00FA-E49C-4EAA-A5DC-53B31B69515B}" type="presOf" srcId="{7C1EF5AA-61B3-4ABB-8A4A-43805716B9B8}" destId="{F089F3F9-C72F-4ACC-AE0A-269D19EE1EC5}" srcOrd="0" destOrd="0" presId="urn:microsoft.com/office/officeart/2005/8/layout/cycle6"/>
    <dgm:cxn modelId="{B2C4A3FC-1C57-46CD-9AFE-882048403BED}" srcId="{FFE84024-74AC-4BCF-8C5A-2510D9398CEE}" destId="{DAF3A915-1198-47C6-B5FA-C2D90E762741}" srcOrd="2" destOrd="0" parTransId="{A0443941-6C58-480A-98E6-8530417FEA80}" sibTransId="{26061668-EC29-4F39-BF84-27BA9B08892E}"/>
    <dgm:cxn modelId="{9ED8BAF6-5168-4E2F-BF1E-1B1710081711}" type="presParOf" srcId="{53FE3E3D-FC68-43E3-9FA7-F2962A8AB7EA}" destId="{BCB3C5AF-6EF6-4DB4-9618-4337855840CD}" srcOrd="0" destOrd="0" presId="urn:microsoft.com/office/officeart/2005/8/layout/cycle6"/>
    <dgm:cxn modelId="{9D30C35C-0392-4CED-8474-C0812C3B14F6}" type="presParOf" srcId="{53FE3E3D-FC68-43E3-9FA7-F2962A8AB7EA}" destId="{E05A04F6-5483-4500-9A97-D0877A90D2E0}" srcOrd="1" destOrd="0" presId="urn:microsoft.com/office/officeart/2005/8/layout/cycle6"/>
    <dgm:cxn modelId="{162214BE-B881-469F-9FEB-50768D719C26}" type="presParOf" srcId="{53FE3E3D-FC68-43E3-9FA7-F2962A8AB7EA}" destId="{A1C9DA02-A59E-4D9D-A2CB-C7E0ECD74BF0}" srcOrd="2" destOrd="0" presId="urn:microsoft.com/office/officeart/2005/8/layout/cycle6"/>
    <dgm:cxn modelId="{DEF57151-EB85-4A30-B810-3D615626E3D9}" type="presParOf" srcId="{53FE3E3D-FC68-43E3-9FA7-F2962A8AB7EA}" destId="{A6B0B115-E963-4BD7-8ABE-9B9DC15D0793}" srcOrd="3" destOrd="0" presId="urn:microsoft.com/office/officeart/2005/8/layout/cycle6"/>
    <dgm:cxn modelId="{3F594E9F-CA4D-4E80-8984-E84F7E802F9C}" type="presParOf" srcId="{53FE3E3D-FC68-43E3-9FA7-F2962A8AB7EA}" destId="{EDDFFDA7-D7F2-4B51-A2E2-7D22BE30F0F8}" srcOrd="4" destOrd="0" presId="urn:microsoft.com/office/officeart/2005/8/layout/cycle6"/>
    <dgm:cxn modelId="{7AFA42D4-C023-48E0-AFE7-FC220376DD0E}" type="presParOf" srcId="{53FE3E3D-FC68-43E3-9FA7-F2962A8AB7EA}" destId="{F089F3F9-C72F-4ACC-AE0A-269D19EE1EC5}" srcOrd="5" destOrd="0" presId="urn:microsoft.com/office/officeart/2005/8/layout/cycle6"/>
    <dgm:cxn modelId="{5C5790E1-D108-4FED-B0DF-94CD0BB8C720}" type="presParOf" srcId="{53FE3E3D-FC68-43E3-9FA7-F2962A8AB7EA}" destId="{188B8D78-1D90-4609-A2CA-D814A29F50A0}" srcOrd="6" destOrd="0" presId="urn:microsoft.com/office/officeart/2005/8/layout/cycle6"/>
    <dgm:cxn modelId="{35AC09C2-21C3-4AEF-8C61-51422B7E39D3}" type="presParOf" srcId="{53FE3E3D-FC68-43E3-9FA7-F2962A8AB7EA}" destId="{97C9DB9B-842A-49CE-87C1-669B9796E672}" srcOrd="7" destOrd="0" presId="urn:microsoft.com/office/officeart/2005/8/layout/cycle6"/>
    <dgm:cxn modelId="{6DCC4A6A-8F4E-4DCB-8FA9-7E9C692A6B7C}" type="presParOf" srcId="{53FE3E3D-FC68-43E3-9FA7-F2962A8AB7EA}" destId="{B86AB479-2921-46D9-B011-D7FC973374B5}" srcOrd="8" destOrd="0" presId="urn:microsoft.com/office/officeart/2005/8/layout/cycle6"/>
    <dgm:cxn modelId="{6A608287-ED43-4F86-B7F7-2C124466858D}" type="presParOf" srcId="{53FE3E3D-FC68-43E3-9FA7-F2962A8AB7EA}" destId="{12C7A6EA-315F-4C3D-8A5A-E17B5F53D853}" srcOrd="9" destOrd="0" presId="urn:microsoft.com/office/officeart/2005/8/layout/cycle6"/>
    <dgm:cxn modelId="{B802B1BF-BE1B-4F2A-B8BA-E4F86CD39C9C}" type="presParOf" srcId="{53FE3E3D-FC68-43E3-9FA7-F2962A8AB7EA}" destId="{C6543AE2-3968-4F5C-A416-4DCCFC0380EE}" srcOrd="10" destOrd="0" presId="urn:microsoft.com/office/officeart/2005/8/layout/cycle6"/>
    <dgm:cxn modelId="{8182259E-A820-43FE-8317-61A636D9DF71}" type="presParOf" srcId="{53FE3E3D-FC68-43E3-9FA7-F2962A8AB7EA}" destId="{641C3879-7B96-43AE-BB35-203C42A19712}" srcOrd="11" destOrd="0" presId="urn:microsoft.com/office/officeart/2005/8/layout/cycle6"/>
    <dgm:cxn modelId="{29F302F9-4687-4BA1-BAE2-1C472CD20C71}" type="presParOf" srcId="{53FE3E3D-FC68-43E3-9FA7-F2962A8AB7EA}" destId="{1E9BA9FC-C776-4416-97C8-D3BD420FED6C}" srcOrd="12" destOrd="0" presId="urn:microsoft.com/office/officeart/2005/8/layout/cycle6"/>
    <dgm:cxn modelId="{BCD656F6-8C10-4725-A7B9-B8AB2C02D45E}" type="presParOf" srcId="{53FE3E3D-FC68-43E3-9FA7-F2962A8AB7EA}" destId="{958E48C7-5DBC-44A7-8E35-099B5E2B3ABB}" srcOrd="13" destOrd="0" presId="urn:microsoft.com/office/officeart/2005/8/layout/cycle6"/>
    <dgm:cxn modelId="{6E239491-78D3-4FA0-965F-1F7F04C918D4}" type="presParOf" srcId="{53FE3E3D-FC68-43E3-9FA7-F2962A8AB7EA}" destId="{1E6B4DC7-178B-4B9B-A3BB-CF4ADD302DDC}" srcOrd="14" destOrd="0" presId="urn:microsoft.com/office/officeart/2005/8/layout/cycle6"/>
    <dgm:cxn modelId="{6428EA37-974A-4251-9ACF-53738B8C7564}" type="presParOf" srcId="{53FE3E3D-FC68-43E3-9FA7-F2962A8AB7EA}" destId="{CC17FB7F-02F4-4A25-9F24-0AA7C64A6BC8}" srcOrd="15" destOrd="0" presId="urn:microsoft.com/office/officeart/2005/8/layout/cycle6"/>
    <dgm:cxn modelId="{25B8F026-FE9E-4295-A52E-4D9B2FBA542A}" type="presParOf" srcId="{53FE3E3D-FC68-43E3-9FA7-F2962A8AB7EA}" destId="{380524FD-C69D-4C29-AC08-C4C074D86EB6}" srcOrd="16" destOrd="0" presId="urn:microsoft.com/office/officeart/2005/8/layout/cycle6"/>
    <dgm:cxn modelId="{2B8A463B-958C-4AAF-B302-26EB9C61841A}" type="presParOf" srcId="{53FE3E3D-FC68-43E3-9FA7-F2962A8AB7EA}" destId="{BBE39B40-6F4A-4F0C-A93C-10B82863794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3C5AF-6EF6-4DB4-9618-4337855840CD}">
      <dsp:nvSpPr>
        <dsp:cNvPr id="0" name=""/>
        <dsp:cNvSpPr/>
      </dsp:nvSpPr>
      <dsp:spPr>
        <a:xfrm>
          <a:off x="4335963" y="3206"/>
          <a:ext cx="1759853" cy="1143904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ÖĞRENME  VE YENİLENME</a:t>
          </a:r>
          <a:endParaRPr lang="en-US" sz="1800" b="1" kern="1200" dirty="0"/>
        </a:p>
      </dsp:txBody>
      <dsp:txXfrm>
        <a:off x="4391804" y="59047"/>
        <a:ext cx="1648171" cy="1032222"/>
      </dsp:txXfrm>
    </dsp:sp>
    <dsp:sp modelId="{A1C9DA02-A59E-4D9D-A2CB-C7E0ECD74BF0}">
      <dsp:nvSpPr>
        <dsp:cNvPr id="0" name=""/>
        <dsp:cNvSpPr/>
      </dsp:nvSpPr>
      <dsp:spPr>
        <a:xfrm>
          <a:off x="2523413" y="575159"/>
          <a:ext cx="5384952" cy="5384952"/>
        </a:xfrm>
        <a:custGeom>
          <a:avLst/>
          <a:gdLst/>
          <a:ahLst/>
          <a:cxnLst/>
          <a:rect l="0" t="0" r="0" b="0"/>
          <a:pathLst>
            <a:path>
              <a:moveTo>
                <a:pt x="3583622" y="151750"/>
              </a:moveTo>
              <a:arcTo wR="2692476" hR="2692476" stAng="17359684" swAng="149918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0B115-E963-4BD7-8ABE-9B9DC15D0793}">
      <dsp:nvSpPr>
        <dsp:cNvPr id="0" name=""/>
        <dsp:cNvSpPr/>
      </dsp:nvSpPr>
      <dsp:spPr>
        <a:xfrm>
          <a:off x="6667716" y="1349444"/>
          <a:ext cx="1759853" cy="114390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BİLGİ,  MEDYA  VE TEKNOLOJİ BECERİLERİ</a:t>
          </a:r>
          <a:endParaRPr lang="en-US" sz="1800" b="1" kern="1200" dirty="0"/>
        </a:p>
      </dsp:txBody>
      <dsp:txXfrm>
        <a:off x="6723557" y="1405285"/>
        <a:ext cx="1648171" cy="1032222"/>
      </dsp:txXfrm>
    </dsp:sp>
    <dsp:sp modelId="{F089F3F9-C72F-4ACC-AE0A-269D19EE1EC5}">
      <dsp:nvSpPr>
        <dsp:cNvPr id="0" name=""/>
        <dsp:cNvSpPr/>
      </dsp:nvSpPr>
      <dsp:spPr>
        <a:xfrm>
          <a:off x="2523413" y="575159"/>
          <a:ext cx="5384952" cy="5384952"/>
        </a:xfrm>
        <a:custGeom>
          <a:avLst/>
          <a:gdLst/>
          <a:ahLst/>
          <a:cxnLst/>
          <a:rect l="0" t="0" r="0" b="0"/>
          <a:pathLst>
            <a:path>
              <a:moveTo>
                <a:pt x="5275628" y="1933034"/>
              </a:moveTo>
              <a:arcTo wR="2692476" hR="2692476" stAng="20617006" swAng="196598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B8D78-1D90-4609-A2CA-D814A29F50A0}">
      <dsp:nvSpPr>
        <dsp:cNvPr id="0" name=""/>
        <dsp:cNvSpPr/>
      </dsp:nvSpPr>
      <dsp:spPr>
        <a:xfrm>
          <a:off x="6667716" y="4041921"/>
          <a:ext cx="1759853" cy="114390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YAŞAM  VE  KARİYER BECERİLERİ </a:t>
          </a:r>
          <a:endParaRPr lang="en-US" sz="1800" b="1" kern="1200" dirty="0"/>
        </a:p>
      </dsp:txBody>
      <dsp:txXfrm>
        <a:off x="6723557" y="4097762"/>
        <a:ext cx="1648171" cy="1032222"/>
      </dsp:txXfrm>
    </dsp:sp>
    <dsp:sp modelId="{B86AB479-2921-46D9-B011-D7FC973374B5}">
      <dsp:nvSpPr>
        <dsp:cNvPr id="0" name=""/>
        <dsp:cNvSpPr/>
      </dsp:nvSpPr>
      <dsp:spPr>
        <a:xfrm>
          <a:off x="2523413" y="575159"/>
          <a:ext cx="5384952" cy="5384952"/>
        </a:xfrm>
        <a:custGeom>
          <a:avLst/>
          <a:gdLst/>
          <a:ahLst/>
          <a:cxnLst/>
          <a:rect l="0" t="0" r="0" b="0"/>
          <a:pathLst>
            <a:path>
              <a:moveTo>
                <a:pt x="4573431" y="4618985"/>
              </a:moveTo>
              <a:arcTo wR="2692476" hR="2692476" stAng="2741129" swAng="149918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7A6EA-315F-4C3D-8A5A-E17B5F53D853}">
      <dsp:nvSpPr>
        <dsp:cNvPr id="0" name=""/>
        <dsp:cNvSpPr/>
      </dsp:nvSpPr>
      <dsp:spPr>
        <a:xfrm>
          <a:off x="4335963" y="5388159"/>
          <a:ext cx="1759853" cy="114390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İçsel-Özsel Beceriler</a:t>
          </a:r>
          <a:endParaRPr lang="en-US" sz="1800" b="1" kern="1200" dirty="0"/>
        </a:p>
      </dsp:txBody>
      <dsp:txXfrm>
        <a:off x="4391804" y="5444000"/>
        <a:ext cx="1648171" cy="1032222"/>
      </dsp:txXfrm>
    </dsp:sp>
    <dsp:sp modelId="{641C3879-7B96-43AE-BB35-203C42A19712}">
      <dsp:nvSpPr>
        <dsp:cNvPr id="0" name=""/>
        <dsp:cNvSpPr/>
      </dsp:nvSpPr>
      <dsp:spPr>
        <a:xfrm>
          <a:off x="2523413" y="575159"/>
          <a:ext cx="5384952" cy="5384952"/>
        </a:xfrm>
        <a:custGeom>
          <a:avLst/>
          <a:gdLst/>
          <a:ahLst/>
          <a:cxnLst/>
          <a:rect l="0" t="0" r="0" b="0"/>
          <a:pathLst>
            <a:path>
              <a:moveTo>
                <a:pt x="1801329" y="5233201"/>
              </a:moveTo>
              <a:arcTo wR="2692476" hR="2692476" stAng="6559684" swAng="1499187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A9FC-C776-4416-97C8-D3BD420FED6C}">
      <dsp:nvSpPr>
        <dsp:cNvPr id="0" name=""/>
        <dsp:cNvSpPr/>
      </dsp:nvSpPr>
      <dsp:spPr>
        <a:xfrm>
          <a:off x="2004210" y="4041921"/>
          <a:ext cx="1759853" cy="114390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Kişilerarası Beceriler</a:t>
          </a:r>
        </a:p>
      </dsp:txBody>
      <dsp:txXfrm>
        <a:off x="2060051" y="4097762"/>
        <a:ext cx="1648171" cy="1032222"/>
      </dsp:txXfrm>
    </dsp:sp>
    <dsp:sp modelId="{1E6B4DC7-178B-4B9B-A3BB-CF4ADD302DDC}">
      <dsp:nvSpPr>
        <dsp:cNvPr id="0" name=""/>
        <dsp:cNvSpPr/>
      </dsp:nvSpPr>
      <dsp:spPr>
        <a:xfrm>
          <a:off x="2523413" y="575159"/>
          <a:ext cx="5384952" cy="5384952"/>
        </a:xfrm>
        <a:custGeom>
          <a:avLst/>
          <a:gdLst/>
          <a:ahLst/>
          <a:cxnLst/>
          <a:rect l="0" t="0" r="0" b="0"/>
          <a:pathLst>
            <a:path>
              <a:moveTo>
                <a:pt x="109323" y="3451917"/>
              </a:moveTo>
              <a:arcTo wR="2692476" hR="2692476" stAng="9817006" swAng="196598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7FB7F-02F4-4A25-9F24-0AA7C64A6BC8}">
      <dsp:nvSpPr>
        <dsp:cNvPr id="0" name=""/>
        <dsp:cNvSpPr/>
      </dsp:nvSpPr>
      <dsp:spPr>
        <a:xfrm>
          <a:off x="2004210" y="1349444"/>
          <a:ext cx="1759853" cy="1143904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Bilişsel  Beceriler</a:t>
          </a:r>
        </a:p>
      </dsp:txBody>
      <dsp:txXfrm>
        <a:off x="2060051" y="1405285"/>
        <a:ext cx="1648171" cy="1032222"/>
      </dsp:txXfrm>
    </dsp:sp>
    <dsp:sp modelId="{BBE39B40-6F4A-4F0C-A93C-10B828637942}">
      <dsp:nvSpPr>
        <dsp:cNvPr id="0" name=""/>
        <dsp:cNvSpPr/>
      </dsp:nvSpPr>
      <dsp:spPr>
        <a:xfrm>
          <a:off x="2523413" y="575159"/>
          <a:ext cx="5384952" cy="5384952"/>
        </a:xfrm>
        <a:custGeom>
          <a:avLst/>
          <a:gdLst/>
          <a:ahLst/>
          <a:cxnLst/>
          <a:rect l="0" t="0" r="0" b="0"/>
          <a:pathLst>
            <a:path>
              <a:moveTo>
                <a:pt x="811521" y="765967"/>
              </a:moveTo>
              <a:arcTo wR="2692476" hR="2692476" stAng="13541129" swAng="149918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447bc944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0447bc944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51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tr-TR" dirty="0"/>
              <a:t>P21 (21.  Yüzyıl  Öğrenme  Çerçevesi)</a:t>
            </a:r>
          </a:p>
          <a:p>
            <a:r>
              <a:rPr lang="tr-TR" b="1" dirty="0"/>
              <a:t>Öğrenme  ve Yenilenme </a:t>
            </a:r>
            <a:r>
              <a:rPr lang="tr-TR" dirty="0"/>
              <a:t>: Eleştirel  düşünme,  yenilik,  iletişim,  problem  çözme, yaratıcılık  ve  iş  birliğidir</a:t>
            </a:r>
          </a:p>
          <a:p>
            <a:endParaRPr lang="tr-TR" dirty="0"/>
          </a:p>
          <a:p>
            <a:r>
              <a:rPr lang="tr-TR" b="1" dirty="0"/>
              <a:t>Bilgi,  Medya  ve Teknoloji Becerileri</a:t>
            </a:r>
            <a:r>
              <a:rPr lang="tr-TR" dirty="0"/>
              <a:t>: Bilgi,  medya  ve  teknoloji  okuryazarlığıdır. </a:t>
            </a:r>
          </a:p>
          <a:p>
            <a:r>
              <a:rPr lang="tr-TR" b="1" dirty="0"/>
              <a:t>Yaşam  ve  Kariyer Becerileri:</a:t>
            </a:r>
            <a:r>
              <a:rPr lang="tr-TR" dirty="0"/>
              <a:t>  Liderlik,  kendini  yönetme,  girişkenlik,  üretkenlik  ve sosyal-kültürlerarası  becerilerdir. </a:t>
            </a:r>
          </a:p>
          <a:p>
            <a:pPr marL="158750" indent="0">
              <a:buNone/>
            </a:pPr>
            <a:endParaRPr lang="tr-TR" dirty="0"/>
          </a:p>
          <a:p>
            <a:pPr marL="158750" indent="0">
              <a:buNone/>
            </a:pPr>
            <a:r>
              <a:rPr lang="tr-TR" dirty="0"/>
              <a:t>Amerikan  Ulusal Araştırma  Konseyi (</a:t>
            </a:r>
            <a:r>
              <a:rPr lang="tr-TR" dirty="0" err="1"/>
              <a:t>The</a:t>
            </a:r>
            <a:r>
              <a:rPr lang="tr-TR" dirty="0"/>
              <a:t>  </a:t>
            </a:r>
            <a:r>
              <a:rPr lang="tr-TR" dirty="0" err="1"/>
              <a:t>American</a:t>
            </a:r>
            <a:r>
              <a:rPr lang="tr-TR" dirty="0"/>
              <a:t>  </a:t>
            </a:r>
            <a:r>
              <a:rPr lang="tr-TR" dirty="0" err="1"/>
              <a:t>National</a:t>
            </a:r>
            <a:r>
              <a:rPr lang="tr-TR" dirty="0"/>
              <a:t>  </a:t>
            </a:r>
            <a:r>
              <a:rPr lang="tr-TR" dirty="0" err="1"/>
              <a:t>Research</a:t>
            </a:r>
            <a:r>
              <a:rPr lang="tr-TR" dirty="0"/>
              <a:t> </a:t>
            </a:r>
            <a:r>
              <a:rPr lang="tr-TR" dirty="0" err="1"/>
              <a:t>Council</a:t>
            </a:r>
            <a:r>
              <a:rPr lang="tr-TR" dirty="0"/>
              <a:t>  [NRC]  ) </a:t>
            </a:r>
          </a:p>
          <a:p>
            <a:pPr marL="457200" indent="-298450"/>
            <a:r>
              <a:rPr lang="tr-TR" b="1" dirty="0"/>
              <a:t>Bilişsel  Beceriler</a:t>
            </a:r>
            <a:r>
              <a:rPr lang="tr-TR" dirty="0"/>
              <a:t>: Eleştirel  düşünme,  sistematik  düşünme  ve  sıra  dışı problemleri  çözmedir. </a:t>
            </a:r>
          </a:p>
          <a:p>
            <a:pPr marL="457200" indent="-298450"/>
            <a:r>
              <a:rPr lang="tr-TR" b="1" dirty="0"/>
              <a:t>Kişilerarası Beceriler</a:t>
            </a:r>
            <a:r>
              <a:rPr lang="tr-TR" dirty="0"/>
              <a:t>: Grupla  çalışma,  karmaşık  iletişim,  çeşitliliklere saygı,  kültürel  duyarlılık  ve  sosyal  becerilerdir.</a:t>
            </a:r>
          </a:p>
          <a:p>
            <a:pPr marL="457200" indent="-298450"/>
            <a:r>
              <a:rPr lang="tr-TR" b="1" dirty="0"/>
              <a:t>İçsel-Özsel Beceriler</a:t>
            </a:r>
            <a:r>
              <a:rPr lang="tr-TR" dirty="0"/>
              <a:t>: Öz-yönetim,  kişisel  gelişim,  zaman  yönetimi, </a:t>
            </a:r>
            <a:r>
              <a:rPr lang="tr-TR" dirty="0" err="1"/>
              <a:t>özdüzenleme</a:t>
            </a:r>
            <a:r>
              <a:rPr lang="tr-TR" dirty="0"/>
              <a:t>  becerilerinden  meydana  gelmektedir. </a:t>
            </a:r>
          </a:p>
          <a:p>
            <a:pPr marL="15875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280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sz="1100" dirty="0"/>
              <a:t>Öğrencilerin eğitsel teknolojileri kullanarak öğrenme görevlerini yerine getirirken; hangi durumlarda hangi duyguları yaşadığının belirlenmesiyle </a:t>
            </a:r>
          </a:p>
          <a:p>
            <a:r>
              <a:rPr lang="tr-TR" sz="1100" dirty="0"/>
              <a:t>öğrencilerin belirli bir süre boyunca aynı olumsuz duygu yaşamalarına neden olan (öğrenme performanslarının bozulmasına, başarısızlığa ve hatta eğitimden çekilmeye yol açabilecek) faktörlerin anlaşılmasını sağlayabilir</a:t>
            </a:r>
          </a:p>
          <a:p>
            <a:endParaRPr lang="tr-TR" sz="1100" dirty="0"/>
          </a:p>
          <a:p>
            <a:r>
              <a:rPr lang="tr-TR" sz="1100" dirty="0"/>
              <a:t>öğrencilerin ihtiyaçlarına ve duygu durumlarına en uygun yöntem/teknik/geribildirim </a:t>
            </a:r>
            <a:r>
              <a:rPr lang="tr-TR" sz="1100" dirty="0" err="1"/>
              <a:t>vb</a:t>
            </a:r>
            <a:r>
              <a:rPr lang="tr-TR" sz="1100" dirty="0"/>
              <a:t> ile öğrenme deneyimi tasarımı </a:t>
            </a:r>
          </a:p>
          <a:p>
            <a:pPr marL="158750" indent="0">
              <a:buNone/>
            </a:pPr>
            <a:endParaRPr lang="tr-TR" dirty="0"/>
          </a:p>
          <a:p>
            <a:r>
              <a:rPr lang="tr-TR" sz="1100" dirty="0"/>
              <a:t>Bu projede;</a:t>
            </a:r>
          </a:p>
          <a:p>
            <a:r>
              <a:rPr lang="tr-TR" sz="1100" b="1" i="1" dirty="0"/>
              <a:t>öğretim yöntemi olarak</a:t>
            </a:r>
            <a:r>
              <a:rPr lang="tr-TR" sz="1100" dirty="0"/>
              <a:t> görev tabanlı öğrenme yaklaşımı</a:t>
            </a:r>
          </a:p>
          <a:p>
            <a:r>
              <a:rPr lang="tr-TR" sz="1100" b="1" i="1" dirty="0"/>
              <a:t>Teknoloji olarak </a:t>
            </a:r>
            <a:r>
              <a:rPr lang="tr-TR" sz="1100" dirty="0"/>
              <a:t>Eğitsel robotikler </a:t>
            </a:r>
          </a:p>
          <a:p>
            <a:endParaRPr lang="tr-TR" sz="1100" dirty="0"/>
          </a:p>
          <a:p>
            <a:r>
              <a:rPr lang="tr-TR" sz="1100" dirty="0"/>
              <a:t>eğitsel hedeflere ulaşırken öğrencinin öğrenme deneyimini belirleyen öğrenme ortamını oluştururken </a:t>
            </a:r>
          </a:p>
          <a:p>
            <a:endParaRPr lang="tr-TR" sz="1100" dirty="0"/>
          </a:p>
          <a:p>
            <a:r>
              <a:rPr lang="tr-TR" sz="1100" dirty="0"/>
              <a:t>öğrencilerin ve öğretmenlerin duygularının dikkate alınmasıyla </a:t>
            </a:r>
          </a:p>
          <a:p>
            <a:r>
              <a:rPr lang="tr-TR" sz="1100" dirty="0"/>
              <a:t>bir öğrenme deneyimi tasarımı gerçekleştirilebilir. Mİ</a:t>
            </a:r>
          </a:p>
          <a:p>
            <a:pPr marL="15875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444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447bc944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10447bc944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442aa8639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g10442aa8639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/>
          <p:nvPr/>
        </p:nvSpPr>
        <p:spPr>
          <a:xfrm>
            <a:off x="-2178" y="128588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2"/>
          <p:cNvGrpSpPr/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</p:grpSpPr>
        <p:sp>
          <p:nvSpPr>
            <p:cNvPr id="171" name="Google Shape;171;p2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2"/>
          <p:cNvSpPr/>
          <p:nvPr/>
        </p:nvSpPr>
        <p:spPr>
          <a:xfrm>
            <a:off x="640080" y="613954"/>
            <a:ext cx="6736442" cy="18941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 txBox="1">
            <a:spLocks noGrp="1"/>
          </p:cNvSpPr>
          <p:nvPr>
            <p:ph type="title"/>
          </p:nvPr>
        </p:nvSpPr>
        <p:spPr>
          <a:xfrm>
            <a:off x="640079" y="85243"/>
            <a:ext cx="10173010" cy="896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tr-TR" sz="4800" dirty="0"/>
              <a:t>TOPLANTI GÜNDEMİ</a:t>
            </a:r>
            <a:endParaRPr sz="4800" dirty="0"/>
          </a:p>
        </p:txBody>
      </p:sp>
      <p:cxnSp>
        <p:nvCxnSpPr>
          <p:cNvPr id="176" name="Google Shape;176;p2"/>
          <p:cNvCxnSpPr/>
          <p:nvPr/>
        </p:nvCxnSpPr>
        <p:spPr>
          <a:xfrm rot="10800000">
            <a:off x="838200" y="6485313"/>
            <a:ext cx="10515600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4C8BAE15-A9D9-4E6C-BF66-BED405B30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01908"/>
              </p:ext>
            </p:extLst>
          </p:nvPr>
        </p:nvGraphicFramePr>
        <p:xfrm>
          <a:off x="640079" y="1254326"/>
          <a:ext cx="10739663" cy="4183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912">
                  <a:extLst>
                    <a:ext uri="{9D8B030D-6E8A-4147-A177-3AD203B41FA5}">
                      <a16:colId xmlns:a16="http://schemas.microsoft.com/office/drawing/2014/main" val="1017470418"/>
                    </a:ext>
                  </a:extLst>
                </a:gridCol>
                <a:gridCol w="4280598">
                  <a:extLst>
                    <a:ext uri="{9D8B030D-6E8A-4147-A177-3AD203B41FA5}">
                      <a16:colId xmlns:a16="http://schemas.microsoft.com/office/drawing/2014/main" val="3099863474"/>
                    </a:ext>
                  </a:extLst>
                </a:gridCol>
                <a:gridCol w="4607153">
                  <a:extLst>
                    <a:ext uri="{9D8B030D-6E8A-4147-A177-3AD203B41FA5}">
                      <a16:colId xmlns:a16="http://schemas.microsoft.com/office/drawing/2014/main" val="391161309"/>
                    </a:ext>
                  </a:extLst>
                </a:gridCol>
              </a:tblGrid>
              <a:tr h="36542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SAAT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SUNUMLAR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SUNAN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6955582"/>
                  </a:ext>
                </a:extLst>
              </a:tr>
              <a:tr h="1346766">
                <a:tc>
                  <a:txBody>
                    <a:bodyPr/>
                    <a:lstStyle/>
                    <a:p>
                      <a:pPr algn="ctr" rtl="0"/>
                      <a:r>
                        <a:rPr lang="tr-TR" sz="2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13:30 – 14:15</a:t>
                      </a:r>
                      <a:endParaRPr lang="tr-TR" sz="20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Erasmus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Projeleri nedir? Nasıl başvurulur? </a:t>
                      </a:r>
                      <a:endParaRPr lang="tr-TR" sz="2000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Gülay Yavuz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Arkas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Bilim ve Sanat Merkezi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r-TR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Dilek Keser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İzmir İl MEM ARGE</a:t>
                      </a:r>
                      <a:endParaRPr lang="tr-TR" sz="2000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047719"/>
                  </a:ext>
                </a:extLst>
              </a:tr>
              <a:tr h="6729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14:15 – 14:45</a:t>
                      </a:r>
                      <a:endParaRPr lang="tr-TR" sz="20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“</a:t>
                      </a:r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Emotions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and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Robotic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” Projesi tanıtımı</a:t>
                      </a:r>
                      <a:endParaRPr lang="tr-TR" sz="2000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Gülay Yavuz</a:t>
                      </a:r>
                    </a:p>
                    <a:p>
                      <a:pPr rtl="0"/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Arkas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Bilim ve Sanat </a:t>
                      </a:r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Mermezi</a:t>
                      </a:r>
                      <a:endParaRPr lang="tr-TR" sz="2000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550379"/>
                  </a:ext>
                </a:extLst>
              </a:tr>
              <a:tr h="362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14:45 – 15:00</a:t>
                      </a:r>
                      <a:endParaRPr lang="tr-TR" sz="20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Kahve Molası</a:t>
                      </a:r>
                      <a:endParaRPr lang="tr-T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82955"/>
                  </a:ext>
                </a:extLst>
              </a:tr>
              <a:tr h="10744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15:00 – 16:00</a:t>
                      </a:r>
                      <a:endParaRPr lang="tr-T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/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“Eğitim-Teknoloji İlişkisinde Değişim Gereksinimi ve Duygular” 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Prof. Dr. Yasemin Koçak </a:t>
                      </a:r>
                      <a:r>
                        <a:rPr lang="tr-TR" sz="2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Usluel</a:t>
                      </a: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Hacettepe Üniversitesi Eğitim Fakültesi</a:t>
                      </a:r>
                      <a:endParaRPr lang="tr-T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52493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87400" y="111127"/>
            <a:ext cx="10515600" cy="945514"/>
          </a:xfrm>
        </p:spPr>
        <p:txBody>
          <a:bodyPr/>
          <a:lstStyle/>
          <a:p>
            <a:r>
              <a:rPr lang="tr-TR" dirty="0"/>
              <a:t>PROJENİN AMACI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685800" y="1005840"/>
            <a:ext cx="10835640" cy="4144759"/>
          </a:xfrm>
        </p:spPr>
        <p:txBody>
          <a:bodyPr>
            <a:normAutofit/>
          </a:bodyPr>
          <a:lstStyle/>
          <a:p>
            <a:pPr algn="just"/>
            <a:r>
              <a:rPr lang="tr-TR" dirty="0">
                <a:solidFill>
                  <a:schemeClr val="tx1"/>
                </a:solidFill>
              </a:rPr>
              <a:t>farklı kültürlerde, farklı eğitim sistemlerde, farklı hedef kitleyle, eğitsel robotiklerin kullanıldığı farklı öğrenme ortamlarında öğrencilerin   ve  öğretmenlerin duygularını araştırmak, </a:t>
            </a:r>
          </a:p>
          <a:p>
            <a:pPr algn="just"/>
            <a:endParaRPr lang="tr-TR" dirty="0">
              <a:solidFill>
                <a:schemeClr val="tx1"/>
              </a:solidFill>
            </a:endParaRPr>
          </a:p>
          <a:p>
            <a:pPr algn="just"/>
            <a:r>
              <a:rPr lang="tr-TR" dirty="0">
                <a:solidFill>
                  <a:schemeClr val="tx1"/>
                </a:solidFill>
              </a:rPr>
              <a:t>proje süresince öğretmenlerin öğretim sürecinde öğrencilerinin duygularını nasıl yönettikleri belirlemektir.   </a:t>
            </a:r>
          </a:p>
          <a:p>
            <a:pPr algn="just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B9A4-7C00-41BB-B303-4E91C20728D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8 Resim" descr="u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5759969"/>
            <a:ext cx="1808921" cy="948942"/>
          </a:xfrm>
          <a:prstGeom prst="rect">
            <a:avLst/>
          </a:prstGeom>
        </p:spPr>
      </p:pic>
      <p:pic>
        <p:nvPicPr>
          <p:cNvPr id="10" name="9 Resim" descr="logosbeneficaireserasmusright_en.jpg"/>
          <p:cNvPicPr>
            <a:picLocks noChangeAspect="1"/>
          </p:cNvPicPr>
          <p:nvPr/>
        </p:nvPicPr>
        <p:blipFill>
          <a:blip r:embed="rId3"/>
          <a:srcRect r="22090"/>
          <a:stretch>
            <a:fillRect/>
          </a:stretch>
        </p:blipFill>
        <p:spPr>
          <a:xfrm>
            <a:off x="8546619" y="5313159"/>
            <a:ext cx="3486356" cy="9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87400" y="111127"/>
            <a:ext cx="10515600" cy="945514"/>
          </a:xfrm>
        </p:spPr>
        <p:txBody>
          <a:bodyPr/>
          <a:lstStyle/>
          <a:p>
            <a:r>
              <a:rPr lang="tr-TR" dirty="0"/>
              <a:t>PROJE HEDEFLERİ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685800" y="1005840"/>
            <a:ext cx="10835640" cy="4307319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Öğrencilerde: </a:t>
            </a:r>
            <a:r>
              <a:rPr lang="tr-TR" dirty="0"/>
              <a:t>(</a:t>
            </a:r>
            <a:r>
              <a:rPr lang="tr-TR" i="1" dirty="0"/>
              <a:t>farklı kültürlerde, farklı eğitim sistemlerde, farklı özelliklerde</a:t>
            </a:r>
            <a:r>
              <a:rPr lang="tr-TR" dirty="0"/>
              <a:t>)</a:t>
            </a:r>
          </a:p>
          <a:p>
            <a:pPr algn="just"/>
            <a:endParaRPr lang="tr-TR" dirty="0">
              <a:solidFill>
                <a:schemeClr val="tx1"/>
              </a:solidFill>
            </a:endParaRPr>
          </a:p>
          <a:p>
            <a:pPr algn="just"/>
            <a:r>
              <a:rPr lang="tr-TR" dirty="0">
                <a:solidFill>
                  <a:schemeClr val="tx1"/>
                </a:solidFill>
              </a:rPr>
              <a:t>Kapsayıcı eğitim anlayışıyla (cinsiyet, din, dil, ırk, akademik başarı farkı, bedensel engel) eğitsel robotikler bağlamında bireysel ve gruplar halinde çalışan öğrencilerin,  </a:t>
            </a:r>
            <a:r>
              <a:rPr lang="tr-TR" b="1" i="1" dirty="0">
                <a:solidFill>
                  <a:schemeClr val="tx1"/>
                </a:solidFill>
              </a:rPr>
              <a:t>öğrenme görevi esnasında ortaya çıkan duygularının keşfedilmesi</a:t>
            </a:r>
          </a:p>
          <a:p>
            <a:pPr algn="just"/>
            <a:endParaRPr lang="tr-TR" dirty="0">
              <a:solidFill>
                <a:schemeClr val="tx1"/>
              </a:solidFill>
            </a:endParaRPr>
          </a:p>
          <a:p>
            <a:pPr algn="just"/>
            <a:r>
              <a:rPr lang="tr-TR" dirty="0">
                <a:solidFill>
                  <a:schemeClr val="tx1"/>
                </a:solidFill>
              </a:rPr>
              <a:t>Duyguların öğrenme sürecindeki rolünün belirlenmesiyle;</a:t>
            </a:r>
          </a:p>
          <a:p>
            <a:pPr marL="0" indent="0" algn="just">
              <a:buNone/>
            </a:pPr>
            <a:r>
              <a:rPr lang="tr-TR" dirty="0">
                <a:solidFill>
                  <a:schemeClr val="tx1"/>
                </a:solidFill>
              </a:rPr>
              <a:t>	öğrencilerin duygu ile ilgili farkındalık geliştirmesi, </a:t>
            </a:r>
          </a:p>
          <a:p>
            <a:pPr marL="0" indent="0" algn="just">
              <a:buNone/>
            </a:pPr>
            <a:r>
              <a:rPr lang="tr-TR" i="1" dirty="0">
                <a:solidFill>
                  <a:schemeClr val="tx1"/>
                </a:solidFill>
              </a:rPr>
              <a:t>	sosyal ve duygusal gelişimlerinin desteklenmesi,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tr-TR" dirty="0">
                <a:solidFill>
                  <a:schemeClr val="tx1"/>
                </a:solidFill>
              </a:rPr>
              <a:t>	etkili öğrenme yaşantılarını deneyimlemeleri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B9A4-7C00-41BB-B303-4E91C20728D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8 Resim" descr="u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5759969"/>
            <a:ext cx="1808921" cy="948942"/>
          </a:xfrm>
          <a:prstGeom prst="rect">
            <a:avLst/>
          </a:prstGeom>
        </p:spPr>
      </p:pic>
      <p:pic>
        <p:nvPicPr>
          <p:cNvPr id="10" name="9 Resim" descr="logosbeneficaireserasmusright_en.jpg"/>
          <p:cNvPicPr>
            <a:picLocks noChangeAspect="1"/>
          </p:cNvPicPr>
          <p:nvPr/>
        </p:nvPicPr>
        <p:blipFill>
          <a:blip r:embed="rId3"/>
          <a:srcRect r="22090"/>
          <a:stretch>
            <a:fillRect/>
          </a:stretch>
        </p:blipFill>
        <p:spPr>
          <a:xfrm>
            <a:off x="8546619" y="5313159"/>
            <a:ext cx="3486356" cy="9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8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97944" y="163099"/>
            <a:ext cx="10515600" cy="1325563"/>
          </a:xfrm>
        </p:spPr>
        <p:txBody>
          <a:bodyPr/>
          <a:lstStyle/>
          <a:p>
            <a:r>
              <a:rPr lang="tr-TR" dirty="0"/>
              <a:t>21. YY BECERİLERİ</a:t>
            </a:r>
          </a:p>
        </p:txBody>
      </p:sp>
      <p:graphicFrame>
        <p:nvGraphicFramePr>
          <p:cNvPr id="10" name="Diagram 6">
            <a:extLst>
              <a:ext uri="{FF2B5EF4-FFF2-40B4-BE49-F238E27FC236}">
                <a16:creationId xmlns:a16="http://schemas.microsoft.com/office/drawing/2014/main" id="{1829E829-53DA-4064-BFC5-D83C3DF03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416122"/>
              </p:ext>
            </p:extLst>
          </p:nvPr>
        </p:nvGraphicFramePr>
        <p:xfrm>
          <a:off x="1262276" y="322729"/>
          <a:ext cx="10431780" cy="6535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10 Resim" descr="ua_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52" y="5759969"/>
            <a:ext cx="1808921" cy="948942"/>
          </a:xfrm>
          <a:prstGeom prst="rect">
            <a:avLst/>
          </a:prstGeom>
        </p:spPr>
      </p:pic>
      <p:pic>
        <p:nvPicPr>
          <p:cNvPr id="12" name="11 Resim" descr="logosbeneficaireserasmusright_en.jpg"/>
          <p:cNvPicPr>
            <a:picLocks noChangeAspect="1"/>
          </p:cNvPicPr>
          <p:nvPr/>
        </p:nvPicPr>
        <p:blipFill>
          <a:blip r:embed="rId9"/>
          <a:srcRect r="22090"/>
          <a:stretch>
            <a:fillRect/>
          </a:stretch>
        </p:blipFill>
        <p:spPr>
          <a:xfrm>
            <a:off x="8564548" y="5939325"/>
            <a:ext cx="3486356" cy="9186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87400" y="111127"/>
            <a:ext cx="10515600" cy="945514"/>
          </a:xfrm>
        </p:spPr>
        <p:txBody>
          <a:bodyPr/>
          <a:lstStyle/>
          <a:p>
            <a:r>
              <a:rPr lang="tr-TR" dirty="0"/>
              <a:t>PROJE HEDEFLERİ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685800" y="1005840"/>
            <a:ext cx="10835640" cy="4754129"/>
          </a:xfrm>
        </p:spPr>
        <p:txBody>
          <a:bodyPr>
            <a:normAutofit/>
          </a:bodyPr>
          <a:lstStyle/>
          <a:p>
            <a:r>
              <a:rPr lang="tr-TR" b="1" dirty="0"/>
              <a:t>Öğretmenlerde:</a:t>
            </a:r>
            <a:r>
              <a:rPr lang="tr-TR" dirty="0"/>
              <a:t>(farklı kültürlerde, farklı eğitim sistemlerde, farklı hedef kitleyle)</a:t>
            </a:r>
          </a:p>
          <a:p>
            <a:pPr marL="114300" indent="0" algn="just">
              <a:buNone/>
            </a:pPr>
            <a:r>
              <a:rPr lang="tr-TR" dirty="0">
                <a:solidFill>
                  <a:schemeClr val="tx1"/>
                </a:solidFill>
              </a:rPr>
              <a:t>Öğretmenlerin; </a:t>
            </a:r>
          </a:p>
          <a:p>
            <a:pPr algn="just"/>
            <a:r>
              <a:rPr lang="tr-TR" dirty="0">
                <a:solidFill>
                  <a:schemeClr val="tx1"/>
                </a:solidFill>
              </a:rPr>
              <a:t>öğrenme ortamlarında kendi duygularının farkında olmaları, </a:t>
            </a:r>
          </a:p>
          <a:p>
            <a:pPr algn="just"/>
            <a:r>
              <a:rPr lang="tr-TR" dirty="0">
                <a:solidFill>
                  <a:schemeClr val="tx1"/>
                </a:solidFill>
              </a:rPr>
              <a:t>mesleki gelişiminin desteklenmesi</a:t>
            </a:r>
          </a:p>
          <a:p>
            <a:pPr algn="just"/>
            <a:r>
              <a:rPr lang="tr-TR" dirty="0">
                <a:solidFill>
                  <a:schemeClr val="tx1"/>
                </a:solidFill>
              </a:rPr>
              <a:t>kültürlerarası yeterliklerinin gelişmesi </a:t>
            </a:r>
          </a:p>
          <a:p>
            <a:pPr algn="just"/>
            <a:r>
              <a:rPr lang="tr-TR" dirty="0">
                <a:solidFill>
                  <a:schemeClr val="tx1"/>
                </a:solidFill>
              </a:rPr>
              <a:t>yabancı dil yeterliklerinin artması </a:t>
            </a:r>
          </a:p>
          <a:p>
            <a:pPr algn="just"/>
            <a:r>
              <a:rPr lang="tr-TR" dirty="0">
                <a:solidFill>
                  <a:schemeClr val="tx1"/>
                </a:solidFill>
              </a:rPr>
              <a:t>iyi uygulamaları ve deneyimleri paylaşması</a:t>
            </a:r>
          </a:p>
          <a:p>
            <a:pPr algn="just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B9A4-7C00-41BB-B303-4E91C20728D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8 Resim" descr="u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5759969"/>
            <a:ext cx="1808921" cy="948942"/>
          </a:xfrm>
          <a:prstGeom prst="rect">
            <a:avLst/>
          </a:prstGeom>
        </p:spPr>
      </p:pic>
      <p:pic>
        <p:nvPicPr>
          <p:cNvPr id="10" name="9 Resim" descr="logosbeneficaireserasmusright_en.jpg"/>
          <p:cNvPicPr>
            <a:picLocks noChangeAspect="1"/>
          </p:cNvPicPr>
          <p:nvPr/>
        </p:nvPicPr>
        <p:blipFill>
          <a:blip r:embed="rId3"/>
          <a:srcRect r="22090"/>
          <a:stretch>
            <a:fillRect/>
          </a:stretch>
        </p:blipFill>
        <p:spPr>
          <a:xfrm>
            <a:off x="8546619" y="5313159"/>
            <a:ext cx="3486356" cy="9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87400" y="111127"/>
            <a:ext cx="10515600" cy="945514"/>
          </a:xfrm>
        </p:spPr>
        <p:txBody>
          <a:bodyPr/>
          <a:lstStyle/>
          <a:p>
            <a:r>
              <a:rPr lang="tr-TR" dirty="0"/>
              <a:t>PROJE HEDEFLERİ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685800" y="1005840"/>
            <a:ext cx="10835640" cy="4307319"/>
          </a:xfrm>
        </p:spPr>
        <p:txBody>
          <a:bodyPr>
            <a:normAutofit/>
          </a:bodyPr>
          <a:lstStyle/>
          <a:p>
            <a:r>
              <a:rPr lang="tr-TR" b="1" dirty="0"/>
              <a:t>Eğitim programında:</a:t>
            </a:r>
            <a:endParaRPr lang="tr-TR" dirty="0"/>
          </a:p>
          <a:p>
            <a:pPr marL="0" indent="0" algn="just">
              <a:buNone/>
            </a:pPr>
            <a:endParaRPr lang="tr-TR" dirty="0">
              <a:solidFill>
                <a:schemeClr val="tx1"/>
              </a:solidFill>
            </a:endParaRPr>
          </a:p>
          <a:p>
            <a:pPr algn="just"/>
            <a:r>
              <a:rPr lang="tr-TR" dirty="0">
                <a:solidFill>
                  <a:schemeClr val="tx1"/>
                </a:solidFill>
              </a:rPr>
              <a:t>Eğitsel robotikler-duygu-öğrenme etkileşiminin öğrenme ortamlarındaki rolünden yola çıkarak etkili öğrenme yaşantılarının tasarlanması</a:t>
            </a:r>
          </a:p>
          <a:p>
            <a:pPr algn="just"/>
            <a:endParaRPr lang="tr-TR" dirty="0">
              <a:solidFill>
                <a:schemeClr val="tx1"/>
              </a:solidFill>
            </a:endParaRPr>
          </a:p>
          <a:p>
            <a:pPr algn="just"/>
            <a:r>
              <a:rPr lang="tr-TR" dirty="0">
                <a:solidFill>
                  <a:schemeClr val="tx1"/>
                </a:solidFill>
              </a:rPr>
              <a:t>öğrenme ortamlarının “nasıl” düzenlenebileceğine yönelik öğretim etkinlikleri geliştirilmesi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B9A4-7C00-41BB-B303-4E91C20728D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8 Resim" descr="ua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" y="5759969"/>
            <a:ext cx="1808921" cy="948942"/>
          </a:xfrm>
          <a:prstGeom prst="rect">
            <a:avLst/>
          </a:prstGeom>
        </p:spPr>
      </p:pic>
      <p:pic>
        <p:nvPicPr>
          <p:cNvPr id="10" name="9 Resim" descr="logosbeneficaireserasmusright_en.jpg"/>
          <p:cNvPicPr>
            <a:picLocks noChangeAspect="1"/>
          </p:cNvPicPr>
          <p:nvPr/>
        </p:nvPicPr>
        <p:blipFill>
          <a:blip r:embed="rId4"/>
          <a:srcRect r="22090"/>
          <a:stretch>
            <a:fillRect/>
          </a:stretch>
        </p:blipFill>
        <p:spPr>
          <a:xfrm>
            <a:off x="8546619" y="5313159"/>
            <a:ext cx="3486356" cy="9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Nesne 15">
            <a:extLst>
              <a:ext uri="{FF2B5EF4-FFF2-40B4-BE49-F238E27FC236}">
                <a16:creationId xmlns:a16="http://schemas.microsoft.com/office/drawing/2014/main" id="{7346EE9C-08DA-4AF9-8A19-3D33C0A58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904751"/>
              </p:ext>
            </p:extLst>
          </p:nvPr>
        </p:nvGraphicFramePr>
        <p:xfrm>
          <a:off x="2872441" y="205441"/>
          <a:ext cx="6447117" cy="6447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4320221" imgH="4320327" progId="Acrobat.Document.DC">
                  <p:embed/>
                </p:oleObj>
              </mc:Choice>
              <mc:Fallback>
                <p:oleObj name="Acrobat Document" r:id="rId3" imgW="4320221" imgH="432032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2441" y="205441"/>
                        <a:ext cx="6447117" cy="6447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794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g10447bc9443_0_62"/>
          <p:cNvGrpSpPr/>
          <p:nvPr/>
        </p:nvGrpSpPr>
        <p:grpSpPr>
          <a:xfrm>
            <a:off x="1041154" y="2049250"/>
            <a:ext cx="4919983" cy="2390964"/>
            <a:chOff x="231213" y="285650"/>
            <a:chExt cx="4572050" cy="2390964"/>
          </a:xfrm>
        </p:grpSpPr>
        <p:sp>
          <p:nvSpPr>
            <p:cNvPr id="192" name="Google Shape;192;g10447bc9443_0_62"/>
            <p:cNvSpPr txBox="1"/>
            <p:nvPr/>
          </p:nvSpPr>
          <p:spPr>
            <a:xfrm>
              <a:off x="1688063" y="487975"/>
              <a:ext cx="3115200" cy="6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56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Calibri"/>
                <a:buNone/>
              </a:pPr>
              <a:r>
                <a:rPr lang="tr-TR" sz="2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tr-TR" sz="25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welcomemotions</a:t>
              </a:r>
              <a:endParaRPr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g10447bc9443_0_62"/>
            <p:cNvSpPr/>
            <p:nvPr/>
          </p:nvSpPr>
          <p:spPr>
            <a:xfrm>
              <a:off x="361047" y="1600814"/>
              <a:ext cx="1121700" cy="1075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g10447bc9443_0_62"/>
            <p:cNvSpPr txBox="1"/>
            <p:nvPr/>
          </p:nvSpPr>
          <p:spPr>
            <a:xfrm>
              <a:off x="1549888" y="1756250"/>
              <a:ext cx="3115200" cy="8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tr-TR" sz="2500">
                  <a:latin typeface="Calibri"/>
                  <a:ea typeface="Calibri"/>
                  <a:cs typeface="Calibri"/>
                  <a:sym typeface="Calibri"/>
                </a:rPr>
                <a:t>/welcomemotions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Calibri"/>
                <a:buNone/>
              </a:pPr>
              <a:endParaRPr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g10447bc9443_0_62"/>
            <p:cNvSpPr/>
            <p:nvPr/>
          </p:nvSpPr>
          <p:spPr>
            <a:xfrm>
              <a:off x="231213" y="285650"/>
              <a:ext cx="1121700" cy="1075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g10447bc9443_0_62"/>
          <p:cNvGrpSpPr/>
          <p:nvPr/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197" name="Google Shape;197;g10447bc9443_0_62"/>
            <p:cNvSpPr/>
            <p:nvPr/>
          </p:nvSpPr>
          <p:spPr>
            <a:xfrm>
              <a:off x="11013369" y="554152"/>
              <a:ext cx="171515" cy="171515"/>
            </a:xfrm>
            <a:custGeom>
              <a:avLst/>
              <a:gdLst/>
              <a:ahLst/>
              <a:cxnLst/>
              <a:rect l="l" t="t" r="r" b="b"/>
              <a:pathLst>
                <a:path w="171515" h="171515" extrusionOk="0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g10447bc9443_0_62"/>
            <p:cNvSpPr/>
            <p:nvPr/>
          </p:nvSpPr>
          <p:spPr>
            <a:xfrm>
              <a:off x="11455951" y="837005"/>
              <a:ext cx="112426" cy="112426"/>
            </a:xfrm>
            <a:custGeom>
              <a:avLst/>
              <a:gdLst/>
              <a:ahLst/>
              <a:cxnLst/>
              <a:rect l="l" t="t" r="r" b="b"/>
              <a:pathLst>
                <a:path w="112426" h="112426" extrusionOk="0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g10447bc9443_0_62"/>
            <p:cNvSpPr/>
            <p:nvPr/>
          </p:nvSpPr>
          <p:spPr>
            <a:xfrm>
              <a:off x="10994200" y="1472473"/>
              <a:ext cx="157545" cy="157545"/>
            </a:xfrm>
            <a:custGeom>
              <a:avLst/>
              <a:gdLst/>
              <a:ahLst/>
              <a:cxnLst/>
              <a:rect l="l" t="t" r="r" b="b"/>
              <a:pathLst>
                <a:path w="157545" h="157545" extrusionOk="0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0" name="Google Shape;200;g10447bc9443_0_62"/>
          <p:cNvCxnSpPr/>
          <p:nvPr/>
        </p:nvCxnSpPr>
        <p:spPr>
          <a:xfrm>
            <a:off x="750422" y="3679569"/>
            <a:ext cx="0" cy="3238800"/>
          </a:xfrm>
          <a:prstGeom prst="straightConnector1">
            <a:avLst/>
          </a:prstGeom>
          <a:noFill/>
          <a:ln w="25400" cap="sq" cmpd="sng">
            <a:solidFill>
              <a:srgbClr val="FF9900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201" name="Google Shape;201;g10447bc9443_0_62"/>
          <p:cNvSpPr txBox="1">
            <a:spLocks noGrp="1"/>
          </p:cNvSpPr>
          <p:nvPr>
            <p:ph type="title"/>
          </p:nvPr>
        </p:nvSpPr>
        <p:spPr>
          <a:xfrm>
            <a:off x="929775" y="730625"/>
            <a:ext cx="100908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rPr lang="tr-TR" sz="5600" dirty="0"/>
              <a:t>Sosyal medya hesaplarımız</a:t>
            </a:r>
            <a:endParaRPr dirty="0"/>
          </a:p>
        </p:txBody>
      </p:sp>
      <p:pic>
        <p:nvPicPr>
          <p:cNvPr id="202" name="Google Shape;202;g10447bc9443_0_62"/>
          <p:cNvPicPr preferRelativeResize="0"/>
          <p:nvPr/>
        </p:nvPicPr>
        <p:blipFill rotWithShape="1">
          <a:blip r:embed="rId3">
            <a:alphaModFix/>
          </a:blip>
          <a:srcRect l="35441" t="2303" r="34887" b="55578"/>
          <a:stretch/>
        </p:blipFill>
        <p:spPr>
          <a:xfrm>
            <a:off x="1529351" y="3667225"/>
            <a:ext cx="646600" cy="58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0447bc9443_0_62"/>
          <p:cNvPicPr preferRelativeResize="0"/>
          <p:nvPr/>
        </p:nvPicPr>
        <p:blipFill rotWithShape="1">
          <a:blip r:embed="rId3">
            <a:alphaModFix/>
          </a:blip>
          <a:srcRect l="4062" t="49408" r="66671" b="10458"/>
          <a:stretch/>
        </p:blipFill>
        <p:spPr>
          <a:xfrm>
            <a:off x="1623800" y="2318495"/>
            <a:ext cx="646600" cy="56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0447bc9443_0_62"/>
          <p:cNvSpPr/>
          <p:nvPr/>
        </p:nvSpPr>
        <p:spPr>
          <a:xfrm>
            <a:off x="1223553" y="4679576"/>
            <a:ext cx="1121700" cy="10758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g10447bc9443_0_62"/>
          <p:cNvPicPr preferRelativeResize="0"/>
          <p:nvPr/>
        </p:nvPicPr>
        <p:blipFill rotWithShape="1">
          <a:blip r:embed="rId3">
            <a:alphaModFix/>
          </a:blip>
          <a:srcRect l="66122" t="3482" b="54958"/>
          <a:stretch/>
        </p:blipFill>
        <p:spPr>
          <a:xfrm>
            <a:off x="1437222" y="4891576"/>
            <a:ext cx="830865" cy="65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0447bc9443_0_62"/>
          <p:cNvSpPr txBox="1"/>
          <p:nvPr/>
        </p:nvSpPr>
        <p:spPr>
          <a:xfrm>
            <a:off x="2735500" y="4817325"/>
            <a:ext cx="31152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tr-T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/welcomemotions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442aa8639_0_366"/>
          <p:cNvSpPr/>
          <p:nvPr/>
        </p:nvSpPr>
        <p:spPr>
          <a:xfrm>
            <a:off x="-4612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g10442aa8639_0_366"/>
          <p:cNvGrpSpPr/>
          <p:nvPr/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173" name="Google Shape;173;g10442aa8639_0_366"/>
            <p:cNvSpPr/>
            <p:nvPr/>
          </p:nvSpPr>
          <p:spPr>
            <a:xfrm>
              <a:off x="11013369" y="554152"/>
              <a:ext cx="171515" cy="171515"/>
            </a:xfrm>
            <a:custGeom>
              <a:avLst/>
              <a:gdLst/>
              <a:ahLst/>
              <a:cxnLst/>
              <a:rect l="l" t="t" r="r" b="b"/>
              <a:pathLst>
                <a:path w="171515" h="171515" extrusionOk="0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g10442aa8639_0_366"/>
            <p:cNvSpPr/>
            <p:nvPr/>
          </p:nvSpPr>
          <p:spPr>
            <a:xfrm>
              <a:off x="11455951" y="837005"/>
              <a:ext cx="112426" cy="112426"/>
            </a:xfrm>
            <a:custGeom>
              <a:avLst/>
              <a:gdLst/>
              <a:ahLst/>
              <a:cxnLst/>
              <a:rect l="l" t="t" r="r" b="b"/>
              <a:pathLst>
                <a:path w="112426" h="112426" extrusionOk="0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g10442aa8639_0_366"/>
            <p:cNvSpPr/>
            <p:nvPr/>
          </p:nvSpPr>
          <p:spPr>
            <a:xfrm>
              <a:off x="10994200" y="1472473"/>
              <a:ext cx="157545" cy="157545"/>
            </a:xfrm>
            <a:custGeom>
              <a:avLst/>
              <a:gdLst/>
              <a:ahLst/>
              <a:cxnLst/>
              <a:rect l="l" t="t" r="r" b="b"/>
              <a:pathLst>
                <a:path w="157545" h="157545" extrusionOk="0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76" name="Google Shape;176;g10442aa8639_0_366"/>
          <p:cNvCxnSpPr/>
          <p:nvPr/>
        </p:nvCxnSpPr>
        <p:spPr>
          <a:xfrm>
            <a:off x="750422" y="3679569"/>
            <a:ext cx="0" cy="3238800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177" name="Google Shape;177;g10442aa8639_0_366"/>
          <p:cNvGrpSpPr/>
          <p:nvPr/>
        </p:nvGrpSpPr>
        <p:grpSpPr>
          <a:xfrm>
            <a:off x="1213746" y="2197304"/>
            <a:ext cx="8331588" cy="3956267"/>
            <a:chOff x="61334" y="359829"/>
            <a:chExt cx="8331588" cy="3956267"/>
          </a:xfrm>
        </p:grpSpPr>
        <p:sp>
          <p:nvSpPr>
            <p:cNvPr id="178" name="Google Shape;178;g10442aa8639_0_366"/>
            <p:cNvSpPr/>
            <p:nvPr/>
          </p:nvSpPr>
          <p:spPr>
            <a:xfrm>
              <a:off x="1294228" y="395504"/>
              <a:ext cx="1681200" cy="168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g10442aa8639_0_366"/>
            <p:cNvSpPr/>
            <p:nvPr/>
          </p:nvSpPr>
          <p:spPr>
            <a:xfrm>
              <a:off x="1534187" y="621251"/>
              <a:ext cx="1215900" cy="11412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g10442aa8639_0_366"/>
            <p:cNvSpPr/>
            <p:nvPr/>
          </p:nvSpPr>
          <p:spPr>
            <a:xfrm>
              <a:off x="61334" y="2490654"/>
              <a:ext cx="2756100" cy="16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g10442aa8639_0_366"/>
            <p:cNvSpPr/>
            <p:nvPr/>
          </p:nvSpPr>
          <p:spPr>
            <a:xfrm>
              <a:off x="6711722" y="359829"/>
              <a:ext cx="1681200" cy="1681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183" name="Google Shape;183;g10442aa8639_0_366"/>
            <p:cNvSpPr/>
            <p:nvPr/>
          </p:nvSpPr>
          <p:spPr>
            <a:xfrm>
              <a:off x="7069909" y="753692"/>
              <a:ext cx="964800" cy="9648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184" name="Google Shape;184;g10442aa8639_0_366"/>
            <p:cNvSpPr/>
            <p:nvPr/>
          </p:nvSpPr>
          <p:spPr>
            <a:xfrm>
              <a:off x="979688" y="851651"/>
              <a:ext cx="2350800" cy="47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tr-TR" sz="3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WE</a:t>
              </a:r>
              <a:endParaRPr/>
            </a:p>
          </p:txBody>
        </p:sp>
        <p:sp>
          <p:nvSpPr>
            <p:cNvPr id="185" name="Google Shape;185;g10442aa8639_0_366"/>
            <p:cNvSpPr txBox="1"/>
            <p:nvPr/>
          </p:nvSpPr>
          <p:spPr>
            <a:xfrm>
              <a:off x="2155088" y="2634896"/>
              <a:ext cx="5541692" cy="16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tr-TR" sz="2800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https://www.welcomemotions.org/</a:t>
              </a:r>
              <a:endParaRPr sz="2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Calibri"/>
                <a:buNone/>
              </a:pPr>
              <a:endParaRPr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g10442aa8639_0_366"/>
          <p:cNvSpPr txBox="1">
            <a:spLocks noGrp="1"/>
          </p:cNvSpPr>
          <p:nvPr>
            <p:ph type="title"/>
          </p:nvPr>
        </p:nvSpPr>
        <p:spPr>
          <a:xfrm>
            <a:off x="929775" y="730625"/>
            <a:ext cx="100908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rPr lang="tr-TR" sz="5600" dirty="0"/>
              <a:t>Web sitemiz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447bc9443_0_2"/>
          <p:cNvSpPr txBox="1">
            <a:spLocks noGrp="1"/>
          </p:cNvSpPr>
          <p:nvPr>
            <p:ph type="title"/>
          </p:nvPr>
        </p:nvSpPr>
        <p:spPr>
          <a:xfrm>
            <a:off x="838200" y="235950"/>
            <a:ext cx="10515600" cy="95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PROJE TOPLANTILARIMIZ</a:t>
            </a:r>
            <a:endParaRPr dirty="0"/>
          </a:p>
        </p:txBody>
      </p:sp>
      <p:pic>
        <p:nvPicPr>
          <p:cNvPr id="226" name="Google Shape;226;g10447bc9443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25" y="1443725"/>
            <a:ext cx="6712076" cy="51172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7" name="Google Shape;227;g10447bc9443_0_2"/>
          <p:cNvGraphicFramePr/>
          <p:nvPr/>
        </p:nvGraphicFramePr>
        <p:xfrm>
          <a:off x="3640188" y="3336695"/>
          <a:ext cx="4261950" cy="23772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3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4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5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6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7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8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9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10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11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12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13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14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15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16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17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18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19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20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21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22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23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24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25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26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27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28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29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30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/>
                        <a:t>31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8" name="Google Shape;228;g10447bc9443_0_2"/>
          <p:cNvPicPr preferRelativeResize="0"/>
          <p:nvPr/>
        </p:nvPicPr>
        <p:blipFill rotWithShape="1">
          <a:blip r:embed="rId4">
            <a:alphaModFix/>
          </a:blip>
          <a:srcRect t="36737" b="44894"/>
          <a:stretch/>
        </p:blipFill>
        <p:spPr>
          <a:xfrm>
            <a:off x="3640200" y="4129125"/>
            <a:ext cx="3044249" cy="3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0447bc9443_0_2"/>
          <p:cNvSpPr txBox="1"/>
          <p:nvPr/>
        </p:nvSpPr>
        <p:spPr>
          <a:xfrm>
            <a:off x="4315075" y="5713950"/>
            <a:ext cx="265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100" b="1">
                <a:latin typeface="Comic Sans MS"/>
                <a:ea typeface="Comic Sans MS"/>
                <a:cs typeface="Comic Sans MS"/>
                <a:sym typeface="Comic Sans MS"/>
              </a:rPr>
              <a:t>JANUARY</a:t>
            </a:r>
            <a:endParaRPr sz="21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9" descr="Bir kitabın üzerinde gözlük"/>
          <p:cNvPicPr preferRelativeResize="0"/>
          <p:nvPr/>
        </p:nvPicPr>
        <p:blipFill rotWithShape="1">
          <a:blip r:embed="rId3">
            <a:alphaModFix/>
          </a:blip>
          <a:srcRect r="162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9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7647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496531" y="1465974"/>
            <a:ext cx="9526746" cy="9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tr-TR" sz="3600" b="1" dirty="0"/>
              <a:t>1. ÖĞRETMEN EĞİTİMİ TOPLANTISI</a:t>
            </a:r>
            <a:br>
              <a:rPr lang="tr-TR" sz="3600" b="1" dirty="0"/>
            </a:br>
            <a:br>
              <a:rPr lang="tr-TR" sz="3600" b="1" dirty="0"/>
            </a:br>
            <a:r>
              <a:rPr lang="tr-TR" sz="3600" b="1" dirty="0"/>
              <a:t>İZMİR</a:t>
            </a:r>
            <a:br>
              <a:rPr lang="tr-TR" sz="3600" b="1" dirty="0"/>
            </a:br>
            <a:endParaRPr sz="3600" b="1" dirty="0"/>
          </a:p>
        </p:txBody>
      </p:sp>
      <p:sp>
        <p:nvSpPr>
          <p:cNvPr id="337" name="Google Shape;337;p9"/>
          <p:cNvSpPr/>
          <p:nvPr/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9525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Resim 2" descr="tavan, iç mekan, yer, grup içeren bir resim&#10;&#10;Açıklama otomatik olarak oluşturuldu">
            <a:extLst>
              <a:ext uri="{FF2B5EF4-FFF2-40B4-BE49-F238E27FC236}">
                <a16:creationId xmlns:a16="http://schemas.microsoft.com/office/drawing/2014/main" id="{12786C53-3DF3-4876-BD0E-70FD9786D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03" b="19477"/>
          <a:stretch/>
        </p:blipFill>
        <p:spPr>
          <a:xfrm>
            <a:off x="155872" y="2754973"/>
            <a:ext cx="9144000" cy="3800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3611" y="450596"/>
            <a:ext cx="4530725" cy="436880"/>
          </a:xfrm>
          <a:prstGeom prst="rect">
            <a:avLst/>
          </a:prstGeom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70" dirty="0">
                <a:solidFill>
                  <a:srgbClr val="B61235"/>
                </a:solidFill>
                <a:latin typeface="Microsoft Sans Serif"/>
                <a:cs typeface="Microsoft Sans Serif"/>
              </a:rPr>
              <a:t>Yeni</a:t>
            </a:r>
            <a:r>
              <a:rPr sz="2700" spc="15" dirty="0">
                <a:solidFill>
                  <a:srgbClr val="B61235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B61235"/>
                </a:solidFill>
                <a:latin typeface="Microsoft Sans Serif"/>
                <a:cs typeface="Microsoft Sans Serif"/>
              </a:rPr>
              <a:t>Dönem</a:t>
            </a:r>
            <a:r>
              <a:rPr sz="2700" spc="20" dirty="0">
                <a:solidFill>
                  <a:srgbClr val="B61235"/>
                </a:solidFill>
                <a:latin typeface="Microsoft Sans Serif"/>
                <a:cs typeface="Microsoft Sans Serif"/>
              </a:rPr>
              <a:t> </a:t>
            </a:r>
            <a:r>
              <a:rPr sz="2700" spc="710" dirty="0">
                <a:solidFill>
                  <a:srgbClr val="B61235"/>
                </a:solidFill>
                <a:latin typeface="Microsoft Sans Serif"/>
                <a:cs typeface="Microsoft Sans Serif"/>
              </a:rPr>
              <a:t>–</a:t>
            </a:r>
            <a:r>
              <a:rPr sz="2700" spc="-30" dirty="0">
                <a:solidFill>
                  <a:srgbClr val="B61235"/>
                </a:solidFill>
                <a:latin typeface="Microsoft Sans Serif"/>
                <a:cs typeface="Microsoft Sans Serif"/>
              </a:rPr>
              <a:t> </a:t>
            </a:r>
            <a:r>
              <a:rPr sz="2700" spc="-70" dirty="0">
                <a:solidFill>
                  <a:srgbClr val="B61235"/>
                </a:solidFill>
                <a:latin typeface="Microsoft Sans Serif"/>
                <a:cs typeface="Microsoft Sans Serif"/>
              </a:rPr>
              <a:t>Yeni</a:t>
            </a:r>
            <a:r>
              <a:rPr sz="2700" spc="20" dirty="0">
                <a:solidFill>
                  <a:srgbClr val="B61235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B61235"/>
                </a:solidFill>
                <a:latin typeface="Microsoft Sans Serif"/>
                <a:cs typeface="Microsoft Sans Serif"/>
              </a:rPr>
              <a:t>Öncelikler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601" y="4078224"/>
            <a:ext cx="2562225" cy="1816735"/>
          </a:xfrm>
          <a:custGeom>
            <a:avLst/>
            <a:gdLst/>
            <a:ahLst/>
            <a:cxnLst/>
            <a:rect l="l" t="t" r="r" b="b"/>
            <a:pathLst>
              <a:path w="2562225" h="1816735">
                <a:moveTo>
                  <a:pt x="0" y="1816608"/>
                </a:moveTo>
                <a:lnTo>
                  <a:pt x="2561844" y="1816608"/>
                </a:lnTo>
                <a:lnTo>
                  <a:pt x="2561844" y="0"/>
                </a:lnTo>
                <a:lnTo>
                  <a:pt x="0" y="0"/>
                </a:lnTo>
                <a:lnTo>
                  <a:pt x="0" y="181660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926920" y="1306068"/>
            <a:ext cx="2451100" cy="2623185"/>
            <a:chOff x="402920" y="1306067"/>
            <a:chExt cx="2451100" cy="26231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199" y="1306067"/>
              <a:ext cx="1932432" cy="26228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671" y="1749551"/>
              <a:ext cx="1870710" cy="8557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920" y="1741423"/>
              <a:ext cx="1870506" cy="8548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2200" y="1543799"/>
              <a:ext cx="491489" cy="3665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44547" y="1537334"/>
              <a:ext cx="485140" cy="360680"/>
            </a:xfrm>
            <a:custGeom>
              <a:avLst/>
              <a:gdLst/>
              <a:ahLst/>
              <a:cxnLst/>
              <a:rect l="l" t="t" r="r" b="b"/>
              <a:pathLst>
                <a:path w="485139" h="360680">
                  <a:moveTo>
                    <a:pt x="167258" y="1904"/>
                  </a:moveTo>
                  <a:lnTo>
                    <a:pt x="165861" y="2031"/>
                  </a:lnTo>
                  <a:lnTo>
                    <a:pt x="8635" y="58419"/>
                  </a:lnTo>
                  <a:lnTo>
                    <a:pt x="4825" y="61467"/>
                  </a:lnTo>
                  <a:lnTo>
                    <a:pt x="0" y="70103"/>
                  </a:lnTo>
                  <a:lnTo>
                    <a:pt x="126" y="75564"/>
                  </a:lnTo>
                  <a:lnTo>
                    <a:pt x="2631" y="82676"/>
                  </a:lnTo>
                  <a:lnTo>
                    <a:pt x="96900" y="345566"/>
                  </a:lnTo>
                  <a:lnTo>
                    <a:pt x="99313" y="352425"/>
                  </a:lnTo>
                  <a:lnTo>
                    <a:pt x="102869" y="356742"/>
                  </a:lnTo>
                  <a:lnTo>
                    <a:pt x="112013" y="360299"/>
                  </a:lnTo>
                  <a:lnTo>
                    <a:pt x="116839" y="360172"/>
                  </a:lnTo>
                  <a:lnTo>
                    <a:pt x="122046" y="358393"/>
                  </a:lnTo>
                  <a:lnTo>
                    <a:pt x="275081" y="303529"/>
                  </a:lnTo>
                  <a:lnTo>
                    <a:pt x="276225" y="302640"/>
                  </a:lnTo>
                  <a:lnTo>
                    <a:pt x="276986" y="301370"/>
                  </a:lnTo>
                  <a:lnTo>
                    <a:pt x="277875" y="300100"/>
                  </a:lnTo>
                  <a:lnTo>
                    <a:pt x="278383" y="298323"/>
                  </a:lnTo>
                  <a:lnTo>
                    <a:pt x="278591" y="294893"/>
                  </a:lnTo>
                  <a:lnTo>
                    <a:pt x="147700" y="294893"/>
                  </a:lnTo>
                  <a:lnTo>
                    <a:pt x="117220" y="209803"/>
                  </a:lnTo>
                  <a:lnTo>
                    <a:pt x="209803" y="176656"/>
                  </a:lnTo>
                  <a:lnTo>
                    <a:pt x="210946" y="175767"/>
                  </a:lnTo>
                  <a:lnTo>
                    <a:pt x="211835" y="174498"/>
                  </a:lnTo>
                  <a:lnTo>
                    <a:pt x="212725" y="173354"/>
                  </a:lnTo>
                  <a:lnTo>
                    <a:pt x="213232" y="171703"/>
                  </a:lnTo>
                  <a:lnTo>
                    <a:pt x="213486" y="167639"/>
                  </a:lnTo>
                  <a:lnTo>
                    <a:pt x="213232" y="164973"/>
                  </a:lnTo>
                  <a:lnTo>
                    <a:pt x="212809" y="162940"/>
                  </a:lnTo>
                  <a:lnTo>
                    <a:pt x="100329" y="162940"/>
                  </a:lnTo>
                  <a:lnTo>
                    <a:pt x="73913" y="89280"/>
                  </a:lnTo>
                  <a:lnTo>
                    <a:pt x="183133" y="50037"/>
                  </a:lnTo>
                  <a:lnTo>
                    <a:pt x="184150" y="49149"/>
                  </a:lnTo>
                  <a:lnTo>
                    <a:pt x="184911" y="48005"/>
                  </a:lnTo>
                  <a:lnTo>
                    <a:pt x="185800" y="46736"/>
                  </a:lnTo>
                  <a:lnTo>
                    <a:pt x="186181" y="44957"/>
                  </a:lnTo>
                  <a:lnTo>
                    <a:pt x="186435" y="40766"/>
                  </a:lnTo>
                  <a:lnTo>
                    <a:pt x="186054" y="38100"/>
                  </a:lnTo>
                  <a:lnTo>
                    <a:pt x="185419" y="34925"/>
                  </a:lnTo>
                  <a:lnTo>
                    <a:pt x="184657" y="31750"/>
                  </a:lnTo>
                  <a:lnTo>
                    <a:pt x="183641" y="27939"/>
                  </a:lnTo>
                  <a:lnTo>
                    <a:pt x="181946" y="23494"/>
                  </a:lnTo>
                  <a:lnTo>
                    <a:pt x="180339" y="18923"/>
                  </a:lnTo>
                  <a:lnTo>
                    <a:pt x="178815" y="15112"/>
                  </a:lnTo>
                  <a:lnTo>
                    <a:pt x="177291" y="12318"/>
                  </a:lnTo>
                  <a:lnTo>
                    <a:pt x="175767" y="9398"/>
                  </a:lnTo>
                  <a:lnTo>
                    <a:pt x="174370" y="7112"/>
                  </a:lnTo>
                  <a:lnTo>
                    <a:pt x="172846" y="5461"/>
                  </a:lnTo>
                  <a:lnTo>
                    <a:pt x="171450" y="3810"/>
                  </a:lnTo>
                  <a:lnTo>
                    <a:pt x="169925" y="2793"/>
                  </a:lnTo>
                  <a:lnTo>
                    <a:pt x="168655" y="2412"/>
                  </a:lnTo>
                  <a:lnTo>
                    <a:pt x="167258" y="1904"/>
                  </a:lnTo>
                  <a:close/>
                </a:path>
                <a:path w="485139" h="360680">
                  <a:moveTo>
                    <a:pt x="259206" y="255397"/>
                  </a:moveTo>
                  <a:lnTo>
                    <a:pt x="257809" y="255524"/>
                  </a:lnTo>
                  <a:lnTo>
                    <a:pt x="147700" y="294893"/>
                  </a:lnTo>
                  <a:lnTo>
                    <a:pt x="278591" y="294893"/>
                  </a:lnTo>
                  <a:lnTo>
                    <a:pt x="278638" y="294131"/>
                  </a:lnTo>
                  <a:lnTo>
                    <a:pt x="278256" y="291464"/>
                  </a:lnTo>
                  <a:lnTo>
                    <a:pt x="277621" y="288289"/>
                  </a:lnTo>
                  <a:lnTo>
                    <a:pt x="276859" y="285114"/>
                  </a:lnTo>
                  <a:lnTo>
                    <a:pt x="275716" y="281304"/>
                  </a:lnTo>
                  <a:lnTo>
                    <a:pt x="274065" y="276732"/>
                  </a:lnTo>
                  <a:lnTo>
                    <a:pt x="272541" y="272161"/>
                  </a:lnTo>
                  <a:lnTo>
                    <a:pt x="271017" y="268477"/>
                  </a:lnTo>
                  <a:lnTo>
                    <a:pt x="269494" y="265684"/>
                  </a:lnTo>
                  <a:lnTo>
                    <a:pt x="267969" y="262763"/>
                  </a:lnTo>
                  <a:lnTo>
                    <a:pt x="266572" y="260476"/>
                  </a:lnTo>
                  <a:lnTo>
                    <a:pt x="265048" y="258952"/>
                  </a:lnTo>
                  <a:lnTo>
                    <a:pt x="263651" y="257301"/>
                  </a:lnTo>
                  <a:lnTo>
                    <a:pt x="262127" y="256286"/>
                  </a:lnTo>
                  <a:lnTo>
                    <a:pt x="260730" y="255904"/>
                  </a:lnTo>
                  <a:lnTo>
                    <a:pt x="259206" y="255397"/>
                  </a:lnTo>
                  <a:close/>
                </a:path>
                <a:path w="485139" h="360680">
                  <a:moveTo>
                    <a:pt x="413054" y="148462"/>
                  </a:moveTo>
                  <a:lnTo>
                    <a:pt x="358013" y="148462"/>
                  </a:lnTo>
                  <a:lnTo>
                    <a:pt x="386333" y="227584"/>
                  </a:lnTo>
                  <a:lnTo>
                    <a:pt x="386841" y="229107"/>
                  </a:lnTo>
                  <a:lnTo>
                    <a:pt x="387857" y="230250"/>
                  </a:lnTo>
                  <a:lnTo>
                    <a:pt x="390397" y="232028"/>
                  </a:lnTo>
                  <a:lnTo>
                    <a:pt x="392048" y="232537"/>
                  </a:lnTo>
                  <a:lnTo>
                    <a:pt x="394207" y="232663"/>
                  </a:lnTo>
                  <a:lnTo>
                    <a:pt x="396494" y="232917"/>
                  </a:lnTo>
                  <a:lnTo>
                    <a:pt x="425703" y="223647"/>
                  </a:lnTo>
                  <a:lnTo>
                    <a:pt x="428751" y="222123"/>
                  </a:lnTo>
                  <a:lnTo>
                    <a:pt x="435355" y="214502"/>
                  </a:lnTo>
                  <a:lnTo>
                    <a:pt x="435736" y="213105"/>
                  </a:lnTo>
                  <a:lnTo>
                    <a:pt x="435609" y="211581"/>
                  </a:lnTo>
                  <a:lnTo>
                    <a:pt x="435011" y="209803"/>
                  </a:lnTo>
                  <a:lnTo>
                    <a:pt x="413054" y="148462"/>
                  </a:lnTo>
                  <a:close/>
                </a:path>
                <a:path w="485139" h="360680">
                  <a:moveTo>
                    <a:pt x="351916" y="0"/>
                  </a:moveTo>
                  <a:lnTo>
                    <a:pt x="349122" y="253"/>
                  </a:lnTo>
                  <a:lnTo>
                    <a:pt x="342645" y="1524"/>
                  </a:lnTo>
                  <a:lnTo>
                    <a:pt x="338581" y="2666"/>
                  </a:lnTo>
                  <a:lnTo>
                    <a:pt x="334009" y="4444"/>
                  </a:lnTo>
                  <a:lnTo>
                    <a:pt x="329310" y="6095"/>
                  </a:lnTo>
                  <a:lnTo>
                    <a:pt x="325500" y="7747"/>
                  </a:lnTo>
                  <a:lnTo>
                    <a:pt x="319658" y="10794"/>
                  </a:lnTo>
                  <a:lnTo>
                    <a:pt x="317372" y="12445"/>
                  </a:lnTo>
                  <a:lnTo>
                    <a:pt x="315848" y="13969"/>
                  </a:lnTo>
                  <a:lnTo>
                    <a:pt x="314197" y="15493"/>
                  </a:lnTo>
                  <a:lnTo>
                    <a:pt x="313308" y="17017"/>
                  </a:lnTo>
                  <a:lnTo>
                    <a:pt x="312546" y="20319"/>
                  </a:lnTo>
                  <a:lnTo>
                    <a:pt x="312546" y="21843"/>
                  </a:lnTo>
                  <a:lnTo>
                    <a:pt x="313227" y="23622"/>
                  </a:lnTo>
                  <a:lnTo>
                    <a:pt x="341375" y="102235"/>
                  </a:lnTo>
                  <a:lnTo>
                    <a:pt x="268477" y="128524"/>
                  </a:lnTo>
                  <a:lnTo>
                    <a:pt x="266953" y="128904"/>
                  </a:lnTo>
                  <a:lnTo>
                    <a:pt x="265938" y="129793"/>
                  </a:lnTo>
                  <a:lnTo>
                    <a:pt x="263482" y="139700"/>
                  </a:lnTo>
                  <a:lnTo>
                    <a:pt x="263525" y="140588"/>
                  </a:lnTo>
                  <a:lnTo>
                    <a:pt x="272160" y="165607"/>
                  </a:lnTo>
                  <a:lnTo>
                    <a:pt x="273684" y="168275"/>
                  </a:lnTo>
                  <a:lnTo>
                    <a:pt x="275335" y="170434"/>
                  </a:lnTo>
                  <a:lnTo>
                    <a:pt x="278510" y="173354"/>
                  </a:lnTo>
                  <a:lnTo>
                    <a:pt x="279907" y="174243"/>
                  </a:lnTo>
                  <a:lnTo>
                    <a:pt x="281431" y="174625"/>
                  </a:lnTo>
                  <a:lnTo>
                    <a:pt x="282828" y="175005"/>
                  </a:lnTo>
                  <a:lnTo>
                    <a:pt x="284225" y="174878"/>
                  </a:lnTo>
                  <a:lnTo>
                    <a:pt x="358013" y="148462"/>
                  </a:lnTo>
                  <a:lnTo>
                    <a:pt x="413054" y="148462"/>
                  </a:lnTo>
                  <a:lnTo>
                    <a:pt x="406780" y="130937"/>
                  </a:lnTo>
                  <a:lnTo>
                    <a:pt x="479297" y="104901"/>
                  </a:lnTo>
                  <a:lnTo>
                    <a:pt x="480694" y="104520"/>
                  </a:lnTo>
                  <a:lnTo>
                    <a:pt x="481838" y="103631"/>
                  </a:lnTo>
                  <a:lnTo>
                    <a:pt x="485013" y="95250"/>
                  </a:lnTo>
                  <a:lnTo>
                    <a:pt x="484885" y="92582"/>
                  </a:lnTo>
                  <a:lnTo>
                    <a:pt x="483615" y="86360"/>
                  </a:lnTo>
                  <a:lnTo>
                    <a:pt x="483195" y="84836"/>
                  </a:lnTo>
                  <a:lnTo>
                    <a:pt x="390144" y="84836"/>
                  </a:lnTo>
                  <a:lnTo>
                    <a:pt x="361950" y="5968"/>
                  </a:lnTo>
                  <a:lnTo>
                    <a:pt x="354075" y="253"/>
                  </a:lnTo>
                  <a:lnTo>
                    <a:pt x="351916" y="0"/>
                  </a:lnTo>
                  <a:close/>
                </a:path>
                <a:path w="485139" h="360680">
                  <a:moveTo>
                    <a:pt x="194436" y="129666"/>
                  </a:moveTo>
                  <a:lnTo>
                    <a:pt x="192912" y="129666"/>
                  </a:lnTo>
                  <a:lnTo>
                    <a:pt x="100329" y="162940"/>
                  </a:lnTo>
                  <a:lnTo>
                    <a:pt x="212809" y="162940"/>
                  </a:lnTo>
                  <a:lnTo>
                    <a:pt x="212597" y="161925"/>
                  </a:lnTo>
                  <a:lnTo>
                    <a:pt x="200151" y="133095"/>
                  </a:lnTo>
                  <a:lnTo>
                    <a:pt x="198754" y="131572"/>
                  </a:lnTo>
                  <a:lnTo>
                    <a:pt x="197357" y="130555"/>
                  </a:lnTo>
                  <a:lnTo>
                    <a:pt x="195833" y="130175"/>
                  </a:lnTo>
                  <a:lnTo>
                    <a:pt x="194436" y="129666"/>
                  </a:lnTo>
                  <a:close/>
                </a:path>
                <a:path w="485139" h="360680">
                  <a:moveTo>
                    <a:pt x="465963" y="58038"/>
                  </a:moveTo>
                  <a:lnTo>
                    <a:pt x="464692" y="58038"/>
                  </a:lnTo>
                  <a:lnTo>
                    <a:pt x="463422" y="58547"/>
                  </a:lnTo>
                  <a:lnTo>
                    <a:pt x="390144" y="84836"/>
                  </a:lnTo>
                  <a:lnTo>
                    <a:pt x="483195" y="84836"/>
                  </a:lnTo>
                  <a:lnTo>
                    <a:pt x="482600" y="82676"/>
                  </a:lnTo>
                  <a:lnTo>
                    <a:pt x="481075" y="78231"/>
                  </a:lnTo>
                  <a:lnTo>
                    <a:pt x="479551" y="74040"/>
                  </a:lnTo>
                  <a:lnTo>
                    <a:pt x="478027" y="70485"/>
                  </a:lnTo>
                  <a:lnTo>
                    <a:pt x="476376" y="67690"/>
                  </a:lnTo>
                  <a:lnTo>
                    <a:pt x="474852" y="64769"/>
                  </a:lnTo>
                  <a:lnTo>
                    <a:pt x="473328" y="62611"/>
                  </a:lnTo>
                  <a:lnTo>
                    <a:pt x="471804" y="61213"/>
                  </a:lnTo>
                  <a:lnTo>
                    <a:pt x="470407" y="59689"/>
                  </a:lnTo>
                  <a:lnTo>
                    <a:pt x="468883" y="58800"/>
                  </a:lnTo>
                  <a:lnTo>
                    <a:pt x="467486" y="58419"/>
                  </a:lnTo>
                  <a:lnTo>
                    <a:pt x="465963" y="58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4897" y="1534286"/>
              <a:ext cx="227711" cy="2390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44547" y="1539239"/>
              <a:ext cx="278765" cy="358775"/>
            </a:xfrm>
            <a:custGeom>
              <a:avLst/>
              <a:gdLst/>
              <a:ahLst/>
              <a:cxnLst/>
              <a:rect l="l" t="t" r="r" b="b"/>
              <a:pathLst>
                <a:path w="278764" h="358775">
                  <a:moveTo>
                    <a:pt x="13842" y="54610"/>
                  </a:moveTo>
                  <a:lnTo>
                    <a:pt x="164464" y="635"/>
                  </a:lnTo>
                  <a:lnTo>
                    <a:pt x="165861" y="126"/>
                  </a:lnTo>
                  <a:lnTo>
                    <a:pt x="167258" y="0"/>
                  </a:lnTo>
                  <a:lnTo>
                    <a:pt x="168655" y="508"/>
                  </a:lnTo>
                  <a:lnTo>
                    <a:pt x="169925" y="888"/>
                  </a:lnTo>
                  <a:lnTo>
                    <a:pt x="171450" y="1905"/>
                  </a:lnTo>
                  <a:lnTo>
                    <a:pt x="172846" y="3556"/>
                  </a:lnTo>
                  <a:lnTo>
                    <a:pt x="174370" y="5207"/>
                  </a:lnTo>
                  <a:lnTo>
                    <a:pt x="175767" y="7493"/>
                  </a:lnTo>
                  <a:lnTo>
                    <a:pt x="177291" y="10413"/>
                  </a:lnTo>
                  <a:lnTo>
                    <a:pt x="178815" y="13208"/>
                  </a:lnTo>
                  <a:lnTo>
                    <a:pt x="180339" y="17018"/>
                  </a:lnTo>
                  <a:lnTo>
                    <a:pt x="181990" y="21717"/>
                  </a:lnTo>
                  <a:lnTo>
                    <a:pt x="183641" y="26035"/>
                  </a:lnTo>
                  <a:lnTo>
                    <a:pt x="184657" y="29845"/>
                  </a:lnTo>
                  <a:lnTo>
                    <a:pt x="185419" y="33020"/>
                  </a:lnTo>
                  <a:lnTo>
                    <a:pt x="186054" y="36195"/>
                  </a:lnTo>
                  <a:lnTo>
                    <a:pt x="186435" y="38862"/>
                  </a:lnTo>
                  <a:lnTo>
                    <a:pt x="186308" y="41021"/>
                  </a:lnTo>
                  <a:lnTo>
                    <a:pt x="186181" y="43052"/>
                  </a:lnTo>
                  <a:lnTo>
                    <a:pt x="185800" y="44831"/>
                  </a:lnTo>
                  <a:lnTo>
                    <a:pt x="184911" y="46100"/>
                  </a:lnTo>
                  <a:lnTo>
                    <a:pt x="184150" y="47244"/>
                  </a:lnTo>
                  <a:lnTo>
                    <a:pt x="183133" y="48133"/>
                  </a:lnTo>
                  <a:lnTo>
                    <a:pt x="181736" y="48640"/>
                  </a:lnTo>
                  <a:lnTo>
                    <a:pt x="73913" y="87375"/>
                  </a:lnTo>
                  <a:lnTo>
                    <a:pt x="100329" y="161036"/>
                  </a:lnTo>
                  <a:lnTo>
                    <a:pt x="191515" y="128270"/>
                  </a:lnTo>
                  <a:lnTo>
                    <a:pt x="192912" y="127762"/>
                  </a:lnTo>
                  <a:lnTo>
                    <a:pt x="194436" y="127762"/>
                  </a:lnTo>
                  <a:lnTo>
                    <a:pt x="195833" y="128270"/>
                  </a:lnTo>
                  <a:lnTo>
                    <a:pt x="197357" y="128650"/>
                  </a:lnTo>
                  <a:lnTo>
                    <a:pt x="198754" y="129667"/>
                  </a:lnTo>
                  <a:lnTo>
                    <a:pt x="200151" y="131190"/>
                  </a:lnTo>
                  <a:lnTo>
                    <a:pt x="201675" y="132587"/>
                  </a:lnTo>
                  <a:lnTo>
                    <a:pt x="203072" y="134874"/>
                  </a:lnTo>
                  <a:lnTo>
                    <a:pt x="213486" y="165735"/>
                  </a:lnTo>
                  <a:lnTo>
                    <a:pt x="213359" y="167767"/>
                  </a:lnTo>
                  <a:lnTo>
                    <a:pt x="213232" y="169799"/>
                  </a:lnTo>
                  <a:lnTo>
                    <a:pt x="212725" y="171450"/>
                  </a:lnTo>
                  <a:lnTo>
                    <a:pt x="211835" y="172593"/>
                  </a:lnTo>
                  <a:lnTo>
                    <a:pt x="210946" y="173862"/>
                  </a:lnTo>
                  <a:lnTo>
                    <a:pt x="209803" y="174751"/>
                  </a:lnTo>
                  <a:lnTo>
                    <a:pt x="208406" y="175260"/>
                  </a:lnTo>
                  <a:lnTo>
                    <a:pt x="117220" y="207899"/>
                  </a:lnTo>
                  <a:lnTo>
                    <a:pt x="147700" y="292988"/>
                  </a:lnTo>
                  <a:lnTo>
                    <a:pt x="256412" y="254126"/>
                  </a:lnTo>
                  <a:lnTo>
                    <a:pt x="257809" y="253619"/>
                  </a:lnTo>
                  <a:lnTo>
                    <a:pt x="259206" y="253492"/>
                  </a:lnTo>
                  <a:lnTo>
                    <a:pt x="260730" y="254000"/>
                  </a:lnTo>
                  <a:lnTo>
                    <a:pt x="262127" y="254381"/>
                  </a:lnTo>
                  <a:lnTo>
                    <a:pt x="263651" y="255397"/>
                  </a:lnTo>
                  <a:lnTo>
                    <a:pt x="265048" y="257048"/>
                  </a:lnTo>
                  <a:lnTo>
                    <a:pt x="266572" y="258572"/>
                  </a:lnTo>
                  <a:lnTo>
                    <a:pt x="267969" y="260858"/>
                  </a:lnTo>
                  <a:lnTo>
                    <a:pt x="269494" y="263779"/>
                  </a:lnTo>
                  <a:lnTo>
                    <a:pt x="271017" y="266573"/>
                  </a:lnTo>
                  <a:lnTo>
                    <a:pt x="272541" y="270256"/>
                  </a:lnTo>
                  <a:lnTo>
                    <a:pt x="274065" y="274827"/>
                  </a:lnTo>
                  <a:lnTo>
                    <a:pt x="275716" y="279400"/>
                  </a:lnTo>
                  <a:lnTo>
                    <a:pt x="276859" y="283210"/>
                  </a:lnTo>
                  <a:lnTo>
                    <a:pt x="277621" y="286385"/>
                  </a:lnTo>
                  <a:lnTo>
                    <a:pt x="278256" y="289560"/>
                  </a:lnTo>
                  <a:lnTo>
                    <a:pt x="278638" y="292226"/>
                  </a:lnTo>
                  <a:lnTo>
                    <a:pt x="278510" y="294386"/>
                  </a:lnTo>
                  <a:lnTo>
                    <a:pt x="278383" y="296418"/>
                  </a:lnTo>
                  <a:lnTo>
                    <a:pt x="277875" y="298196"/>
                  </a:lnTo>
                  <a:lnTo>
                    <a:pt x="276986" y="299465"/>
                  </a:lnTo>
                  <a:lnTo>
                    <a:pt x="276225" y="300736"/>
                  </a:lnTo>
                  <a:lnTo>
                    <a:pt x="122046" y="356488"/>
                  </a:lnTo>
                  <a:lnTo>
                    <a:pt x="112013" y="358394"/>
                  </a:lnTo>
                  <a:lnTo>
                    <a:pt x="107441" y="356615"/>
                  </a:lnTo>
                  <a:lnTo>
                    <a:pt x="102869" y="354838"/>
                  </a:lnTo>
                  <a:lnTo>
                    <a:pt x="99313" y="350520"/>
                  </a:lnTo>
                  <a:lnTo>
                    <a:pt x="96900" y="343662"/>
                  </a:lnTo>
                  <a:lnTo>
                    <a:pt x="2539" y="80518"/>
                  </a:lnTo>
                  <a:lnTo>
                    <a:pt x="126" y="73660"/>
                  </a:lnTo>
                  <a:lnTo>
                    <a:pt x="0" y="68199"/>
                  </a:lnTo>
                  <a:lnTo>
                    <a:pt x="2412" y="63881"/>
                  </a:lnTo>
                  <a:lnTo>
                    <a:pt x="4825" y="59562"/>
                  </a:lnTo>
                  <a:lnTo>
                    <a:pt x="8635" y="56514"/>
                  </a:lnTo>
                  <a:lnTo>
                    <a:pt x="13842" y="54610"/>
                  </a:lnTo>
                  <a:close/>
                </a:path>
              </a:pathLst>
            </a:custGeom>
            <a:ln w="6096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181600" y="1309116"/>
            <a:ext cx="1934210" cy="2620010"/>
            <a:chOff x="3657600" y="1309116"/>
            <a:chExt cx="1934210" cy="262001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7600" y="1309116"/>
              <a:ext cx="1933955" cy="26197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4656" y="1767840"/>
              <a:ext cx="1216914" cy="7200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3319" y="1758823"/>
              <a:ext cx="1217295" cy="7192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7863" y="1659623"/>
              <a:ext cx="491489" cy="36653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990338" y="1654302"/>
              <a:ext cx="485140" cy="360680"/>
            </a:xfrm>
            <a:custGeom>
              <a:avLst/>
              <a:gdLst/>
              <a:ahLst/>
              <a:cxnLst/>
              <a:rect l="l" t="t" r="r" b="b"/>
              <a:pathLst>
                <a:path w="485139" h="360680">
                  <a:moveTo>
                    <a:pt x="167132" y="1905"/>
                  </a:moveTo>
                  <a:lnTo>
                    <a:pt x="165735" y="2032"/>
                  </a:lnTo>
                  <a:lnTo>
                    <a:pt x="8509" y="58420"/>
                  </a:lnTo>
                  <a:lnTo>
                    <a:pt x="4825" y="61468"/>
                  </a:lnTo>
                  <a:lnTo>
                    <a:pt x="2412" y="65786"/>
                  </a:lnTo>
                  <a:lnTo>
                    <a:pt x="0" y="69976"/>
                  </a:lnTo>
                  <a:lnTo>
                    <a:pt x="0" y="75564"/>
                  </a:lnTo>
                  <a:lnTo>
                    <a:pt x="2458" y="82550"/>
                  </a:lnTo>
                  <a:lnTo>
                    <a:pt x="96774" y="345567"/>
                  </a:lnTo>
                  <a:lnTo>
                    <a:pt x="112013" y="360299"/>
                  </a:lnTo>
                  <a:lnTo>
                    <a:pt x="116839" y="360172"/>
                  </a:lnTo>
                  <a:lnTo>
                    <a:pt x="274954" y="303530"/>
                  </a:lnTo>
                  <a:lnTo>
                    <a:pt x="278458" y="294894"/>
                  </a:lnTo>
                  <a:lnTo>
                    <a:pt x="147574" y="294894"/>
                  </a:lnTo>
                  <a:lnTo>
                    <a:pt x="117094" y="209803"/>
                  </a:lnTo>
                  <a:lnTo>
                    <a:pt x="209676" y="176530"/>
                  </a:lnTo>
                  <a:lnTo>
                    <a:pt x="210820" y="175768"/>
                  </a:lnTo>
                  <a:lnTo>
                    <a:pt x="211709" y="174498"/>
                  </a:lnTo>
                  <a:lnTo>
                    <a:pt x="212598" y="173355"/>
                  </a:lnTo>
                  <a:lnTo>
                    <a:pt x="213066" y="171831"/>
                  </a:lnTo>
                  <a:lnTo>
                    <a:pt x="213182" y="170434"/>
                  </a:lnTo>
                  <a:lnTo>
                    <a:pt x="213360" y="167512"/>
                  </a:lnTo>
                  <a:lnTo>
                    <a:pt x="213106" y="164973"/>
                  </a:lnTo>
                  <a:lnTo>
                    <a:pt x="212691" y="162940"/>
                  </a:lnTo>
                  <a:lnTo>
                    <a:pt x="100329" y="162940"/>
                  </a:lnTo>
                  <a:lnTo>
                    <a:pt x="73913" y="89153"/>
                  </a:lnTo>
                  <a:lnTo>
                    <a:pt x="183007" y="50037"/>
                  </a:lnTo>
                  <a:lnTo>
                    <a:pt x="184150" y="49149"/>
                  </a:lnTo>
                  <a:lnTo>
                    <a:pt x="184912" y="47878"/>
                  </a:lnTo>
                  <a:lnTo>
                    <a:pt x="185674" y="46736"/>
                  </a:lnTo>
                  <a:lnTo>
                    <a:pt x="186054" y="44958"/>
                  </a:lnTo>
                  <a:lnTo>
                    <a:pt x="186309" y="40639"/>
                  </a:lnTo>
                  <a:lnTo>
                    <a:pt x="186054" y="38100"/>
                  </a:lnTo>
                  <a:lnTo>
                    <a:pt x="185292" y="34925"/>
                  </a:lnTo>
                  <a:lnTo>
                    <a:pt x="184658" y="31750"/>
                  </a:lnTo>
                  <a:lnTo>
                    <a:pt x="177164" y="12192"/>
                  </a:lnTo>
                  <a:lnTo>
                    <a:pt x="175767" y="9398"/>
                  </a:lnTo>
                  <a:lnTo>
                    <a:pt x="174244" y="7112"/>
                  </a:lnTo>
                  <a:lnTo>
                    <a:pt x="171323" y="3683"/>
                  </a:lnTo>
                  <a:lnTo>
                    <a:pt x="169925" y="2667"/>
                  </a:lnTo>
                  <a:lnTo>
                    <a:pt x="167132" y="1905"/>
                  </a:lnTo>
                  <a:close/>
                </a:path>
                <a:path w="485139" h="360680">
                  <a:moveTo>
                    <a:pt x="259207" y="255397"/>
                  </a:moveTo>
                  <a:lnTo>
                    <a:pt x="257683" y="255397"/>
                  </a:lnTo>
                  <a:lnTo>
                    <a:pt x="147574" y="294894"/>
                  </a:lnTo>
                  <a:lnTo>
                    <a:pt x="278458" y="294894"/>
                  </a:lnTo>
                  <a:lnTo>
                    <a:pt x="278511" y="294005"/>
                  </a:lnTo>
                  <a:lnTo>
                    <a:pt x="278257" y="291464"/>
                  </a:lnTo>
                  <a:lnTo>
                    <a:pt x="277495" y="288289"/>
                  </a:lnTo>
                  <a:lnTo>
                    <a:pt x="276860" y="285114"/>
                  </a:lnTo>
                  <a:lnTo>
                    <a:pt x="275716" y="281177"/>
                  </a:lnTo>
                  <a:lnTo>
                    <a:pt x="274065" y="276733"/>
                  </a:lnTo>
                  <a:lnTo>
                    <a:pt x="272414" y="272161"/>
                  </a:lnTo>
                  <a:lnTo>
                    <a:pt x="270890" y="268477"/>
                  </a:lnTo>
                  <a:lnTo>
                    <a:pt x="269366" y="265557"/>
                  </a:lnTo>
                  <a:lnTo>
                    <a:pt x="267970" y="262763"/>
                  </a:lnTo>
                  <a:lnTo>
                    <a:pt x="260603" y="255905"/>
                  </a:lnTo>
                  <a:lnTo>
                    <a:pt x="259207" y="255397"/>
                  </a:lnTo>
                  <a:close/>
                </a:path>
                <a:path w="485139" h="360680">
                  <a:moveTo>
                    <a:pt x="412927" y="148462"/>
                  </a:moveTo>
                  <a:lnTo>
                    <a:pt x="357886" y="148462"/>
                  </a:lnTo>
                  <a:lnTo>
                    <a:pt x="386207" y="227457"/>
                  </a:lnTo>
                  <a:lnTo>
                    <a:pt x="394208" y="232663"/>
                  </a:lnTo>
                  <a:lnTo>
                    <a:pt x="396366" y="232918"/>
                  </a:lnTo>
                  <a:lnTo>
                    <a:pt x="399034" y="232663"/>
                  </a:lnTo>
                  <a:lnTo>
                    <a:pt x="405638" y="231394"/>
                  </a:lnTo>
                  <a:lnTo>
                    <a:pt x="409575" y="230250"/>
                  </a:lnTo>
                  <a:lnTo>
                    <a:pt x="414274" y="228473"/>
                  </a:lnTo>
                  <a:lnTo>
                    <a:pt x="418973" y="226822"/>
                  </a:lnTo>
                  <a:lnTo>
                    <a:pt x="435610" y="213106"/>
                  </a:lnTo>
                  <a:lnTo>
                    <a:pt x="435610" y="211582"/>
                  </a:lnTo>
                  <a:lnTo>
                    <a:pt x="434884" y="209803"/>
                  </a:lnTo>
                  <a:lnTo>
                    <a:pt x="412927" y="148462"/>
                  </a:lnTo>
                  <a:close/>
                </a:path>
                <a:path w="485139" h="360680">
                  <a:moveTo>
                    <a:pt x="351789" y="0"/>
                  </a:moveTo>
                  <a:lnTo>
                    <a:pt x="322452" y="9271"/>
                  </a:lnTo>
                  <a:lnTo>
                    <a:pt x="319532" y="10795"/>
                  </a:lnTo>
                  <a:lnTo>
                    <a:pt x="317246" y="12446"/>
                  </a:lnTo>
                  <a:lnTo>
                    <a:pt x="314198" y="15494"/>
                  </a:lnTo>
                  <a:lnTo>
                    <a:pt x="313182" y="17018"/>
                  </a:lnTo>
                  <a:lnTo>
                    <a:pt x="312420" y="20320"/>
                  </a:lnTo>
                  <a:lnTo>
                    <a:pt x="312547" y="21844"/>
                  </a:lnTo>
                  <a:lnTo>
                    <a:pt x="313146" y="23622"/>
                  </a:lnTo>
                  <a:lnTo>
                    <a:pt x="341375" y="102235"/>
                  </a:lnTo>
                  <a:lnTo>
                    <a:pt x="266953" y="128905"/>
                  </a:lnTo>
                  <a:lnTo>
                    <a:pt x="265811" y="129794"/>
                  </a:lnTo>
                  <a:lnTo>
                    <a:pt x="265049" y="130937"/>
                  </a:lnTo>
                  <a:lnTo>
                    <a:pt x="264160" y="132080"/>
                  </a:lnTo>
                  <a:lnTo>
                    <a:pt x="263651" y="133731"/>
                  </a:lnTo>
                  <a:lnTo>
                    <a:pt x="263525" y="135889"/>
                  </a:lnTo>
                  <a:lnTo>
                    <a:pt x="263271" y="137922"/>
                  </a:lnTo>
                  <a:lnTo>
                    <a:pt x="263525" y="140588"/>
                  </a:lnTo>
                  <a:lnTo>
                    <a:pt x="264160" y="143763"/>
                  </a:lnTo>
                  <a:lnTo>
                    <a:pt x="264667" y="146938"/>
                  </a:lnTo>
                  <a:lnTo>
                    <a:pt x="276860" y="171831"/>
                  </a:lnTo>
                  <a:lnTo>
                    <a:pt x="278384" y="173355"/>
                  </a:lnTo>
                  <a:lnTo>
                    <a:pt x="279908" y="174244"/>
                  </a:lnTo>
                  <a:lnTo>
                    <a:pt x="281304" y="174625"/>
                  </a:lnTo>
                  <a:lnTo>
                    <a:pt x="282828" y="175006"/>
                  </a:lnTo>
                  <a:lnTo>
                    <a:pt x="284225" y="174878"/>
                  </a:lnTo>
                  <a:lnTo>
                    <a:pt x="357886" y="148462"/>
                  </a:lnTo>
                  <a:lnTo>
                    <a:pt x="412927" y="148462"/>
                  </a:lnTo>
                  <a:lnTo>
                    <a:pt x="406653" y="130937"/>
                  </a:lnTo>
                  <a:lnTo>
                    <a:pt x="480567" y="104394"/>
                  </a:lnTo>
                  <a:lnTo>
                    <a:pt x="481838" y="103632"/>
                  </a:lnTo>
                  <a:lnTo>
                    <a:pt x="482828" y="102235"/>
                  </a:lnTo>
                  <a:lnTo>
                    <a:pt x="483742" y="101092"/>
                  </a:lnTo>
                  <a:lnTo>
                    <a:pt x="484377" y="99440"/>
                  </a:lnTo>
                  <a:lnTo>
                    <a:pt x="484886" y="95250"/>
                  </a:lnTo>
                  <a:lnTo>
                    <a:pt x="484759" y="92583"/>
                  </a:lnTo>
                  <a:lnTo>
                    <a:pt x="484081" y="89153"/>
                  </a:lnTo>
                  <a:lnTo>
                    <a:pt x="483615" y="86360"/>
                  </a:lnTo>
                  <a:lnTo>
                    <a:pt x="483158" y="84836"/>
                  </a:lnTo>
                  <a:lnTo>
                    <a:pt x="390144" y="84836"/>
                  </a:lnTo>
                  <a:lnTo>
                    <a:pt x="361823" y="5969"/>
                  </a:lnTo>
                  <a:lnTo>
                    <a:pt x="353949" y="253"/>
                  </a:lnTo>
                  <a:lnTo>
                    <a:pt x="351789" y="0"/>
                  </a:lnTo>
                  <a:close/>
                </a:path>
                <a:path w="485139" h="360680">
                  <a:moveTo>
                    <a:pt x="194310" y="129667"/>
                  </a:moveTo>
                  <a:lnTo>
                    <a:pt x="192912" y="129667"/>
                  </a:lnTo>
                  <a:lnTo>
                    <a:pt x="100329" y="162940"/>
                  </a:lnTo>
                  <a:lnTo>
                    <a:pt x="212691" y="162940"/>
                  </a:lnTo>
                  <a:lnTo>
                    <a:pt x="211836" y="158750"/>
                  </a:lnTo>
                  <a:lnTo>
                    <a:pt x="210692" y="155067"/>
                  </a:lnTo>
                  <a:lnTo>
                    <a:pt x="209041" y="150495"/>
                  </a:lnTo>
                  <a:lnTo>
                    <a:pt x="207517" y="146176"/>
                  </a:lnTo>
                  <a:lnTo>
                    <a:pt x="195834" y="130048"/>
                  </a:lnTo>
                  <a:lnTo>
                    <a:pt x="194310" y="129667"/>
                  </a:lnTo>
                  <a:close/>
                </a:path>
                <a:path w="485139" h="360680">
                  <a:moveTo>
                    <a:pt x="465963" y="58038"/>
                  </a:moveTo>
                  <a:lnTo>
                    <a:pt x="464565" y="58038"/>
                  </a:lnTo>
                  <a:lnTo>
                    <a:pt x="463296" y="58547"/>
                  </a:lnTo>
                  <a:lnTo>
                    <a:pt x="390144" y="84836"/>
                  </a:lnTo>
                  <a:lnTo>
                    <a:pt x="483158" y="84836"/>
                  </a:lnTo>
                  <a:lnTo>
                    <a:pt x="482428" y="82423"/>
                  </a:lnTo>
                  <a:lnTo>
                    <a:pt x="480949" y="78232"/>
                  </a:lnTo>
                  <a:lnTo>
                    <a:pt x="479425" y="74040"/>
                  </a:lnTo>
                  <a:lnTo>
                    <a:pt x="477900" y="70485"/>
                  </a:lnTo>
                  <a:lnTo>
                    <a:pt x="476376" y="67690"/>
                  </a:lnTo>
                  <a:lnTo>
                    <a:pt x="474852" y="64770"/>
                  </a:lnTo>
                  <a:lnTo>
                    <a:pt x="467360" y="58420"/>
                  </a:lnTo>
                  <a:lnTo>
                    <a:pt x="465963" y="58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50561" y="1651254"/>
              <a:ext cx="227711" cy="23901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990338" y="1656207"/>
              <a:ext cx="278765" cy="358775"/>
            </a:xfrm>
            <a:custGeom>
              <a:avLst/>
              <a:gdLst/>
              <a:ahLst/>
              <a:cxnLst/>
              <a:rect l="l" t="t" r="r" b="b"/>
              <a:pathLst>
                <a:path w="278764" h="358775">
                  <a:moveTo>
                    <a:pt x="13715" y="54609"/>
                  </a:moveTo>
                  <a:lnTo>
                    <a:pt x="164337" y="634"/>
                  </a:lnTo>
                  <a:lnTo>
                    <a:pt x="165735" y="126"/>
                  </a:lnTo>
                  <a:lnTo>
                    <a:pt x="167132" y="0"/>
                  </a:lnTo>
                  <a:lnTo>
                    <a:pt x="177164" y="10287"/>
                  </a:lnTo>
                  <a:lnTo>
                    <a:pt x="178688" y="13207"/>
                  </a:lnTo>
                  <a:lnTo>
                    <a:pt x="185292" y="33019"/>
                  </a:lnTo>
                  <a:lnTo>
                    <a:pt x="186054" y="36194"/>
                  </a:lnTo>
                  <a:lnTo>
                    <a:pt x="186309" y="38734"/>
                  </a:lnTo>
                  <a:lnTo>
                    <a:pt x="186182" y="40893"/>
                  </a:lnTo>
                  <a:lnTo>
                    <a:pt x="186054" y="43052"/>
                  </a:lnTo>
                  <a:lnTo>
                    <a:pt x="185674" y="44830"/>
                  </a:lnTo>
                  <a:lnTo>
                    <a:pt x="184912" y="45973"/>
                  </a:lnTo>
                  <a:lnTo>
                    <a:pt x="184150" y="47243"/>
                  </a:lnTo>
                  <a:lnTo>
                    <a:pt x="183007" y="48132"/>
                  </a:lnTo>
                  <a:lnTo>
                    <a:pt x="181610" y="48640"/>
                  </a:lnTo>
                  <a:lnTo>
                    <a:pt x="73913" y="87248"/>
                  </a:lnTo>
                  <a:lnTo>
                    <a:pt x="100329" y="161035"/>
                  </a:lnTo>
                  <a:lnTo>
                    <a:pt x="191515" y="128269"/>
                  </a:lnTo>
                  <a:lnTo>
                    <a:pt x="192912" y="127762"/>
                  </a:lnTo>
                  <a:lnTo>
                    <a:pt x="194310" y="127762"/>
                  </a:lnTo>
                  <a:lnTo>
                    <a:pt x="209041" y="148589"/>
                  </a:lnTo>
                  <a:lnTo>
                    <a:pt x="210692" y="153162"/>
                  </a:lnTo>
                  <a:lnTo>
                    <a:pt x="211836" y="156844"/>
                  </a:lnTo>
                  <a:lnTo>
                    <a:pt x="212471" y="160019"/>
                  </a:lnTo>
                  <a:lnTo>
                    <a:pt x="213106" y="163067"/>
                  </a:lnTo>
                  <a:lnTo>
                    <a:pt x="213360" y="165607"/>
                  </a:lnTo>
                  <a:lnTo>
                    <a:pt x="213233" y="167766"/>
                  </a:lnTo>
                  <a:lnTo>
                    <a:pt x="213106" y="169798"/>
                  </a:lnTo>
                  <a:lnTo>
                    <a:pt x="212598" y="171450"/>
                  </a:lnTo>
                  <a:lnTo>
                    <a:pt x="211709" y="172592"/>
                  </a:lnTo>
                  <a:lnTo>
                    <a:pt x="210820" y="173862"/>
                  </a:lnTo>
                  <a:lnTo>
                    <a:pt x="209676" y="174625"/>
                  </a:lnTo>
                  <a:lnTo>
                    <a:pt x="208279" y="175132"/>
                  </a:lnTo>
                  <a:lnTo>
                    <a:pt x="117094" y="207898"/>
                  </a:lnTo>
                  <a:lnTo>
                    <a:pt x="147574" y="292988"/>
                  </a:lnTo>
                  <a:lnTo>
                    <a:pt x="256286" y="254000"/>
                  </a:lnTo>
                  <a:lnTo>
                    <a:pt x="257683" y="253491"/>
                  </a:lnTo>
                  <a:lnTo>
                    <a:pt x="259207" y="253491"/>
                  </a:lnTo>
                  <a:lnTo>
                    <a:pt x="260603" y="254000"/>
                  </a:lnTo>
                  <a:lnTo>
                    <a:pt x="262127" y="254380"/>
                  </a:lnTo>
                  <a:lnTo>
                    <a:pt x="263525" y="255396"/>
                  </a:lnTo>
                  <a:lnTo>
                    <a:pt x="265049" y="256920"/>
                  </a:lnTo>
                  <a:lnTo>
                    <a:pt x="266446" y="258571"/>
                  </a:lnTo>
                  <a:lnTo>
                    <a:pt x="267970" y="260857"/>
                  </a:lnTo>
                  <a:lnTo>
                    <a:pt x="269366" y="263651"/>
                  </a:lnTo>
                  <a:lnTo>
                    <a:pt x="270890" y="266572"/>
                  </a:lnTo>
                  <a:lnTo>
                    <a:pt x="272414" y="270255"/>
                  </a:lnTo>
                  <a:lnTo>
                    <a:pt x="274065" y="274827"/>
                  </a:lnTo>
                  <a:lnTo>
                    <a:pt x="275716" y="279272"/>
                  </a:lnTo>
                  <a:lnTo>
                    <a:pt x="276860" y="283209"/>
                  </a:lnTo>
                  <a:lnTo>
                    <a:pt x="277495" y="286384"/>
                  </a:lnTo>
                  <a:lnTo>
                    <a:pt x="278257" y="289559"/>
                  </a:lnTo>
                  <a:lnTo>
                    <a:pt x="278511" y="292100"/>
                  </a:lnTo>
                  <a:lnTo>
                    <a:pt x="278384" y="294258"/>
                  </a:lnTo>
                  <a:lnTo>
                    <a:pt x="278257" y="296417"/>
                  </a:lnTo>
                  <a:lnTo>
                    <a:pt x="121920" y="356488"/>
                  </a:lnTo>
                  <a:lnTo>
                    <a:pt x="112013" y="358393"/>
                  </a:lnTo>
                  <a:lnTo>
                    <a:pt x="107314" y="356615"/>
                  </a:lnTo>
                  <a:lnTo>
                    <a:pt x="2412" y="80517"/>
                  </a:lnTo>
                  <a:lnTo>
                    <a:pt x="0" y="73659"/>
                  </a:lnTo>
                  <a:lnTo>
                    <a:pt x="0" y="68071"/>
                  </a:lnTo>
                  <a:lnTo>
                    <a:pt x="2412" y="63880"/>
                  </a:lnTo>
                  <a:lnTo>
                    <a:pt x="4825" y="59562"/>
                  </a:lnTo>
                  <a:lnTo>
                    <a:pt x="8509" y="56514"/>
                  </a:lnTo>
                  <a:lnTo>
                    <a:pt x="13715" y="54609"/>
                  </a:lnTo>
                  <a:close/>
                </a:path>
              </a:pathLst>
            </a:custGeom>
            <a:ln w="6096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923277" y="1295401"/>
            <a:ext cx="1926589" cy="2632075"/>
            <a:chOff x="6399276" y="1295400"/>
            <a:chExt cx="1926589" cy="2632075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99276" y="1295400"/>
              <a:ext cx="1926335" cy="26319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09004" y="1667256"/>
              <a:ext cx="953261" cy="5935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87668" y="1659000"/>
              <a:ext cx="953135" cy="5929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25512" y="1562087"/>
              <a:ext cx="491490" cy="36653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507605" y="1555622"/>
              <a:ext cx="485140" cy="360680"/>
            </a:xfrm>
            <a:custGeom>
              <a:avLst/>
              <a:gdLst/>
              <a:ahLst/>
              <a:cxnLst/>
              <a:rect l="l" t="t" r="r" b="b"/>
              <a:pathLst>
                <a:path w="485140" h="360680">
                  <a:moveTo>
                    <a:pt x="167259" y="1904"/>
                  </a:moveTo>
                  <a:lnTo>
                    <a:pt x="165862" y="1904"/>
                  </a:lnTo>
                  <a:lnTo>
                    <a:pt x="8636" y="58292"/>
                  </a:lnTo>
                  <a:lnTo>
                    <a:pt x="4825" y="61340"/>
                  </a:lnTo>
                  <a:lnTo>
                    <a:pt x="0" y="69976"/>
                  </a:lnTo>
                  <a:lnTo>
                    <a:pt x="0" y="75564"/>
                  </a:lnTo>
                  <a:lnTo>
                    <a:pt x="2585" y="82550"/>
                  </a:lnTo>
                  <a:lnTo>
                    <a:pt x="96900" y="345439"/>
                  </a:lnTo>
                  <a:lnTo>
                    <a:pt x="99314" y="352298"/>
                  </a:lnTo>
                  <a:lnTo>
                    <a:pt x="102870" y="356615"/>
                  </a:lnTo>
                  <a:lnTo>
                    <a:pt x="112014" y="360172"/>
                  </a:lnTo>
                  <a:lnTo>
                    <a:pt x="116840" y="360172"/>
                  </a:lnTo>
                  <a:lnTo>
                    <a:pt x="273558" y="303911"/>
                  </a:lnTo>
                  <a:lnTo>
                    <a:pt x="275081" y="303402"/>
                  </a:lnTo>
                  <a:lnTo>
                    <a:pt x="276098" y="302513"/>
                  </a:lnTo>
                  <a:lnTo>
                    <a:pt x="277875" y="299974"/>
                  </a:lnTo>
                  <a:lnTo>
                    <a:pt x="278384" y="298323"/>
                  </a:lnTo>
                  <a:lnTo>
                    <a:pt x="278511" y="294893"/>
                  </a:lnTo>
                  <a:lnTo>
                    <a:pt x="147700" y="294893"/>
                  </a:lnTo>
                  <a:lnTo>
                    <a:pt x="117221" y="209803"/>
                  </a:lnTo>
                  <a:lnTo>
                    <a:pt x="209803" y="176529"/>
                  </a:lnTo>
                  <a:lnTo>
                    <a:pt x="213487" y="167512"/>
                  </a:lnTo>
                  <a:lnTo>
                    <a:pt x="213233" y="164973"/>
                  </a:lnTo>
                  <a:lnTo>
                    <a:pt x="212714" y="162813"/>
                  </a:lnTo>
                  <a:lnTo>
                    <a:pt x="100329" y="162813"/>
                  </a:lnTo>
                  <a:lnTo>
                    <a:pt x="73914" y="89153"/>
                  </a:lnTo>
                  <a:lnTo>
                    <a:pt x="183134" y="50037"/>
                  </a:lnTo>
                  <a:lnTo>
                    <a:pt x="186436" y="40639"/>
                  </a:lnTo>
                  <a:lnTo>
                    <a:pt x="186054" y="37973"/>
                  </a:lnTo>
                  <a:lnTo>
                    <a:pt x="169925" y="2666"/>
                  </a:lnTo>
                  <a:lnTo>
                    <a:pt x="168655" y="2286"/>
                  </a:lnTo>
                  <a:lnTo>
                    <a:pt x="167259" y="1904"/>
                  </a:lnTo>
                  <a:close/>
                </a:path>
                <a:path w="485140" h="360680">
                  <a:moveTo>
                    <a:pt x="259206" y="255397"/>
                  </a:moveTo>
                  <a:lnTo>
                    <a:pt x="257810" y="255397"/>
                  </a:lnTo>
                  <a:lnTo>
                    <a:pt x="147700" y="294893"/>
                  </a:lnTo>
                  <a:lnTo>
                    <a:pt x="278511" y="294893"/>
                  </a:lnTo>
                  <a:lnTo>
                    <a:pt x="278511" y="294004"/>
                  </a:lnTo>
                  <a:lnTo>
                    <a:pt x="274066" y="276605"/>
                  </a:lnTo>
                  <a:lnTo>
                    <a:pt x="272542" y="272161"/>
                  </a:lnTo>
                  <a:lnTo>
                    <a:pt x="260730" y="255777"/>
                  </a:lnTo>
                  <a:lnTo>
                    <a:pt x="259206" y="255397"/>
                  </a:lnTo>
                  <a:close/>
                </a:path>
                <a:path w="485140" h="360680">
                  <a:moveTo>
                    <a:pt x="413018" y="148336"/>
                  </a:moveTo>
                  <a:lnTo>
                    <a:pt x="358013" y="148336"/>
                  </a:lnTo>
                  <a:lnTo>
                    <a:pt x="386334" y="227456"/>
                  </a:lnTo>
                  <a:lnTo>
                    <a:pt x="386842" y="228980"/>
                  </a:lnTo>
                  <a:lnTo>
                    <a:pt x="396367" y="232790"/>
                  </a:lnTo>
                  <a:lnTo>
                    <a:pt x="399161" y="232663"/>
                  </a:lnTo>
                  <a:lnTo>
                    <a:pt x="402463" y="231901"/>
                  </a:lnTo>
                  <a:lnTo>
                    <a:pt x="405638" y="231266"/>
                  </a:lnTo>
                  <a:lnTo>
                    <a:pt x="432435" y="218948"/>
                  </a:lnTo>
                  <a:lnTo>
                    <a:pt x="434086" y="217424"/>
                  </a:lnTo>
                  <a:lnTo>
                    <a:pt x="434975" y="215900"/>
                  </a:lnTo>
                  <a:lnTo>
                    <a:pt x="435355" y="214502"/>
                  </a:lnTo>
                  <a:lnTo>
                    <a:pt x="435737" y="212978"/>
                  </a:lnTo>
                  <a:lnTo>
                    <a:pt x="435610" y="211581"/>
                  </a:lnTo>
                  <a:lnTo>
                    <a:pt x="435056" y="209803"/>
                  </a:lnTo>
                  <a:lnTo>
                    <a:pt x="413018" y="148336"/>
                  </a:lnTo>
                  <a:close/>
                </a:path>
                <a:path w="485140" h="360680">
                  <a:moveTo>
                    <a:pt x="351917" y="0"/>
                  </a:moveTo>
                  <a:lnTo>
                    <a:pt x="315722" y="13842"/>
                  </a:lnTo>
                  <a:lnTo>
                    <a:pt x="312547" y="20192"/>
                  </a:lnTo>
                  <a:lnTo>
                    <a:pt x="312547" y="21843"/>
                  </a:lnTo>
                  <a:lnTo>
                    <a:pt x="313227" y="23494"/>
                  </a:lnTo>
                  <a:lnTo>
                    <a:pt x="341375" y="102235"/>
                  </a:lnTo>
                  <a:lnTo>
                    <a:pt x="266953" y="128904"/>
                  </a:lnTo>
                  <a:lnTo>
                    <a:pt x="263271" y="137922"/>
                  </a:lnTo>
                  <a:lnTo>
                    <a:pt x="263525" y="140588"/>
                  </a:lnTo>
                  <a:lnTo>
                    <a:pt x="264795" y="146938"/>
                  </a:lnTo>
                  <a:lnTo>
                    <a:pt x="265811" y="150622"/>
                  </a:lnTo>
                  <a:lnTo>
                    <a:pt x="267379" y="154939"/>
                  </a:lnTo>
                  <a:lnTo>
                    <a:pt x="268859" y="159130"/>
                  </a:lnTo>
                  <a:lnTo>
                    <a:pt x="281431" y="174498"/>
                  </a:lnTo>
                  <a:lnTo>
                    <a:pt x="282828" y="174878"/>
                  </a:lnTo>
                  <a:lnTo>
                    <a:pt x="284225" y="174878"/>
                  </a:lnTo>
                  <a:lnTo>
                    <a:pt x="358013" y="148336"/>
                  </a:lnTo>
                  <a:lnTo>
                    <a:pt x="413018" y="148336"/>
                  </a:lnTo>
                  <a:lnTo>
                    <a:pt x="406780" y="130937"/>
                  </a:lnTo>
                  <a:lnTo>
                    <a:pt x="480695" y="104393"/>
                  </a:lnTo>
                  <a:lnTo>
                    <a:pt x="481838" y="103504"/>
                  </a:lnTo>
                  <a:lnTo>
                    <a:pt x="482853" y="102362"/>
                  </a:lnTo>
                  <a:lnTo>
                    <a:pt x="483743" y="101091"/>
                  </a:lnTo>
                  <a:lnTo>
                    <a:pt x="484377" y="99440"/>
                  </a:lnTo>
                  <a:lnTo>
                    <a:pt x="484631" y="97281"/>
                  </a:lnTo>
                  <a:lnTo>
                    <a:pt x="485013" y="95123"/>
                  </a:lnTo>
                  <a:lnTo>
                    <a:pt x="484886" y="92582"/>
                  </a:lnTo>
                  <a:lnTo>
                    <a:pt x="483616" y="86360"/>
                  </a:lnTo>
                  <a:lnTo>
                    <a:pt x="483175" y="84709"/>
                  </a:lnTo>
                  <a:lnTo>
                    <a:pt x="390144" y="84709"/>
                  </a:lnTo>
                  <a:lnTo>
                    <a:pt x="361823" y="5841"/>
                  </a:lnTo>
                  <a:lnTo>
                    <a:pt x="361315" y="4317"/>
                  </a:lnTo>
                  <a:lnTo>
                    <a:pt x="360425" y="3048"/>
                  </a:lnTo>
                  <a:lnTo>
                    <a:pt x="359155" y="2031"/>
                  </a:lnTo>
                  <a:lnTo>
                    <a:pt x="357886" y="888"/>
                  </a:lnTo>
                  <a:lnTo>
                    <a:pt x="356235" y="380"/>
                  </a:lnTo>
                  <a:lnTo>
                    <a:pt x="354075" y="126"/>
                  </a:lnTo>
                  <a:lnTo>
                    <a:pt x="351917" y="0"/>
                  </a:lnTo>
                  <a:close/>
                </a:path>
                <a:path w="485140" h="360680">
                  <a:moveTo>
                    <a:pt x="194437" y="129666"/>
                  </a:moveTo>
                  <a:lnTo>
                    <a:pt x="192913" y="129666"/>
                  </a:lnTo>
                  <a:lnTo>
                    <a:pt x="100329" y="162813"/>
                  </a:lnTo>
                  <a:lnTo>
                    <a:pt x="212714" y="162813"/>
                  </a:lnTo>
                  <a:lnTo>
                    <a:pt x="212471" y="161798"/>
                  </a:lnTo>
                  <a:lnTo>
                    <a:pt x="211836" y="158750"/>
                  </a:lnTo>
                  <a:lnTo>
                    <a:pt x="210645" y="154812"/>
                  </a:lnTo>
                  <a:lnTo>
                    <a:pt x="209042" y="150494"/>
                  </a:lnTo>
                  <a:lnTo>
                    <a:pt x="207518" y="146050"/>
                  </a:lnTo>
                  <a:lnTo>
                    <a:pt x="200151" y="132968"/>
                  </a:lnTo>
                  <a:lnTo>
                    <a:pt x="198754" y="131444"/>
                  </a:lnTo>
                  <a:lnTo>
                    <a:pt x="197358" y="130555"/>
                  </a:lnTo>
                  <a:lnTo>
                    <a:pt x="195834" y="130048"/>
                  </a:lnTo>
                  <a:lnTo>
                    <a:pt x="194437" y="129666"/>
                  </a:lnTo>
                  <a:close/>
                </a:path>
                <a:path w="485140" h="360680">
                  <a:moveTo>
                    <a:pt x="465963" y="57912"/>
                  </a:moveTo>
                  <a:lnTo>
                    <a:pt x="464693" y="58038"/>
                  </a:lnTo>
                  <a:lnTo>
                    <a:pt x="463423" y="58419"/>
                  </a:lnTo>
                  <a:lnTo>
                    <a:pt x="390144" y="84709"/>
                  </a:lnTo>
                  <a:lnTo>
                    <a:pt x="483175" y="84709"/>
                  </a:lnTo>
                  <a:lnTo>
                    <a:pt x="482600" y="82550"/>
                  </a:lnTo>
                  <a:lnTo>
                    <a:pt x="480949" y="78231"/>
                  </a:lnTo>
                  <a:lnTo>
                    <a:pt x="479551" y="74040"/>
                  </a:lnTo>
                  <a:lnTo>
                    <a:pt x="478027" y="70485"/>
                  </a:lnTo>
                  <a:lnTo>
                    <a:pt x="476376" y="67563"/>
                  </a:lnTo>
                  <a:lnTo>
                    <a:pt x="474852" y="64769"/>
                  </a:lnTo>
                  <a:lnTo>
                    <a:pt x="473328" y="62611"/>
                  </a:lnTo>
                  <a:lnTo>
                    <a:pt x="471804" y="61087"/>
                  </a:lnTo>
                  <a:lnTo>
                    <a:pt x="470408" y="59562"/>
                  </a:lnTo>
                  <a:lnTo>
                    <a:pt x="468884" y="58674"/>
                  </a:lnTo>
                  <a:lnTo>
                    <a:pt x="467487" y="58292"/>
                  </a:lnTo>
                  <a:lnTo>
                    <a:pt x="465963" y="57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7828" y="1552575"/>
              <a:ext cx="227838" cy="23888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507605" y="1557527"/>
              <a:ext cx="278765" cy="358775"/>
            </a:xfrm>
            <a:custGeom>
              <a:avLst/>
              <a:gdLst/>
              <a:ahLst/>
              <a:cxnLst/>
              <a:rect l="l" t="t" r="r" b="b"/>
              <a:pathLst>
                <a:path w="278765" h="358775">
                  <a:moveTo>
                    <a:pt x="13716" y="54610"/>
                  </a:moveTo>
                  <a:lnTo>
                    <a:pt x="164465" y="508"/>
                  </a:lnTo>
                  <a:lnTo>
                    <a:pt x="165862" y="0"/>
                  </a:lnTo>
                  <a:lnTo>
                    <a:pt x="167259" y="0"/>
                  </a:lnTo>
                  <a:lnTo>
                    <a:pt x="168655" y="381"/>
                  </a:lnTo>
                  <a:lnTo>
                    <a:pt x="169925" y="762"/>
                  </a:lnTo>
                  <a:lnTo>
                    <a:pt x="171323" y="1777"/>
                  </a:lnTo>
                  <a:lnTo>
                    <a:pt x="172847" y="3429"/>
                  </a:lnTo>
                  <a:lnTo>
                    <a:pt x="174371" y="5080"/>
                  </a:lnTo>
                  <a:lnTo>
                    <a:pt x="186436" y="38735"/>
                  </a:lnTo>
                  <a:lnTo>
                    <a:pt x="186309" y="40894"/>
                  </a:lnTo>
                  <a:lnTo>
                    <a:pt x="73914" y="87249"/>
                  </a:lnTo>
                  <a:lnTo>
                    <a:pt x="100329" y="160909"/>
                  </a:lnTo>
                  <a:lnTo>
                    <a:pt x="191516" y="128270"/>
                  </a:lnTo>
                  <a:lnTo>
                    <a:pt x="192913" y="127762"/>
                  </a:lnTo>
                  <a:lnTo>
                    <a:pt x="194437" y="127762"/>
                  </a:lnTo>
                  <a:lnTo>
                    <a:pt x="195834" y="128143"/>
                  </a:lnTo>
                  <a:lnTo>
                    <a:pt x="197358" y="128650"/>
                  </a:lnTo>
                  <a:lnTo>
                    <a:pt x="198754" y="129539"/>
                  </a:lnTo>
                  <a:lnTo>
                    <a:pt x="200151" y="131063"/>
                  </a:lnTo>
                  <a:lnTo>
                    <a:pt x="201675" y="132587"/>
                  </a:lnTo>
                  <a:lnTo>
                    <a:pt x="209042" y="148589"/>
                  </a:lnTo>
                  <a:lnTo>
                    <a:pt x="210693" y="153035"/>
                  </a:lnTo>
                  <a:lnTo>
                    <a:pt x="211836" y="156845"/>
                  </a:lnTo>
                  <a:lnTo>
                    <a:pt x="212471" y="159893"/>
                  </a:lnTo>
                  <a:lnTo>
                    <a:pt x="213233" y="163068"/>
                  </a:lnTo>
                  <a:lnTo>
                    <a:pt x="213487" y="165608"/>
                  </a:lnTo>
                  <a:lnTo>
                    <a:pt x="213360" y="167639"/>
                  </a:lnTo>
                  <a:lnTo>
                    <a:pt x="213233" y="169799"/>
                  </a:lnTo>
                  <a:lnTo>
                    <a:pt x="117221" y="207899"/>
                  </a:lnTo>
                  <a:lnTo>
                    <a:pt x="147700" y="292988"/>
                  </a:lnTo>
                  <a:lnTo>
                    <a:pt x="256413" y="254000"/>
                  </a:lnTo>
                  <a:lnTo>
                    <a:pt x="257810" y="253492"/>
                  </a:lnTo>
                  <a:lnTo>
                    <a:pt x="259206" y="253492"/>
                  </a:lnTo>
                  <a:lnTo>
                    <a:pt x="260730" y="253873"/>
                  </a:lnTo>
                  <a:lnTo>
                    <a:pt x="262127" y="254381"/>
                  </a:lnTo>
                  <a:lnTo>
                    <a:pt x="263651" y="255397"/>
                  </a:lnTo>
                  <a:lnTo>
                    <a:pt x="265049" y="256921"/>
                  </a:lnTo>
                  <a:lnTo>
                    <a:pt x="266573" y="258572"/>
                  </a:lnTo>
                  <a:lnTo>
                    <a:pt x="274066" y="274700"/>
                  </a:lnTo>
                  <a:lnTo>
                    <a:pt x="275717" y="279273"/>
                  </a:lnTo>
                  <a:lnTo>
                    <a:pt x="276860" y="283083"/>
                  </a:lnTo>
                  <a:lnTo>
                    <a:pt x="277622" y="286258"/>
                  </a:lnTo>
                  <a:lnTo>
                    <a:pt x="278256" y="289433"/>
                  </a:lnTo>
                  <a:lnTo>
                    <a:pt x="278511" y="292100"/>
                  </a:lnTo>
                  <a:lnTo>
                    <a:pt x="278511" y="294259"/>
                  </a:lnTo>
                  <a:lnTo>
                    <a:pt x="273558" y="302006"/>
                  </a:lnTo>
                  <a:lnTo>
                    <a:pt x="122047" y="356362"/>
                  </a:lnTo>
                  <a:lnTo>
                    <a:pt x="116840" y="358267"/>
                  </a:lnTo>
                  <a:lnTo>
                    <a:pt x="112014" y="358267"/>
                  </a:lnTo>
                  <a:lnTo>
                    <a:pt x="107442" y="356488"/>
                  </a:lnTo>
                  <a:lnTo>
                    <a:pt x="102870" y="354711"/>
                  </a:lnTo>
                  <a:lnTo>
                    <a:pt x="99314" y="350393"/>
                  </a:lnTo>
                  <a:lnTo>
                    <a:pt x="96900" y="343535"/>
                  </a:lnTo>
                  <a:lnTo>
                    <a:pt x="2540" y="80518"/>
                  </a:lnTo>
                  <a:lnTo>
                    <a:pt x="0" y="73660"/>
                  </a:lnTo>
                  <a:lnTo>
                    <a:pt x="0" y="68072"/>
                  </a:lnTo>
                  <a:lnTo>
                    <a:pt x="2413" y="63754"/>
                  </a:lnTo>
                  <a:lnTo>
                    <a:pt x="4825" y="59436"/>
                  </a:lnTo>
                  <a:lnTo>
                    <a:pt x="8636" y="56387"/>
                  </a:lnTo>
                  <a:lnTo>
                    <a:pt x="13716" y="54610"/>
                  </a:lnTo>
                  <a:close/>
                </a:path>
              </a:pathLst>
            </a:custGeom>
            <a:ln w="6096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212340" y="4100829"/>
            <a:ext cx="24028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Farklı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yaşlardan</a:t>
            </a:r>
            <a:r>
              <a:rPr spc="-10" dirty="0">
                <a:latin typeface="Calibri"/>
                <a:cs typeface="Calibri"/>
              </a:rPr>
              <a:t> ve </a:t>
            </a:r>
            <a:r>
              <a:rPr spc="-5" dirty="0">
                <a:latin typeface="Calibri"/>
                <a:cs typeface="Calibri"/>
              </a:rPr>
              <a:t>farklı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kültürel,</a:t>
            </a:r>
            <a:endParaRPr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12341" y="4314191"/>
            <a:ext cx="16706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81710" algn="l"/>
              </a:tabLst>
            </a:pPr>
            <a:r>
              <a:rPr spc="-10" dirty="0">
                <a:latin typeface="Calibri"/>
                <a:cs typeface="Calibri"/>
              </a:rPr>
              <a:t>sosyal	</a:t>
            </a:r>
            <a:r>
              <a:rPr spc="-15" dirty="0">
                <a:latin typeface="Calibri"/>
                <a:cs typeface="Calibri"/>
              </a:rPr>
              <a:t>ve</a:t>
            </a:r>
            <a:endParaRPr>
              <a:latin typeface="Calibri"/>
              <a:cs typeface="Calibri"/>
            </a:endParaRPr>
          </a:p>
          <a:p>
            <a:pPr marL="12700">
              <a:tabLst>
                <a:tab pos="1143635" algn="l"/>
              </a:tabLst>
            </a:pPr>
            <a:r>
              <a:rPr spc="-15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çm</a:t>
            </a:r>
            <a:r>
              <a:rPr dirty="0">
                <a:latin typeface="Calibri"/>
                <a:cs typeface="Calibri"/>
              </a:rPr>
              <a:t>işle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10" dirty="0">
                <a:latin typeface="Calibri"/>
                <a:cs typeface="Calibri"/>
              </a:rPr>
              <a:t>d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n	kişi</a:t>
            </a:r>
            <a:r>
              <a:rPr spc="10" dirty="0">
                <a:latin typeface="Calibri"/>
                <a:cs typeface="Calibri"/>
              </a:rPr>
              <a:t>l</a:t>
            </a:r>
            <a:r>
              <a:rPr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endParaRPr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82899" y="4314191"/>
            <a:ext cx="7346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</a:t>
            </a:r>
            <a:r>
              <a:rPr spc="-55" dirty="0">
                <a:latin typeface="Calibri"/>
                <a:cs typeface="Calibri"/>
              </a:rPr>
              <a:t>k</a:t>
            </a:r>
            <a:r>
              <a:rPr spc="-5" dirty="0">
                <a:latin typeface="Calibri"/>
                <a:cs typeface="Calibri"/>
              </a:rPr>
              <a:t>onomik  </a:t>
            </a:r>
            <a:r>
              <a:rPr spc="-10" dirty="0">
                <a:latin typeface="Calibri"/>
                <a:cs typeface="Calibri"/>
              </a:rPr>
              <a:t>u</a:t>
            </a:r>
            <a:r>
              <a:rPr dirty="0">
                <a:latin typeface="Calibri"/>
                <a:cs typeface="Calibri"/>
              </a:rPr>
              <a:t>laşm</a:t>
            </a:r>
            <a:r>
              <a:rPr spc="1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;</a:t>
            </a:r>
            <a:endParaRPr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12340" y="4740909"/>
            <a:ext cx="240411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pc="-15" dirty="0">
                <a:latin typeface="Calibri"/>
                <a:cs typeface="Calibri"/>
              </a:rPr>
              <a:t>engelliler, </a:t>
            </a:r>
            <a:r>
              <a:rPr dirty="0">
                <a:latin typeface="Calibri"/>
                <a:cs typeface="Calibri"/>
              </a:rPr>
              <a:t>eğitim </a:t>
            </a:r>
            <a:r>
              <a:rPr spc="-5" dirty="0">
                <a:latin typeface="Calibri"/>
                <a:cs typeface="Calibri"/>
              </a:rPr>
              <a:t>güçlükleri </a:t>
            </a:r>
            <a:r>
              <a:rPr spc="-10" dirty="0">
                <a:latin typeface="Calibri"/>
                <a:cs typeface="Calibri"/>
              </a:rPr>
              <a:t>veya </a:t>
            </a:r>
            <a:r>
              <a:rPr spc="-5" dirty="0">
                <a:latin typeface="Calibri"/>
                <a:cs typeface="Calibri"/>
              </a:rPr>
              <a:t> göçmen geçmişi </a:t>
            </a:r>
            <a:r>
              <a:rPr dirty="0">
                <a:latin typeface="Calibri"/>
                <a:cs typeface="Calibri"/>
              </a:rPr>
              <a:t>olanlar ile </a:t>
            </a:r>
            <a:r>
              <a:rPr spc="-5" dirty="0">
                <a:latin typeface="Calibri"/>
                <a:cs typeface="Calibri"/>
              </a:rPr>
              <a:t>kırsal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ve uzak </a:t>
            </a:r>
            <a:r>
              <a:rPr spc="-5" dirty="0">
                <a:latin typeface="Calibri"/>
                <a:cs typeface="Calibri"/>
              </a:rPr>
              <a:t>bölgelerde yaşayanların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da </a:t>
            </a:r>
            <a:r>
              <a:rPr dirty="0">
                <a:latin typeface="Calibri"/>
                <a:cs typeface="Calibri"/>
              </a:rPr>
              <a:t>içinde olduğu </a:t>
            </a:r>
            <a:r>
              <a:rPr spc="-5" dirty="0">
                <a:latin typeface="Calibri"/>
                <a:cs typeface="Calibri"/>
              </a:rPr>
              <a:t>imkânları </a:t>
            </a:r>
            <a:r>
              <a:rPr dirty="0">
                <a:latin typeface="Calibri"/>
                <a:cs typeface="Calibri"/>
              </a:rPr>
              <a:t>kısıtlı 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kesimlere</a:t>
            </a:r>
            <a:r>
              <a:rPr spc="-5" dirty="0">
                <a:latin typeface="Calibri"/>
                <a:cs typeface="Calibri"/>
              </a:rPr>
              <a:t> odaklanma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12436" y="4078224"/>
            <a:ext cx="2379345" cy="1602105"/>
          </a:xfrm>
          <a:custGeom>
            <a:avLst/>
            <a:gdLst/>
            <a:ahLst/>
            <a:cxnLst/>
            <a:rect l="l" t="t" r="r" b="b"/>
            <a:pathLst>
              <a:path w="2379345" h="1602104">
                <a:moveTo>
                  <a:pt x="0" y="1601723"/>
                </a:moveTo>
                <a:lnTo>
                  <a:pt x="2378964" y="1601723"/>
                </a:lnTo>
                <a:lnTo>
                  <a:pt x="2378964" y="0"/>
                </a:lnTo>
                <a:lnTo>
                  <a:pt x="0" y="0"/>
                </a:lnTo>
                <a:lnTo>
                  <a:pt x="0" y="160172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092447" y="4100829"/>
            <a:ext cx="22193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67410" algn="l"/>
                <a:tab pos="1179830" algn="l"/>
                <a:tab pos="1801495" algn="l"/>
              </a:tabLst>
            </a:pPr>
            <a:r>
              <a:rPr spc="-5" dirty="0">
                <a:latin typeface="Calibri"/>
                <a:cs typeface="Calibri"/>
              </a:rPr>
              <a:t>Erişilebilir	</a:t>
            </a:r>
            <a:r>
              <a:rPr spc="-10" dirty="0">
                <a:latin typeface="Calibri"/>
                <a:cs typeface="Calibri"/>
              </a:rPr>
              <a:t>ve	</a:t>
            </a:r>
            <a:r>
              <a:rPr spc="-5" dirty="0">
                <a:latin typeface="Calibri"/>
                <a:cs typeface="Calibri"/>
              </a:rPr>
              <a:t>kaliteli	dijital</a:t>
            </a:r>
            <a:endParaRPr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92446" y="4314191"/>
            <a:ext cx="22186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öğrenmeyi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geliştirme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ve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dijital </a:t>
            </a:r>
            <a:r>
              <a:rPr spc="-30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araçları</a:t>
            </a:r>
            <a:r>
              <a:rPr spc="8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kullanma</a:t>
            </a:r>
            <a:r>
              <a:rPr spc="9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becerilerini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65114" y="4740909"/>
            <a:ext cx="144653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spcBef>
                <a:spcPts val="100"/>
              </a:spcBef>
              <a:tabLst>
                <a:tab pos="783590" algn="l"/>
              </a:tabLst>
            </a:pPr>
            <a:r>
              <a:rPr spc="-5" dirty="0">
                <a:latin typeface="Calibri"/>
                <a:cs typeface="Calibri"/>
              </a:rPr>
              <a:t>karma	</a:t>
            </a:r>
            <a:r>
              <a:rPr spc="-10" dirty="0">
                <a:latin typeface="Calibri"/>
                <a:cs typeface="Calibri"/>
              </a:rPr>
              <a:t>öğrenme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b="1" spc="-5" dirty="0">
                <a:latin typeface="Calibri"/>
                <a:cs typeface="Calibri"/>
              </a:rPr>
              <a:t>learning</a:t>
            </a:r>
            <a:r>
              <a:rPr spc="-5" dirty="0">
                <a:latin typeface="Calibri"/>
                <a:cs typeface="Calibri"/>
              </a:rPr>
              <a:t>)</a:t>
            </a:r>
            <a:r>
              <a:rPr spc="54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de</a:t>
            </a:r>
            <a:r>
              <a:rPr spc="56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dâhil</a:t>
            </a:r>
            <a:endParaRPr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75783" y="5168010"/>
            <a:ext cx="14357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06475" algn="l"/>
              </a:tabLst>
            </a:pPr>
            <a:r>
              <a:rPr spc="-5" dirty="0">
                <a:latin typeface="Calibri"/>
                <a:cs typeface="Calibri"/>
              </a:rPr>
              <a:t>öğrenmeyi	</a:t>
            </a:r>
            <a:r>
              <a:rPr spc="-10" dirty="0">
                <a:latin typeface="Calibri"/>
                <a:cs typeface="Calibri"/>
              </a:rPr>
              <a:t>teşvik</a:t>
            </a:r>
            <a:endParaRPr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92447" y="4740909"/>
            <a:ext cx="68516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artırma, 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(</a:t>
            </a:r>
            <a:r>
              <a:rPr b="1" dirty="0">
                <a:latin typeface="Calibri"/>
                <a:cs typeface="Calibri"/>
              </a:rPr>
              <a:t>bl</a:t>
            </a:r>
            <a:r>
              <a:rPr b="1" spc="-5" dirty="0">
                <a:latin typeface="Calibri"/>
                <a:cs typeface="Calibri"/>
              </a:rPr>
              <a:t>e</a:t>
            </a:r>
            <a:r>
              <a:rPr b="1" spc="-10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d</a:t>
            </a:r>
            <a:r>
              <a:rPr b="1" spc="-10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d  </a:t>
            </a:r>
            <a:r>
              <a:rPr spc="-10" dirty="0">
                <a:latin typeface="Calibri"/>
                <a:cs typeface="Calibri"/>
              </a:rPr>
              <a:t>uzaktan </a:t>
            </a:r>
            <a:r>
              <a:rPr spc="-5" dirty="0">
                <a:latin typeface="Calibri"/>
                <a:cs typeface="Calibri"/>
              </a:rPr>
              <a:t> etme</a:t>
            </a:r>
            <a:endParaRPr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801355" y="4038601"/>
            <a:ext cx="2362200" cy="1816735"/>
          </a:xfrm>
          <a:custGeom>
            <a:avLst/>
            <a:gdLst/>
            <a:ahLst/>
            <a:cxnLst/>
            <a:rect l="l" t="t" r="r" b="b"/>
            <a:pathLst>
              <a:path w="2362200" h="1816735">
                <a:moveTo>
                  <a:pt x="0" y="1816608"/>
                </a:moveTo>
                <a:lnTo>
                  <a:pt x="2362200" y="1816608"/>
                </a:lnTo>
                <a:lnTo>
                  <a:pt x="2362200" y="0"/>
                </a:lnTo>
                <a:lnTo>
                  <a:pt x="0" y="0"/>
                </a:lnTo>
                <a:lnTo>
                  <a:pt x="0" y="181660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881620" y="4060013"/>
            <a:ext cx="220218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" dirty="0">
                <a:latin typeface="Calibri"/>
                <a:cs typeface="Calibri"/>
              </a:rPr>
              <a:t>Uçağa</a:t>
            </a:r>
            <a:r>
              <a:rPr spc="40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alternatif</a:t>
            </a:r>
            <a:r>
              <a:rPr spc="40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daha</a:t>
            </a:r>
            <a:r>
              <a:rPr spc="40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düşük</a:t>
            </a:r>
            <a:endParaRPr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81620" y="4274058"/>
            <a:ext cx="22021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30580" algn="l"/>
                <a:tab pos="1631314" algn="l"/>
              </a:tabLst>
            </a:pPr>
            <a:r>
              <a:rPr spc="-5" dirty="0">
                <a:latin typeface="Calibri"/>
                <a:cs typeface="Calibri"/>
              </a:rPr>
              <a:t>karbonlu	araçlarla	</a:t>
            </a:r>
            <a:r>
              <a:rPr spc="-10" dirty="0">
                <a:latin typeface="Calibri"/>
                <a:cs typeface="Calibri"/>
              </a:rPr>
              <a:t>seyahat</a:t>
            </a:r>
            <a:endParaRPr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881620" y="4487417"/>
            <a:ext cx="22034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93420" algn="l"/>
                <a:tab pos="1248410" algn="l"/>
                <a:tab pos="1812289" algn="l"/>
              </a:tabLst>
            </a:pPr>
            <a:r>
              <a:rPr spc="-1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tm</a:t>
            </a:r>
            <a:r>
              <a:rPr spc="-15" dirty="0">
                <a:latin typeface="Calibri"/>
                <a:cs typeface="Calibri"/>
              </a:rPr>
              <a:t>ey</a:t>
            </a:r>
            <a:r>
              <a:rPr dirty="0">
                <a:latin typeface="Calibri"/>
                <a:cs typeface="Calibri"/>
              </a:rPr>
              <a:t>e	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-25" dirty="0">
                <a:latin typeface="Calibri"/>
                <a:cs typeface="Calibri"/>
              </a:rPr>
              <a:t>ş</a:t>
            </a:r>
            <a:r>
              <a:rPr dirty="0">
                <a:latin typeface="Calibri"/>
                <a:cs typeface="Calibri"/>
              </a:rPr>
              <a:t>v</a:t>
            </a:r>
            <a:r>
              <a:rPr spc="10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k	et</a:t>
            </a:r>
            <a:r>
              <a:rPr spc="5" dirty="0">
                <a:latin typeface="Calibri"/>
                <a:cs typeface="Calibri"/>
              </a:rPr>
              <a:t>m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;	</a:t>
            </a:r>
            <a:r>
              <a:rPr spc="-10" dirty="0">
                <a:latin typeface="Calibri"/>
                <a:cs typeface="Calibri"/>
              </a:rPr>
              <a:t>p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je</a:t>
            </a:r>
            <a:endParaRPr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09381" y="4700777"/>
            <a:ext cx="10750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50545" algn="l"/>
              </a:tabLst>
            </a:pPr>
            <a:r>
              <a:rPr dirty="0">
                <a:latin typeface="Calibri"/>
                <a:cs typeface="Calibri"/>
              </a:rPr>
              <a:t>ile	</a:t>
            </a:r>
            <a:r>
              <a:rPr spc="-5" dirty="0">
                <a:latin typeface="Calibri"/>
                <a:cs typeface="Calibri"/>
              </a:rPr>
              <a:t>kişilere</a:t>
            </a:r>
            <a:endParaRPr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018524" y="4914138"/>
            <a:ext cx="10661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85825" algn="l"/>
              </a:tabLst>
            </a:pPr>
            <a:r>
              <a:rPr spc="-1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opl</a:t>
            </a:r>
            <a:r>
              <a:rPr spc="5" dirty="0">
                <a:latin typeface="Calibri"/>
                <a:cs typeface="Calibri"/>
              </a:rPr>
              <a:t>u</a:t>
            </a:r>
            <a:r>
              <a:rPr spc="-10" dirty="0">
                <a:latin typeface="Calibri"/>
                <a:cs typeface="Calibri"/>
              </a:rPr>
              <a:t>m</a:t>
            </a:r>
            <a:r>
              <a:rPr dirty="0">
                <a:latin typeface="Calibri"/>
                <a:cs typeface="Calibri"/>
              </a:rPr>
              <a:t>lar	</a:t>
            </a:r>
            <a:r>
              <a:rPr spc="-15" dirty="0">
                <a:latin typeface="Calibri"/>
                <a:cs typeface="Calibri"/>
              </a:rPr>
              <a:t>ve</a:t>
            </a:r>
            <a:endParaRPr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81621" y="4700778"/>
            <a:ext cx="114998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631190" algn="l"/>
              </a:tabLst>
            </a:pPr>
            <a:r>
              <a:rPr spc="-5" dirty="0">
                <a:latin typeface="Calibri"/>
                <a:cs typeface="Calibri"/>
              </a:rPr>
              <a:t>faaliyetleri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sürdürülebilir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aşam	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arzları</a:t>
            </a:r>
            <a:endParaRPr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64829" y="5127497"/>
            <a:ext cx="920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24180" algn="l"/>
              </a:tabLst>
            </a:pPr>
            <a:r>
              <a:rPr dirty="0">
                <a:latin typeface="Calibri"/>
                <a:cs typeface="Calibri"/>
              </a:rPr>
              <a:t>iç</a:t>
            </a:r>
            <a:r>
              <a:rPr spc="10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n	</a:t>
            </a:r>
            <a:r>
              <a:rPr spc="-15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e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k</a:t>
            </a:r>
            <a:r>
              <a:rPr spc="10" dirty="0">
                <a:latin typeface="Calibri"/>
                <a:cs typeface="Calibri"/>
              </a:rPr>
              <a:t>l</a:t>
            </a:r>
            <a:r>
              <a:rPr dirty="0">
                <a:latin typeface="Calibri"/>
                <a:cs typeface="Calibri"/>
              </a:rPr>
              <a:t>i</a:t>
            </a:r>
            <a:endParaRPr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376919" y="5340554"/>
            <a:ext cx="7067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5" dirty="0">
                <a:latin typeface="Calibri"/>
                <a:cs typeface="Calibri"/>
              </a:rPr>
              <a:t>becerileri</a:t>
            </a:r>
            <a:endParaRPr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881620" y="5340553"/>
            <a:ext cx="11023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922019" algn="l"/>
              </a:tabLst>
            </a:pPr>
            <a:r>
              <a:rPr dirty="0">
                <a:latin typeface="Calibri"/>
                <a:cs typeface="Calibri"/>
              </a:rPr>
              <a:t>a</a:t>
            </a:r>
            <a:r>
              <a:rPr spc="-10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l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yış	</a:t>
            </a:r>
            <a:r>
              <a:rPr spc="-15" dirty="0">
                <a:latin typeface="Calibri"/>
                <a:cs typeface="Calibri"/>
              </a:rPr>
              <a:t>ve</a:t>
            </a:r>
            <a:endParaRPr>
              <a:latin typeface="Calibri"/>
              <a:cs typeface="Calibri"/>
            </a:endParaRPr>
          </a:p>
          <a:p>
            <a:pPr marL="12700"/>
            <a:r>
              <a:rPr spc="-5" dirty="0">
                <a:latin typeface="Calibri"/>
                <a:cs typeface="Calibri"/>
              </a:rPr>
              <a:t>edindirme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8D9097-50FF-495A-8E7E-D4515602F6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34124FC-BCD3-4008-B553-0C5EFF1BE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iç mekan, yer, tavan, kişi içeren bir resim&#10;&#10;Açıklama otomatik olarak oluşturuldu">
            <a:extLst>
              <a:ext uri="{FF2B5EF4-FFF2-40B4-BE49-F238E27FC236}">
                <a16:creationId xmlns:a16="http://schemas.microsoft.com/office/drawing/2014/main" id="{E8D5D1F8-07A8-4475-9064-7F8D66BC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35515F-BAE5-4BB4-887C-5F6A6211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541F20D-2022-451A-B177-85AC07BE0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yer, iç mekan içeren bir resim&#10;&#10;Açıklama otomatik olarak oluşturuldu">
            <a:extLst>
              <a:ext uri="{FF2B5EF4-FFF2-40B4-BE49-F238E27FC236}">
                <a16:creationId xmlns:a16="http://schemas.microsoft.com/office/drawing/2014/main" id="{41927E4E-AF5E-41F8-B5A5-F0CCE9D0A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43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10AA66-5DE7-45CA-B102-484936FB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D9E441D-419C-4F02-A246-C96F91F38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yer, kişi içeren bir resim&#10;&#10;Açıklama otomatik olarak oluşturuldu">
            <a:extLst>
              <a:ext uri="{FF2B5EF4-FFF2-40B4-BE49-F238E27FC236}">
                <a16:creationId xmlns:a16="http://schemas.microsoft.com/office/drawing/2014/main" id="{6CD15239-2281-4514-98A9-F78E0D91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7751E0-2CE9-42DD-92DD-14199414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5D0FF17-29DA-4602-9F6A-B87CFFA1F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metin, kişi, yer, dik içeren bir resim&#10;&#10;Açıklama otomatik olarak oluşturuldu">
            <a:extLst>
              <a:ext uri="{FF2B5EF4-FFF2-40B4-BE49-F238E27FC236}">
                <a16:creationId xmlns:a16="http://schemas.microsoft.com/office/drawing/2014/main" id="{F1245250-53BC-4609-BD27-3A4D5D8D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66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DB7E96-09D9-4A73-8E78-7A8B7EFB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25FFE01-4BED-4864-8779-C5B9B157F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kişi, duvar, iç mekan, insanlar içeren bir resim&#10;&#10;Açıklama otomatik olarak oluşturuldu">
            <a:extLst>
              <a:ext uri="{FF2B5EF4-FFF2-40B4-BE49-F238E27FC236}">
                <a16:creationId xmlns:a16="http://schemas.microsoft.com/office/drawing/2014/main" id="{B4715167-875A-4CAE-990B-229FB23F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45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7EAAD5-3AD4-42A3-B5A3-FF6D086B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D67ABAE-CF77-4CB7-B1E0-C51BD7E32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metin, tablo, kişi, iç mekan içeren bir resim&#10;&#10;Açıklama otomatik olarak oluşturuldu">
            <a:extLst>
              <a:ext uri="{FF2B5EF4-FFF2-40B4-BE49-F238E27FC236}">
                <a16:creationId xmlns:a16="http://schemas.microsoft.com/office/drawing/2014/main" id="{4FE97098-50AE-4922-9A2E-9373C609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7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367E88-71ED-4023-B0FE-AA881B13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56DEF16-8366-49C9-877E-8E41671E2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kişi, iç mekan, insanlar, tablo içeren bir resim&#10;&#10;Açıklama otomatik olarak oluşturuldu">
            <a:extLst>
              <a:ext uri="{FF2B5EF4-FFF2-40B4-BE49-F238E27FC236}">
                <a16:creationId xmlns:a16="http://schemas.microsoft.com/office/drawing/2014/main" id="{22D845A2-2903-4118-A2DC-961E83797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47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D73DF4-954E-4DB7-8627-B2EAC4E0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6664F70-75D9-494A-9484-A0D3FCC7A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metin, iç mekan, kişi, duvar içeren bir resim&#10;&#10;Açıklama otomatik olarak oluşturuldu">
            <a:extLst>
              <a:ext uri="{FF2B5EF4-FFF2-40B4-BE49-F238E27FC236}">
                <a16:creationId xmlns:a16="http://schemas.microsoft.com/office/drawing/2014/main" id="{BAC39698-9C3F-4B92-9A1F-BBAD941C1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75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9A8E90-5442-4ADA-9C09-BEEF1C9E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25703F7-9C59-4571-81DC-EAA9FA30F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kişi, iç mekan, grup, insanlar içeren bir resim&#10;&#10;Açıklama otomatik olarak oluşturuldu">
            <a:extLst>
              <a:ext uri="{FF2B5EF4-FFF2-40B4-BE49-F238E27FC236}">
                <a16:creationId xmlns:a16="http://schemas.microsoft.com/office/drawing/2014/main" id="{BEDCF1B1-A18B-45D5-AA76-9A765A41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23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837AEA-6CBC-425D-98D8-6E644127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90607DE-D24B-4141-A759-B3CA5E4AF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tr-TR" sz="4400" b="1" dirty="0"/>
              <a:t>TEŞEKKÜRLER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00623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2B509F-0971-4136-B5B2-AB022663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Ortaklarımızı nasıl buluruz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5060D7B-D16B-454A-A65E-4838CD7DA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Etwinnig</a:t>
            </a:r>
            <a:endParaRPr lang="tr-TR" dirty="0"/>
          </a:p>
          <a:p>
            <a:r>
              <a:rPr lang="tr-TR" dirty="0" err="1"/>
              <a:t>Etwinnig</a:t>
            </a:r>
            <a:r>
              <a:rPr lang="tr-TR" dirty="0"/>
              <a:t> web sitesinde proje hazırlama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Sosyal medya hesapları (</a:t>
            </a:r>
            <a:r>
              <a:rPr lang="tr-TR" dirty="0" err="1"/>
              <a:t>facebook</a:t>
            </a:r>
            <a:r>
              <a:rPr lang="tr-TR" dirty="0"/>
              <a:t>, …)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871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"/>
          <p:cNvPicPr preferRelativeResize="0"/>
          <p:nvPr/>
        </p:nvPicPr>
        <p:blipFill rotWithShape="1">
          <a:blip r:embed="rId3">
            <a:alphaModFix/>
          </a:blip>
          <a:srcRect t="284" r="1"/>
          <a:stretch/>
        </p:blipFill>
        <p:spPr>
          <a:xfrm>
            <a:off x="182649" y="-126862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"/>
          <p:cNvSpPr txBox="1"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tr-TR" sz="5200" b="1">
                <a:solidFill>
                  <a:schemeClr val="lt1"/>
                </a:solidFill>
              </a:rPr>
              <a:t>Emotions and Robotics</a:t>
            </a:r>
            <a:br>
              <a:rPr lang="tr-TR" sz="5200">
                <a:solidFill>
                  <a:schemeClr val="lt1"/>
                </a:solidFill>
              </a:rPr>
            </a:br>
            <a:br>
              <a:rPr lang="tr-TR" sz="5200">
                <a:solidFill>
                  <a:srgbClr val="FFFFFF"/>
                </a:solidFill>
              </a:rPr>
            </a:br>
            <a:r>
              <a:rPr lang="tr-TR" sz="5200">
                <a:solidFill>
                  <a:srgbClr val="FFFFFF"/>
                </a:solidFill>
              </a:rPr>
              <a:t>A Study Across Different Cultures, Educational Systems and Populations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63" name="Google Shape;163;p1"/>
          <p:cNvSpPr txBox="1">
            <a:spLocks noGrp="1"/>
          </p:cNvSpPr>
          <p:nvPr>
            <p:ph type="subTitle" idx="1"/>
          </p:nvPr>
        </p:nvSpPr>
        <p:spPr>
          <a:xfrm>
            <a:off x="1436046" y="5196054"/>
            <a:ext cx="10058400" cy="12827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tr-TR">
                <a:solidFill>
                  <a:srgbClr val="FFFFFF"/>
                </a:solidFill>
              </a:rPr>
              <a:t>ERASMUS+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tr-TR">
                <a:solidFill>
                  <a:srgbClr val="FFFFFF"/>
                </a:solidFill>
              </a:rPr>
              <a:t>KA201 - Strategic Partnerships for school education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tr-TR">
                <a:solidFill>
                  <a:srgbClr val="FFFFFF"/>
                </a:solidFill>
              </a:rPr>
              <a:t>2020-1-TR01-KA201-094326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64" name="Google Shape;164;p1" descr="Robot ana 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3343" y="2972004"/>
            <a:ext cx="4084674" cy="408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38 Resim" descr="u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5855666"/>
            <a:ext cx="1808921" cy="948942"/>
          </a:xfrm>
          <a:prstGeom prst="rect">
            <a:avLst/>
          </a:prstGeom>
        </p:spPr>
      </p:pic>
      <p:pic>
        <p:nvPicPr>
          <p:cNvPr id="40" name="39 Resim" descr="logosbeneficaireserasmusright_en.jpg"/>
          <p:cNvPicPr>
            <a:picLocks noChangeAspect="1"/>
          </p:cNvPicPr>
          <p:nvPr/>
        </p:nvPicPr>
        <p:blipFill>
          <a:blip r:embed="rId3"/>
          <a:srcRect r="22090"/>
          <a:stretch>
            <a:fillRect/>
          </a:stretch>
        </p:blipFill>
        <p:spPr>
          <a:xfrm>
            <a:off x="8440289" y="5695947"/>
            <a:ext cx="3486356" cy="918675"/>
          </a:xfrm>
          <a:prstGeom prst="rect">
            <a:avLst/>
          </a:prstGeom>
        </p:spPr>
      </p:pic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817880" y="446406"/>
            <a:ext cx="10515600" cy="484695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PROJEMİZ </a:t>
            </a:r>
            <a:br>
              <a:rPr lang="tr-TR" dirty="0"/>
            </a:br>
            <a:r>
              <a:rPr lang="tr-TR" dirty="0"/>
              <a:t>Türkiye Ulusal Ajansına 2020 yılında sunulan </a:t>
            </a:r>
            <a:br>
              <a:rPr lang="tr-TR" dirty="0"/>
            </a:br>
            <a:br>
              <a:rPr lang="tr-TR" dirty="0"/>
            </a:br>
            <a:r>
              <a:rPr lang="tr-TR" sz="5300" b="1" dirty="0"/>
              <a:t> 239  </a:t>
            </a:r>
            <a:r>
              <a:rPr lang="tr-TR" b="1" dirty="0"/>
              <a:t>KA201 projesinden</a:t>
            </a:r>
            <a:r>
              <a:rPr lang="tr-TR" dirty="0"/>
              <a:t> kabul edilen </a:t>
            </a:r>
            <a:br>
              <a:rPr lang="tr-TR" dirty="0"/>
            </a:br>
            <a:br>
              <a:rPr lang="tr-TR" dirty="0"/>
            </a:br>
            <a:r>
              <a:rPr lang="tr-TR" sz="5300" b="1" dirty="0"/>
              <a:t>12</a:t>
            </a:r>
            <a:r>
              <a:rPr lang="tr-TR" b="1" dirty="0"/>
              <a:t> proje </a:t>
            </a:r>
            <a:r>
              <a:rPr lang="tr-TR" dirty="0"/>
              <a:t>arasına giren </a:t>
            </a:r>
            <a:br>
              <a:rPr lang="tr-TR" dirty="0"/>
            </a:br>
            <a:br>
              <a:rPr lang="tr-TR" dirty="0"/>
            </a:br>
            <a:r>
              <a:rPr lang="tr-TR" dirty="0"/>
              <a:t>en </a:t>
            </a:r>
            <a:r>
              <a:rPr lang="tr-TR" sz="5300" b="1" dirty="0"/>
              <a:t>yüksek bütçeli </a:t>
            </a:r>
            <a:r>
              <a:rPr lang="tr-TR" b="1" dirty="0"/>
              <a:t>projedir.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9483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2375" y="365126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780218"/>
                </a:solidFill>
                <a:latin typeface="+mn-lt"/>
              </a:rPr>
              <a:t>ORTAK ÜLKELER</a:t>
            </a:r>
          </a:p>
        </p:txBody>
      </p:sp>
      <p:pic>
        <p:nvPicPr>
          <p:cNvPr id="39" name="38 Resim" descr="u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5855666"/>
            <a:ext cx="1808921" cy="948942"/>
          </a:xfrm>
          <a:prstGeom prst="rect">
            <a:avLst/>
          </a:prstGeom>
        </p:spPr>
      </p:pic>
      <p:pic>
        <p:nvPicPr>
          <p:cNvPr id="40" name="39 Resim" descr="logosbeneficaireserasmusright_en.jpg"/>
          <p:cNvPicPr>
            <a:picLocks noChangeAspect="1"/>
          </p:cNvPicPr>
          <p:nvPr/>
        </p:nvPicPr>
        <p:blipFill>
          <a:blip r:embed="rId3"/>
          <a:srcRect r="22090"/>
          <a:stretch>
            <a:fillRect/>
          </a:stretch>
        </p:blipFill>
        <p:spPr>
          <a:xfrm>
            <a:off x="8440289" y="5695947"/>
            <a:ext cx="3486356" cy="918675"/>
          </a:xfrm>
          <a:prstGeom prst="rect">
            <a:avLst/>
          </a:prstGeom>
        </p:spPr>
      </p:pic>
      <p:sp>
        <p:nvSpPr>
          <p:cNvPr id="41" name="Content Placeholder 2"/>
          <p:cNvSpPr txBox="1">
            <a:spLocks/>
          </p:cNvSpPr>
          <p:nvPr/>
        </p:nvSpPr>
        <p:spPr>
          <a:xfrm>
            <a:off x="569841" y="1594191"/>
            <a:ext cx="4282635" cy="410175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800" b="1" dirty="0">
                <a:solidFill>
                  <a:srgbClr val="FF0000"/>
                </a:solidFill>
              </a:rPr>
              <a:t>TÜRKİYE -ARKAS BİLSEM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TÜRKİYE</a:t>
            </a:r>
            <a:r>
              <a:rPr kumimoji="0" lang="tr-TR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-HACETTEPE ÜNİVERSİTESİ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800" b="1" dirty="0">
                <a:solidFill>
                  <a:srgbClr val="FFC000"/>
                </a:solidFill>
              </a:rPr>
              <a:t>LİTVANYA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HOLLANDA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PORTEKİZ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</a:rPr>
              <a:t>İTALYA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tr-TR" sz="2800" b="1" dirty="0">
                <a:solidFill>
                  <a:srgbClr val="FFFF00"/>
                </a:solidFill>
              </a:rPr>
              <a:t>ROMANYA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5086400" y="216203"/>
            <a:ext cx="6707777" cy="5125860"/>
            <a:chOff x="5086400" y="216203"/>
            <a:chExt cx="6707777" cy="5125860"/>
          </a:xfrm>
        </p:grpSpPr>
        <p:pic>
          <p:nvPicPr>
            <p:cNvPr id="1034" name="Picture 10" descr="C:\Users\Dell\Desktop\Resim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400" y="216203"/>
              <a:ext cx="6707777" cy="512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 3"/>
            <p:cNvGrpSpPr/>
            <p:nvPr/>
          </p:nvGrpSpPr>
          <p:grpSpPr>
            <a:xfrm>
              <a:off x="5099920" y="3755073"/>
              <a:ext cx="560521" cy="560521"/>
              <a:chOff x="4063662" y="4426041"/>
              <a:chExt cx="560521" cy="560521"/>
            </a:xfrm>
          </p:grpSpPr>
          <p:grpSp>
            <p:nvGrpSpPr>
              <p:cNvPr id="28" name="Group 65"/>
              <p:cNvGrpSpPr/>
              <p:nvPr/>
            </p:nvGrpSpPr>
            <p:grpSpPr>
              <a:xfrm>
                <a:off x="4063662" y="4426041"/>
                <a:ext cx="560521" cy="560521"/>
                <a:chOff x="4821018" y="1941899"/>
                <a:chExt cx="784660" cy="784660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29" name="Teardrop 66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grp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67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68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4" name="33 Resim" descr="por flag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7310" y="4464535"/>
                <a:ext cx="498944" cy="489746"/>
              </a:xfrm>
              <a:prstGeom prst="ellipse">
                <a:avLst/>
              </a:prstGeom>
            </p:spPr>
          </p:pic>
        </p:grpSp>
        <p:grpSp>
          <p:nvGrpSpPr>
            <p:cNvPr id="3" name="Grup 2"/>
            <p:cNvGrpSpPr/>
            <p:nvPr/>
          </p:nvGrpSpPr>
          <p:grpSpPr>
            <a:xfrm>
              <a:off x="9326688" y="4184412"/>
              <a:ext cx="560521" cy="560521"/>
              <a:chOff x="9118028" y="4249950"/>
              <a:chExt cx="560521" cy="560521"/>
            </a:xfrm>
          </p:grpSpPr>
          <p:grpSp>
            <p:nvGrpSpPr>
              <p:cNvPr id="19" name="Group 73"/>
              <p:cNvGrpSpPr/>
              <p:nvPr/>
            </p:nvGrpSpPr>
            <p:grpSpPr>
              <a:xfrm>
                <a:off x="9118028" y="4249950"/>
                <a:ext cx="560521" cy="560521"/>
                <a:chOff x="4821018" y="1941899"/>
                <a:chExt cx="784660" cy="784660"/>
              </a:xfrm>
              <a:solidFill>
                <a:schemeClr val="accent2">
                  <a:lumMod val="20000"/>
                  <a:lumOff val="80000"/>
                </a:schemeClr>
              </a:solidFill>
            </p:grpSpPr>
            <p:sp>
              <p:nvSpPr>
                <p:cNvPr id="20" name="Teardrop 74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75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76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6" name="35 Resim" descr="turkey fla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63991" y="4298919"/>
                <a:ext cx="468594" cy="457910"/>
              </a:xfrm>
              <a:prstGeom prst="ellipse">
                <a:avLst/>
              </a:prstGeom>
            </p:spPr>
          </p:pic>
        </p:grpSp>
        <p:grpSp>
          <p:nvGrpSpPr>
            <p:cNvPr id="23" name="Grup 22"/>
            <p:cNvGrpSpPr/>
            <p:nvPr/>
          </p:nvGrpSpPr>
          <p:grpSpPr>
            <a:xfrm>
              <a:off x="6890330" y="2263384"/>
              <a:ext cx="560521" cy="515750"/>
              <a:chOff x="7174149" y="2489727"/>
              <a:chExt cx="560521" cy="560521"/>
            </a:xfrm>
            <a:solidFill>
              <a:schemeClr val="bg1"/>
            </a:solidFill>
          </p:grpSpPr>
          <p:grpSp>
            <p:nvGrpSpPr>
              <p:cNvPr id="15" name="Group 69"/>
              <p:cNvGrpSpPr/>
              <p:nvPr/>
            </p:nvGrpSpPr>
            <p:grpSpPr>
              <a:xfrm>
                <a:off x="7174149" y="2489727"/>
                <a:ext cx="560521" cy="560521"/>
                <a:chOff x="4821018" y="1941899"/>
                <a:chExt cx="784660" cy="784660"/>
              </a:xfrm>
              <a:grpFill/>
            </p:grpSpPr>
            <p:sp>
              <p:nvSpPr>
                <p:cNvPr id="16" name="Teardrop 70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71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72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031" name="Picture 7" descr="Hollanda Bayrağı Süper Parlak Düğme Küçük Resim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3" t="4444" r="7315" b="6050"/>
              <a:stretch/>
            </p:blipFill>
            <p:spPr bwMode="auto">
              <a:xfrm>
                <a:off x="7268501" y="2581591"/>
                <a:ext cx="385758" cy="395084"/>
              </a:xfrm>
              <a:prstGeom prst="ellipse">
                <a:avLst/>
              </a:prstGeom>
              <a:grpFill/>
            </p:spPr>
          </p:pic>
        </p:grpSp>
        <p:grpSp>
          <p:nvGrpSpPr>
            <p:cNvPr id="5" name="Grup 4"/>
            <p:cNvGrpSpPr/>
            <p:nvPr/>
          </p:nvGrpSpPr>
          <p:grpSpPr>
            <a:xfrm>
              <a:off x="7782067" y="3966434"/>
              <a:ext cx="560521" cy="560521"/>
              <a:chOff x="7560435" y="3788063"/>
              <a:chExt cx="560521" cy="560521"/>
            </a:xfrm>
          </p:grpSpPr>
          <p:grpSp>
            <p:nvGrpSpPr>
              <p:cNvPr id="7" name="Group 57"/>
              <p:cNvGrpSpPr/>
              <p:nvPr/>
            </p:nvGrpSpPr>
            <p:grpSpPr>
              <a:xfrm>
                <a:off x="7560435" y="3788063"/>
                <a:ext cx="560521" cy="560521"/>
                <a:chOff x="4821018" y="1941899"/>
                <a:chExt cx="784660" cy="784660"/>
              </a:xfrm>
              <a:solidFill>
                <a:srgbClr val="C00000"/>
              </a:solidFill>
            </p:grpSpPr>
            <p:sp>
              <p:nvSpPr>
                <p:cNvPr id="8" name="Teardrop 58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" name="Oval 59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" name="Oval 60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1032" name="Picture 8" descr="C:\Users\Dell\Desktop\İTALY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18" t="8134" r="20470" b="7666"/>
              <a:stretch/>
            </p:blipFill>
            <p:spPr bwMode="auto">
              <a:xfrm>
                <a:off x="7603885" y="3830375"/>
                <a:ext cx="473620" cy="467133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up 23"/>
            <p:cNvGrpSpPr/>
            <p:nvPr/>
          </p:nvGrpSpPr>
          <p:grpSpPr>
            <a:xfrm>
              <a:off x="8883320" y="3158532"/>
              <a:ext cx="560521" cy="560521"/>
              <a:chOff x="8789718" y="3166336"/>
              <a:chExt cx="560521" cy="560521"/>
            </a:xfrm>
          </p:grpSpPr>
          <p:grpSp>
            <p:nvGrpSpPr>
              <p:cNvPr id="11" name="Group 65"/>
              <p:cNvGrpSpPr/>
              <p:nvPr/>
            </p:nvGrpSpPr>
            <p:grpSpPr>
              <a:xfrm>
                <a:off x="8789718" y="3166336"/>
                <a:ext cx="560521" cy="560521"/>
                <a:chOff x="4821018" y="1941899"/>
                <a:chExt cx="784660" cy="784660"/>
              </a:xfrm>
              <a:solidFill>
                <a:srgbClr val="FF0000"/>
              </a:solidFill>
            </p:grpSpPr>
            <p:sp>
              <p:nvSpPr>
                <p:cNvPr id="12" name="Teardrop 66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67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68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033" name="Picture 9" descr="C:\Users\Dell\Desktop\romania-150x150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3289" y="3248508"/>
                <a:ext cx="395350" cy="395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up 50"/>
            <p:cNvGrpSpPr/>
            <p:nvPr/>
          </p:nvGrpSpPr>
          <p:grpSpPr>
            <a:xfrm>
              <a:off x="10088688" y="3838328"/>
              <a:ext cx="560521" cy="560521"/>
              <a:chOff x="9118028" y="4249950"/>
              <a:chExt cx="560521" cy="560521"/>
            </a:xfrm>
          </p:grpSpPr>
          <p:grpSp>
            <p:nvGrpSpPr>
              <p:cNvPr id="52" name="Group 73"/>
              <p:cNvGrpSpPr/>
              <p:nvPr/>
            </p:nvGrpSpPr>
            <p:grpSpPr>
              <a:xfrm>
                <a:off x="9118028" y="4249950"/>
                <a:ext cx="560521" cy="560521"/>
                <a:chOff x="4821018" y="1941899"/>
                <a:chExt cx="784660" cy="784660"/>
              </a:xfrm>
              <a:solidFill>
                <a:schemeClr val="accent2">
                  <a:lumMod val="20000"/>
                  <a:lumOff val="80000"/>
                </a:schemeClr>
              </a:solidFill>
            </p:grpSpPr>
            <p:sp>
              <p:nvSpPr>
                <p:cNvPr id="54" name="Teardrop 74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75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76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3" name="35 Resim" descr="turkey fla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63991" y="4298919"/>
                <a:ext cx="468594" cy="457910"/>
              </a:xfrm>
              <a:prstGeom prst="ellipse">
                <a:avLst/>
              </a:prstGeom>
            </p:spPr>
          </p:pic>
        </p:grpSp>
        <p:grpSp>
          <p:nvGrpSpPr>
            <p:cNvPr id="25" name="Grup 24"/>
            <p:cNvGrpSpPr/>
            <p:nvPr/>
          </p:nvGrpSpPr>
          <p:grpSpPr>
            <a:xfrm>
              <a:off x="8416370" y="1716837"/>
              <a:ext cx="560521" cy="515750"/>
              <a:chOff x="8416370" y="1716837"/>
              <a:chExt cx="560521" cy="515750"/>
            </a:xfrm>
          </p:grpSpPr>
          <p:grpSp>
            <p:nvGrpSpPr>
              <p:cNvPr id="46" name="Group 69"/>
              <p:cNvGrpSpPr/>
              <p:nvPr/>
            </p:nvGrpSpPr>
            <p:grpSpPr>
              <a:xfrm>
                <a:off x="8416370" y="1716837"/>
                <a:ext cx="560521" cy="515750"/>
                <a:chOff x="4821018" y="1941899"/>
                <a:chExt cx="784660" cy="784660"/>
              </a:xfrm>
              <a:solidFill>
                <a:schemeClr val="bg1"/>
              </a:solidFill>
            </p:grpSpPr>
            <p:sp>
              <p:nvSpPr>
                <p:cNvPr id="48" name="Teardrop 70"/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71"/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72"/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grpFill/>
                <a:ln w="0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035" name="Picture 11" descr="C:\Users\Dell\Desktop\LİTVA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3950" y="1773572"/>
                <a:ext cx="391319" cy="391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2"/>
          <p:cNvGrpSpPr/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</p:grpSpPr>
        <p:sp>
          <p:nvSpPr>
            <p:cNvPr id="171" name="Google Shape;171;p2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2"/>
          <p:cNvSpPr/>
          <p:nvPr/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 txBox="1"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tr-TR" sz="4800" dirty="0"/>
              <a:t>Amaç</a:t>
            </a:r>
            <a:endParaRPr sz="4800" dirty="0"/>
          </a:p>
        </p:txBody>
      </p:sp>
      <p:cxnSp>
        <p:nvCxnSpPr>
          <p:cNvPr id="176" name="Google Shape;176;p2"/>
          <p:cNvCxnSpPr/>
          <p:nvPr/>
        </p:nvCxnSpPr>
        <p:spPr>
          <a:xfrm rot="10800000">
            <a:off x="838200" y="6485313"/>
            <a:ext cx="10515600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7" name="Google Shape;177;p2"/>
          <p:cNvGrpSpPr/>
          <p:nvPr/>
        </p:nvGrpSpPr>
        <p:grpSpPr>
          <a:xfrm>
            <a:off x="484211" y="3764903"/>
            <a:ext cx="11464824" cy="1336855"/>
            <a:chOff x="245603" y="1286325"/>
            <a:chExt cx="11464824" cy="1336855"/>
          </a:xfrm>
        </p:grpSpPr>
        <p:sp>
          <p:nvSpPr>
            <p:cNvPr id="178" name="Google Shape;178;p2"/>
            <p:cNvSpPr/>
            <p:nvPr/>
          </p:nvSpPr>
          <p:spPr>
            <a:xfrm>
              <a:off x="245603" y="1294856"/>
              <a:ext cx="1273329" cy="127332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13002" y="1562255"/>
              <a:ext cx="738531" cy="73853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452644" y="1349851"/>
              <a:ext cx="4138328" cy="1273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 txBox="1"/>
            <p:nvPr/>
          </p:nvSpPr>
          <p:spPr>
            <a:xfrm>
              <a:off x="1452644" y="1349851"/>
              <a:ext cx="4138328" cy="1273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Öğrenci ve Öğretmenlerin Duygularını, betimlemek ve deneyimlemek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347128" y="1286325"/>
              <a:ext cx="1273329" cy="127332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614527" y="1623531"/>
              <a:ext cx="738531" cy="73853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643849" y="1349813"/>
              <a:ext cx="5066578" cy="1273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 txBox="1"/>
            <p:nvPr/>
          </p:nvSpPr>
          <p:spPr>
            <a:xfrm>
              <a:off x="6643849" y="1349813"/>
              <a:ext cx="5066578" cy="1273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Kapsayıcı eğitim anlayışıyla (</a:t>
              </a:r>
              <a:r>
                <a:rPr lang="tr-TR" sz="2400" b="0" i="1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cinsiyet, din, dil, din, ırk, akademik başarı farkı, bedensel engel</a:t>
              </a:r>
              <a:r>
                <a:rPr lang="tr-TR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Eğitsel robotiklerin kullanıldığı farklı öğrenme ortamlarında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6" name="Google Shape;18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58120" y="1050888"/>
            <a:ext cx="1072500" cy="10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" descr="Kalp ana ha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3267" y="421169"/>
            <a:ext cx="2288708" cy="234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31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3"/>
          <p:cNvGrpSpPr/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</p:grpSpPr>
        <p:sp>
          <p:nvSpPr>
            <p:cNvPr id="194" name="Google Shape;194;p3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3"/>
          <p:cNvSpPr/>
          <p:nvPr/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tr-TR" sz="4800"/>
              <a:t>Temel Sorular</a:t>
            </a:r>
            <a:endParaRPr/>
          </a:p>
        </p:txBody>
      </p:sp>
      <p:cxnSp>
        <p:nvCxnSpPr>
          <p:cNvPr id="199" name="Google Shape;199;p3"/>
          <p:cNvCxnSpPr/>
          <p:nvPr/>
        </p:nvCxnSpPr>
        <p:spPr>
          <a:xfrm rot="10800000">
            <a:off x="838200" y="6485313"/>
            <a:ext cx="10515600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0" name="Google Shape;200;p3"/>
          <p:cNvGrpSpPr/>
          <p:nvPr/>
        </p:nvGrpSpPr>
        <p:grpSpPr>
          <a:xfrm>
            <a:off x="1365278" y="3996468"/>
            <a:ext cx="9457086" cy="1252002"/>
            <a:chOff x="460676" y="978949"/>
            <a:chExt cx="9457086" cy="1252002"/>
          </a:xfrm>
        </p:grpSpPr>
        <p:sp>
          <p:nvSpPr>
            <p:cNvPr id="201" name="Google Shape;201;p3"/>
            <p:cNvSpPr/>
            <p:nvPr/>
          </p:nvSpPr>
          <p:spPr>
            <a:xfrm>
              <a:off x="460676" y="978949"/>
              <a:ext cx="1252002" cy="125200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23596" y="1241870"/>
              <a:ext cx="726161" cy="72616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980964" y="978949"/>
              <a:ext cx="2951147" cy="125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 txBox="1"/>
            <p:nvPr/>
          </p:nvSpPr>
          <p:spPr>
            <a:xfrm>
              <a:off x="1980964" y="978949"/>
              <a:ext cx="2951147" cy="125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öğrenme ortamlarında hangi duygular yaşanıyor? 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446327" y="978949"/>
              <a:ext cx="1252002" cy="125200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5709248" y="1241870"/>
              <a:ext cx="726161" cy="72616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966615" y="978949"/>
              <a:ext cx="2951147" cy="125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6966615" y="978949"/>
              <a:ext cx="2951147" cy="125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Niçin ?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" name="Google Shape;20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9963" y="418560"/>
            <a:ext cx="2286198" cy="234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15684" y="880673"/>
            <a:ext cx="1072989" cy="107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"/>
          <p:cNvSpPr txBox="1">
            <a:spLocks noGrp="1"/>
          </p:cNvSpPr>
          <p:nvPr>
            <p:ph type="title"/>
          </p:nvPr>
        </p:nvSpPr>
        <p:spPr>
          <a:xfrm>
            <a:off x="1188069" y="381935"/>
            <a:ext cx="935610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lang="tr-TR" sz="8000"/>
              <a:t>Olası Çıktılar</a:t>
            </a:r>
            <a:endParaRPr/>
          </a:p>
        </p:txBody>
      </p:sp>
      <p:grpSp>
        <p:nvGrpSpPr>
          <p:cNvPr id="217" name="Google Shape;217;p4"/>
          <p:cNvGrpSpPr/>
          <p:nvPr/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18" name="Google Shape;218;p4"/>
            <p:cNvSpPr/>
            <p:nvPr/>
          </p:nvSpPr>
          <p:spPr>
            <a:xfrm>
              <a:off x="11013369" y="554152"/>
              <a:ext cx="171515" cy="171515"/>
            </a:xfrm>
            <a:custGeom>
              <a:avLst/>
              <a:gdLst/>
              <a:ahLst/>
              <a:cxnLst/>
              <a:rect l="l" t="t" r="r" b="b"/>
              <a:pathLst>
                <a:path w="171515" h="171515" extrusionOk="0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11455951" y="837005"/>
              <a:ext cx="112426" cy="112426"/>
            </a:xfrm>
            <a:custGeom>
              <a:avLst/>
              <a:gdLst/>
              <a:ahLst/>
              <a:cxnLst/>
              <a:rect l="l" t="t" r="r" b="b"/>
              <a:pathLst>
                <a:path w="112426" h="112426" extrusionOk="0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10994200" y="1472473"/>
              <a:ext cx="157545" cy="157545"/>
            </a:xfrm>
            <a:custGeom>
              <a:avLst/>
              <a:gdLst/>
              <a:ahLst/>
              <a:cxnLst/>
              <a:rect l="l" t="t" r="r" b="b"/>
              <a:pathLst>
                <a:path w="157545" h="157545" extrusionOk="0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1" name="Google Shape;221;p4"/>
          <p:cNvCxnSpPr/>
          <p:nvPr/>
        </p:nvCxnSpPr>
        <p:spPr>
          <a:xfrm>
            <a:off x="623622" y="3610394"/>
            <a:ext cx="0" cy="3238728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22" name="Google Shape;222;p4"/>
          <p:cNvGrpSpPr/>
          <p:nvPr/>
        </p:nvGrpSpPr>
        <p:grpSpPr>
          <a:xfrm>
            <a:off x="1188062" y="1831360"/>
            <a:ext cx="9356107" cy="4382730"/>
            <a:chOff x="0" y="5735"/>
            <a:chExt cx="9356107" cy="4382730"/>
          </a:xfrm>
        </p:grpSpPr>
        <p:sp>
          <p:nvSpPr>
            <p:cNvPr id="223" name="Google Shape;223;p4"/>
            <p:cNvSpPr/>
            <p:nvPr/>
          </p:nvSpPr>
          <p:spPr>
            <a:xfrm>
              <a:off x="0" y="168095"/>
              <a:ext cx="9356107" cy="15939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 txBox="1"/>
            <p:nvPr/>
          </p:nvSpPr>
          <p:spPr>
            <a:xfrm>
              <a:off x="0" y="168095"/>
              <a:ext cx="9356107" cy="15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6125" tIns="229100" rIns="726125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duygu ile ilgili farkındalık geliştirmesi, 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sosyal ve duygusal gelişimlerinin desteklenmesi, öğrencilerin sosyal uyumunun geliştirilmesi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etkili öğrenme yaşantılarını deneyimlemeleri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21. yy becerilerinin (problem çözme, yaratıcılık, eleştirel düşünme, işbirlikli çalışma, empati vb.) gelişmesi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467805" y="5735"/>
              <a:ext cx="6549274" cy="32472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 txBox="1"/>
            <p:nvPr/>
          </p:nvSpPr>
          <p:spPr>
            <a:xfrm>
              <a:off x="483657" y="21587"/>
              <a:ext cx="651757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25" tIns="0" rIns="2475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Öğrenciler 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0" y="1983755"/>
              <a:ext cx="9356107" cy="13513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 txBox="1"/>
            <p:nvPr/>
          </p:nvSpPr>
          <p:spPr>
            <a:xfrm>
              <a:off x="0" y="1983755"/>
              <a:ext cx="9356107" cy="1351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6125" tIns="229100" rIns="726125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öğrenme ortamlarındakendi duygularının farkında olmaları, 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mesleki gelişiminin desteklenmesi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İyi uygulamaların ve deneyimlerin paylaşılması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254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467805" y="1821395"/>
              <a:ext cx="6549274" cy="32472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483657" y="1837247"/>
              <a:ext cx="651757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25" tIns="0" rIns="2475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Öğretmenler 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0" y="3556865"/>
              <a:ext cx="9356107" cy="831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 txBox="1"/>
            <p:nvPr/>
          </p:nvSpPr>
          <p:spPr>
            <a:xfrm>
              <a:off x="0" y="3556865"/>
              <a:ext cx="9356107" cy="83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6125" tIns="229100" rIns="726125" bIns="113775" anchor="t" anchorCtr="0">
              <a:noAutofit/>
            </a:bodyPr>
            <a:lstStyle/>
            <a:p>
              <a:pPr marL="1714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 ortamların  “nasıl” düzenlenebileceğine yönelik öğretim etkinlikleri  geliştirilmesi 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467805" y="3394505"/>
              <a:ext cx="6549274" cy="32472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 txBox="1"/>
            <p:nvPr/>
          </p:nvSpPr>
          <p:spPr>
            <a:xfrm>
              <a:off x="483657" y="3410357"/>
              <a:ext cx="651757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25" tIns="0" rIns="2475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tr-TR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Öğrenme Ortamları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867</Words>
  <Application>Microsoft Office PowerPoint</Application>
  <PresentationFormat>Geniş ekran</PresentationFormat>
  <Paragraphs>187</Paragraphs>
  <Slides>29</Slides>
  <Notes>11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6" baseType="lpstr">
      <vt:lpstr>Arial</vt:lpstr>
      <vt:lpstr>Calibri</vt:lpstr>
      <vt:lpstr>Comic Sans MS</vt:lpstr>
      <vt:lpstr>Microsoft Sans Serif</vt:lpstr>
      <vt:lpstr>Office Teması</vt:lpstr>
      <vt:lpstr>1_Office Teması</vt:lpstr>
      <vt:lpstr>Acrobat Document</vt:lpstr>
      <vt:lpstr>TOPLANTI GÜNDEMİ</vt:lpstr>
      <vt:lpstr>Yeni Dönem – Yeni Öncelikler</vt:lpstr>
      <vt:lpstr>Ortaklarımızı nasıl buluruz</vt:lpstr>
      <vt:lpstr>Emotions and Robotics  A Study Across Different Cultures, Educational Systems and Populations</vt:lpstr>
      <vt:lpstr>PROJEMİZ  Türkiye Ulusal Ajansına 2020 yılında sunulan    239  KA201 projesinden kabul edilen   12 proje arasına giren   en yüksek bütçeli projedir. </vt:lpstr>
      <vt:lpstr>ORTAK ÜLKELER</vt:lpstr>
      <vt:lpstr>Amaç</vt:lpstr>
      <vt:lpstr>Temel Sorular</vt:lpstr>
      <vt:lpstr>Olası Çıktılar</vt:lpstr>
      <vt:lpstr>PROJENİN AMACI</vt:lpstr>
      <vt:lpstr>PROJE HEDEFLERİ</vt:lpstr>
      <vt:lpstr>21. YY BECERİLERİ</vt:lpstr>
      <vt:lpstr>PROJE HEDEFLERİ</vt:lpstr>
      <vt:lpstr>PROJE HEDEFLERİ</vt:lpstr>
      <vt:lpstr>PowerPoint Sunusu</vt:lpstr>
      <vt:lpstr>Sosyal medya hesaplarımız</vt:lpstr>
      <vt:lpstr>Web sitemiz </vt:lpstr>
      <vt:lpstr>PROJE TOPLANTILARIMIZ</vt:lpstr>
      <vt:lpstr>1. ÖĞRETMEN EĞİTİMİ TOPLANTISI  İZMİR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 and Robotics  A Study Across Different Cultures, Educational Systems and Populations</dc:title>
  <dc:creator>kocak@hacettepe.edu.tr</dc:creator>
  <cp:lastModifiedBy>Arbil.lab09</cp:lastModifiedBy>
  <cp:revision>16</cp:revision>
  <dcterms:created xsi:type="dcterms:W3CDTF">2021-11-12T11:53:11Z</dcterms:created>
  <dcterms:modified xsi:type="dcterms:W3CDTF">2022-02-28T08:39:31Z</dcterms:modified>
</cp:coreProperties>
</file>