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3.xml"/>
  <Override ContentType="application/vnd.openxmlformats-officedocument.drawingml.chart+xml" PartName="/ppt/charts/chart2.xml"/>
  <Override ContentType="application/vnd.openxmlformats-officedocument.drawingml.chart+xml" PartName="/ppt/charts/chart1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7" roundtripDataSignature="AMtx7mjGfagYMiQFdYxyjbhJrF+DYXCs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Sheet1.xlsx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Sheet2.xlsx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3566666666666661"/>
          <c:y val="3.1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0638270856723706"/>
          <c:y val="0.17701580650353957"/>
          <c:w val="0.85491043844846415"/>
          <c:h val="0.52135100869875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Preferres App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Sayfa1!$A$2:$A$5</c:f>
              <c:strCache>
                <c:ptCount val="4"/>
                <c:pt idx="0">
                  <c:v>Youtube</c:v>
                </c:pt>
                <c:pt idx="1">
                  <c:v>Mathematics
Software</c:v>
                </c:pt>
                <c:pt idx="2">
                  <c:v>Interactive
Websites</c:v>
                </c:pt>
                <c:pt idx="3">
                  <c:v>Lecturing/Question 
Solving Apps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8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4-411E-97E6-0E57AEC6BC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8988095"/>
        <c:axId val="1948974783"/>
      </c:barChart>
      <c:catAx>
        <c:axId val="1948988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948974783"/>
        <c:crosses val="autoZero"/>
        <c:auto val="1"/>
        <c:lblAlgn val="ctr"/>
        <c:lblOffset val="100"/>
        <c:noMultiLvlLbl val="0"/>
      </c:catAx>
      <c:valAx>
        <c:axId val="1948974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948988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241744653565291"/>
          <c:y val="0.8396071022574837"/>
          <c:w val="0.37377159341359678"/>
          <c:h val="8.5116405595854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3566666666666661"/>
          <c:y val="3.1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Familiarity Level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Sayfa1!$A$2:$A$3</c:f>
              <c:strCache>
                <c:ptCount val="2"/>
                <c:pt idx="0">
                  <c:v>I'm familiar with robotics</c:v>
                </c:pt>
                <c:pt idx="1">
                  <c:v>I am not familiar with robotics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3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60-475C-B81D-AB81D76A9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8988095"/>
        <c:axId val="1948974783"/>
      </c:barChart>
      <c:catAx>
        <c:axId val="1948988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948974783"/>
        <c:crosses val="autoZero"/>
        <c:auto val="1"/>
        <c:lblAlgn val="ctr"/>
        <c:lblOffset val="100"/>
        <c:noMultiLvlLbl val="0"/>
      </c:catAx>
      <c:valAx>
        <c:axId val="19489747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948988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Most-Least Favorite Lessons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5.9232939632545931E-2"/>
          <c:y val="0.13154699803149603"/>
          <c:w val="0.90743372703412073"/>
          <c:h val="0.498391414741912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Most Favorite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Sayfa1!$A$2:$A$8</c:f>
              <c:strCache>
                <c:ptCount val="7"/>
                <c:pt idx="0">
                  <c:v>Mathematics</c:v>
                </c:pt>
                <c:pt idx="1">
                  <c:v>Biology</c:v>
                </c:pt>
                <c:pt idx="2">
                  <c:v>Physics</c:v>
                </c:pt>
                <c:pt idx="3">
                  <c:v>History</c:v>
                </c:pt>
                <c:pt idx="4">
                  <c:v>Chemistry</c:v>
                </c:pt>
                <c:pt idx="5">
                  <c:v>Geography</c:v>
                </c:pt>
                <c:pt idx="6">
                  <c:v>Other</c:v>
                </c:pt>
              </c:strCache>
            </c:strRef>
          </c:cat>
          <c:val>
            <c:numRef>
              <c:f>Sayfa1!$B$2:$B$8</c:f>
              <c:numCache>
                <c:formatCode>General</c:formatCode>
                <c:ptCount val="7"/>
                <c:pt idx="0">
                  <c:v>6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2E-4ED5-9E97-4D1E288EC9A3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Least Favorite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Sayfa1!$A$2:$A$8</c:f>
              <c:strCache>
                <c:ptCount val="7"/>
                <c:pt idx="0">
                  <c:v>Mathematics</c:v>
                </c:pt>
                <c:pt idx="1">
                  <c:v>Biology</c:v>
                </c:pt>
                <c:pt idx="2">
                  <c:v>Physics</c:v>
                </c:pt>
                <c:pt idx="3">
                  <c:v>History</c:v>
                </c:pt>
                <c:pt idx="4">
                  <c:v>Chemistry</c:v>
                </c:pt>
                <c:pt idx="5">
                  <c:v>Geography</c:v>
                </c:pt>
                <c:pt idx="6">
                  <c:v>Other</c:v>
                </c:pt>
              </c:strCache>
            </c:strRef>
          </c:cat>
          <c:val>
            <c:numRef>
              <c:f>Sayfa1!$C$2:$C$8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2E-4ED5-9E97-4D1E288EC9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9908511"/>
        <c:axId val="1784181007"/>
      </c:barChart>
      <c:catAx>
        <c:axId val="1719908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784181007"/>
        <c:crosses val="autoZero"/>
        <c:auto val="1"/>
        <c:lblAlgn val="ctr"/>
        <c:lblOffset val="100"/>
        <c:noMultiLvlLbl val="0"/>
      </c:catAx>
      <c:valAx>
        <c:axId val="1784181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719908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8" name="Google Shape;16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fc39d3a12_1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g10fc39d3a1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0ec4c8345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g110ec4c83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0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30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2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2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2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2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3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1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tr"/>
              <a:t>BETTER UNDERSTANDING  HIGH SCHOOL STUDENTS</a:t>
            </a:r>
            <a:endParaRPr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tr">
                <a:solidFill>
                  <a:schemeClr val="dk1"/>
                </a:solidFill>
              </a:rPr>
              <a:t>By Tuna Mert İyiarı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"/>
          <p:cNvSpPr txBox="1"/>
          <p:nvPr>
            <p:ph type="title"/>
          </p:nvPr>
        </p:nvSpPr>
        <p:spPr>
          <a:xfrm>
            <a:off x="1188000" y="445025"/>
            <a:ext cx="7644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22"/>
              <a:buNone/>
            </a:pPr>
            <a:r>
              <a:rPr b="1" lang="tr" sz="2000"/>
              <a:t>What Would Students Feel and Do Without Technology</a:t>
            </a:r>
            <a:endParaRPr b="1" sz="2000"/>
          </a:p>
        </p:txBody>
      </p:sp>
      <p:sp>
        <p:nvSpPr>
          <p:cNvPr id="110" name="Google Shape;110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	The majority of students expressed their concerns and disapproval about a life without technology. </a:t>
            </a:r>
            <a:r>
              <a:rPr lang="tr" sz="2000">
                <a:solidFill>
                  <a:schemeClr val="dk1"/>
                </a:solidFill>
                <a:highlight>
                  <a:srgbClr val="FFFF00"/>
                </a:highlight>
              </a:rPr>
              <a:t>Almost every student</a:t>
            </a:r>
            <a:r>
              <a:rPr i="1" lang="tr" sz="2000">
                <a:solidFill>
                  <a:schemeClr val="dk1"/>
                </a:solidFill>
              </a:rPr>
              <a:t> </a:t>
            </a:r>
            <a:r>
              <a:rPr lang="tr" sz="2000">
                <a:solidFill>
                  <a:schemeClr val="dk1"/>
                </a:solidFill>
              </a:rPr>
              <a:t>agreed that they would feel confused, sad, or even depressed.</a:t>
            </a:r>
            <a:endParaRPr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“Without technology, my life would be significantly harder.”</a:t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“I would feel incomplete without my phone.”</a:t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tr" sz="2000">
                <a:solidFill>
                  <a:schemeClr val="dk1"/>
                </a:solidFill>
              </a:rPr>
              <a:t>“Have you ever went back to 16th century? I haven’t and wouldn’t want to…”</a:t>
            </a:r>
            <a:endParaRPr i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"/>
          <p:cNvSpPr txBox="1"/>
          <p:nvPr>
            <p:ph type="title"/>
          </p:nvPr>
        </p:nvSpPr>
        <p:spPr>
          <a:xfrm>
            <a:off x="1288800" y="196675"/>
            <a:ext cx="7543500" cy="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How Familiar are High School Students 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with Robotics and Software Development?</a:t>
            </a:r>
            <a:endParaRPr b="1"/>
          </a:p>
        </p:txBody>
      </p:sp>
      <p:sp>
        <p:nvSpPr>
          <p:cNvPr id="116" name="Google Shape;116;p9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Most students are not familiar with robotics and software development.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Students that are familiar with these subjects are </a:t>
            </a:r>
            <a:r>
              <a:rPr lang="tr" sz="2000">
                <a:solidFill>
                  <a:schemeClr val="dk1"/>
                </a:solidFill>
                <a:highlight>
                  <a:srgbClr val="FFFF00"/>
                </a:highlight>
              </a:rPr>
              <a:t>mostly self taught.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“I know the C# coding language. I am self-taught.”</a:t>
            </a:r>
            <a:endParaRPr i="1" sz="2000">
              <a:solidFill>
                <a:schemeClr val="dk1"/>
              </a:solidFill>
            </a:endParaRPr>
          </a:p>
        </p:txBody>
      </p:sp>
      <p:graphicFrame>
        <p:nvGraphicFramePr>
          <p:cNvPr id="117" name="Google Shape;117;p9"/>
          <p:cNvGraphicFramePr/>
          <p:nvPr/>
        </p:nvGraphicFramePr>
        <p:xfrm>
          <a:off x="4883284" y="1152475"/>
          <a:ext cx="3949016" cy="320551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0"/>
          <p:cNvSpPr txBox="1"/>
          <p:nvPr>
            <p:ph type="title"/>
          </p:nvPr>
        </p:nvSpPr>
        <p:spPr>
          <a:xfrm>
            <a:off x="1224996" y="347748"/>
            <a:ext cx="7500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Which lessons</a:t>
            </a:r>
            <a:endParaRPr b="1"/>
          </a:p>
        </p:txBody>
      </p:sp>
      <p:graphicFrame>
        <p:nvGraphicFramePr>
          <p:cNvPr id="123" name="Google Shape;123;p10"/>
          <p:cNvGraphicFramePr/>
          <p:nvPr/>
        </p:nvGraphicFramePr>
        <p:xfrm>
          <a:off x="593387" y="1017725"/>
          <a:ext cx="7894363" cy="338890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1"/>
          <p:cNvSpPr txBox="1"/>
          <p:nvPr>
            <p:ph type="title"/>
          </p:nvPr>
        </p:nvSpPr>
        <p:spPr>
          <a:xfrm>
            <a:off x="1566152" y="445025"/>
            <a:ext cx="7266147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Most - Least Favorite Lessons</a:t>
            </a:r>
            <a:endParaRPr b="1"/>
          </a:p>
        </p:txBody>
      </p:sp>
      <p:sp>
        <p:nvSpPr>
          <p:cNvPr id="129" name="Google Shape;129;p11"/>
          <p:cNvSpPr txBox="1"/>
          <p:nvPr>
            <p:ph idx="1" type="body"/>
          </p:nvPr>
        </p:nvSpPr>
        <p:spPr>
          <a:xfrm>
            <a:off x="311700" y="1152475"/>
            <a:ext cx="8715568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	Most students expressed their love for mathematics. A significant amount of students’ favorite classes are </a:t>
            </a:r>
            <a:r>
              <a:rPr lang="tr" sz="2000">
                <a:solidFill>
                  <a:schemeClr val="dk1"/>
                </a:solidFill>
                <a:highlight>
                  <a:srgbClr val="FFFF00"/>
                </a:highlight>
              </a:rPr>
              <a:t>science oriented</a:t>
            </a:r>
            <a:r>
              <a:rPr lang="tr" sz="2000">
                <a:solidFill>
                  <a:schemeClr val="dk1"/>
                </a:solidFill>
              </a:rPr>
              <a:t> classes.</a:t>
            </a:r>
            <a:endParaRPr/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“I love math. Especially geometry.”</a:t>
            </a:r>
            <a:endParaRPr/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“Math because I am good at calculating things.”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  <a:highlight>
                  <a:srgbClr val="FFFF00"/>
                </a:highlight>
              </a:rPr>
              <a:t>Physics</a:t>
            </a:r>
            <a:r>
              <a:rPr lang="tr" sz="2000">
                <a:solidFill>
                  <a:schemeClr val="dk1"/>
                </a:solidFill>
              </a:rPr>
              <a:t> appears to be the most commonly disliked lesson.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2"/>
          <p:cNvSpPr txBox="1"/>
          <p:nvPr>
            <p:ph type="title"/>
          </p:nvPr>
        </p:nvSpPr>
        <p:spPr>
          <a:xfrm>
            <a:off x="1264596" y="445025"/>
            <a:ext cx="7567704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Students on Why They Dislike Certain Classes</a:t>
            </a:r>
            <a:endParaRPr b="1"/>
          </a:p>
        </p:txBody>
      </p:sp>
      <p:sp>
        <p:nvSpPr>
          <p:cNvPr id="135" name="Google Shape;135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tr" sz="2000">
                <a:solidFill>
                  <a:schemeClr val="dk1"/>
                </a:solidFill>
              </a:rPr>
              <a:t>	Although every student’s explanation for their feelings was unique and different, some answers had similarities. One similarity was they </a:t>
            </a:r>
            <a:r>
              <a:rPr lang="tr" sz="2000">
                <a:solidFill>
                  <a:schemeClr val="dk1"/>
                </a:solidFill>
                <a:highlight>
                  <a:srgbClr val="FFFF00"/>
                </a:highlight>
              </a:rPr>
              <a:t>disliked memorizing</a:t>
            </a:r>
            <a:r>
              <a:rPr lang="tr" sz="2000">
                <a:solidFill>
                  <a:schemeClr val="dk1"/>
                </a:solidFill>
              </a:rPr>
              <a:t>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tr" sz="2000">
                <a:solidFill>
                  <a:schemeClr val="dk1"/>
                </a:solidFill>
              </a:rPr>
              <a:t>	</a:t>
            </a:r>
            <a:r>
              <a:rPr i="1" lang="tr" sz="2000">
                <a:solidFill>
                  <a:schemeClr val="dk1"/>
                </a:solidFill>
              </a:rPr>
              <a:t>“I don’t like memorizing because I’m bad at it.”</a:t>
            </a:r>
            <a:endParaRPr i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i="1" lang="tr" sz="2000">
                <a:solidFill>
                  <a:schemeClr val="dk1"/>
                </a:solidFill>
              </a:rPr>
              <a:t>	“Instead of memorizing, I prefer understanding the reason behind things and concepts. </a:t>
            </a:r>
            <a:endParaRPr i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i="1" lang="tr" sz="2000">
                <a:solidFill>
                  <a:schemeClr val="dk1"/>
                </a:solidFill>
              </a:rPr>
              <a:t>	</a:t>
            </a:r>
            <a:r>
              <a:rPr lang="tr" sz="2000">
                <a:solidFill>
                  <a:schemeClr val="dk1"/>
                </a:solidFill>
              </a:rPr>
              <a:t>Another similarity was their </a:t>
            </a:r>
            <a:r>
              <a:rPr lang="tr" sz="2000">
                <a:solidFill>
                  <a:schemeClr val="dk1"/>
                </a:solidFill>
                <a:highlight>
                  <a:srgbClr val="FFFF00"/>
                </a:highlight>
              </a:rPr>
              <a:t>relationships with their teachers</a:t>
            </a:r>
            <a:r>
              <a:rPr lang="tr" sz="2000">
                <a:solidFill>
                  <a:schemeClr val="dk1"/>
                </a:solidFill>
              </a:rPr>
              <a:t>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i="1" lang="tr" sz="2000">
                <a:solidFill>
                  <a:schemeClr val="dk1"/>
                </a:solidFill>
              </a:rPr>
              <a:t>	“My previous teachers caused me to lose interest on some subjects.”</a:t>
            </a:r>
            <a:endParaRPr i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i="1" sz="6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6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rPr lang="tr" sz="650">
                <a:solidFill>
                  <a:schemeClr val="dk1"/>
                </a:solidFill>
              </a:rPr>
              <a:t>	</a:t>
            </a:r>
            <a:endParaRPr sz="65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3"/>
          <p:cNvSpPr txBox="1"/>
          <p:nvPr>
            <p:ph type="title"/>
          </p:nvPr>
        </p:nvSpPr>
        <p:spPr>
          <a:xfrm>
            <a:off x="1420238" y="445025"/>
            <a:ext cx="7412062" cy="83902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Students’ Opinions on Teachers and Instructional Methods</a:t>
            </a:r>
            <a:endParaRPr b="1"/>
          </a:p>
        </p:txBody>
      </p:sp>
      <p:sp>
        <p:nvSpPr>
          <p:cNvPr id="141" name="Google Shape;141;p13"/>
          <p:cNvSpPr txBox="1"/>
          <p:nvPr>
            <p:ph idx="1" type="body"/>
          </p:nvPr>
        </p:nvSpPr>
        <p:spPr>
          <a:xfrm>
            <a:off x="194968" y="1405394"/>
            <a:ext cx="8520600" cy="270940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Most students like and appreciate their teachers. Some students have various criticisms about their teaching methods.</a:t>
            </a:r>
            <a:endParaRPr sz="2000">
              <a:solidFill>
                <a:schemeClr val="dk1"/>
              </a:solidFill>
            </a:endParaRPr>
          </a:p>
          <a:p>
            <a:pPr indent="4572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“I believe my teachers are doing the best they can. However I sometimes feel like they overexplain stuff.”					“I like the way my teachers teach. I wish they taught us in a more practical way though.”</a:t>
            </a:r>
            <a:endParaRPr i="1"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4"/>
          <p:cNvSpPr txBox="1"/>
          <p:nvPr>
            <p:ph type="title"/>
          </p:nvPr>
        </p:nvSpPr>
        <p:spPr>
          <a:xfrm>
            <a:off x="1157590" y="445025"/>
            <a:ext cx="7674709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Students’ Opinions on Contents of Curriculum</a:t>
            </a:r>
            <a:endParaRPr b="1"/>
          </a:p>
        </p:txBody>
      </p:sp>
      <p:sp>
        <p:nvSpPr>
          <p:cNvPr id="147" name="Google Shape;147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Some students believe that the curriculum is too </a:t>
            </a:r>
            <a:r>
              <a:rPr lang="tr" sz="2000">
                <a:solidFill>
                  <a:schemeClr val="dk1"/>
                </a:solidFill>
                <a:highlight>
                  <a:srgbClr val="FFFF00"/>
                </a:highlight>
              </a:rPr>
              <a:t>extensive and</a:t>
            </a:r>
            <a:r>
              <a:rPr lang="tr" sz="2000" u="sng">
                <a:solidFill>
                  <a:schemeClr val="dk1"/>
                </a:solidFill>
              </a:rPr>
              <a:t> </a:t>
            </a:r>
            <a:r>
              <a:rPr lang="tr" sz="2000">
                <a:solidFill>
                  <a:schemeClr val="dk1"/>
                </a:solidFill>
                <a:highlight>
                  <a:srgbClr val="FFFF00"/>
                </a:highlight>
              </a:rPr>
              <a:t>detailed</a:t>
            </a:r>
            <a:r>
              <a:rPr lang="tr" sz="2000">
                <a:solidFill>
                  <a:schemeClr val="dk1"/>
                </a:solidFill>
              </a:rPr>
              <a:t> while others think it’s satisfactory. </a:t>
            </a:r>
            <a:endParaRPr/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Some students suggest reducing the contents of the curriculum in order to make school less overwhelming. </a:t>
            </a:r>
            <a:endParaRPr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“Some lessons are too detailed for a high school lecture. Reducing unnecessary details could be a good idea.”</a:t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“I don’t have any issues with the current curriculum. It is perfectly fine.”</a:t>
            </a:r>
            <a:endParaRPr i="1"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5"/>
          <p:cNvSpPr txBox="1"/>
          <p:nvPr>
            <p:ph type="title"/>
          </p:nvPr>
        </p:nvSpPr>
        <p:spPr>
          <a:xfrm>
            <a:off x="1060314" y="445025"/>
            <a:ext cx="7771985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How High Schoolers Describe Themselves</a:t>
            </a:r>
            <a:endParaRPr b="1"/>
          </a:p>
        </p:txBody>
      </p:sp>
      <p:sp>
        <p:nvSpPr>
          <p:cNvPr id="153" name="Google Shape;153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">
                <a:solidFill>
                  <a:schemeClr val="dk1"/>
                </a:solidFill>
              </a:rPr>
              <a:t>	</a:t>
            </a:r>
            <a:r>
              <a:rPr lang="tr" sz="2000">
                <a:solidFill>
                  <a:schemeClr val="dk1"/>
                </a:solidFill>
              </a:rPr>
              <a:t>Most students think </a:t>
            </a:r>
            <a:r>
              <a:rPr lang="tr" sz="2000">
                <a:solidFill>
                  <a:schemeClr val="dk1"/>
                </a:solidFill>
                <a:highlight>
                  <a:srgbClr val="FFFF00"/>
                </a:highlight>
              </a:rPr>
              <a:t>positively</a:t>
            </a:r>
            <a:r>
              <a:rPr lang="tr" sz="2000">
                <a:solidFill>
                  <a:schemeClr val="dk1"/>
                </a:solidFill>
              </a:rPr>
              <a:t> about themselves. </a:t>
            </a:r>
            <a:br>
              <a:rPr lang="tr" sz="2000">
                <a:solidFill>
                  <a:schemeClr val="dk1"/>
                </a:solidFill>
              </a:rPr>
            </a:br>
            <a:r>
              <a:rPr lang="tr" sz="2000">
                <a:solidFill>
                  <a:schemeClr val="dk1"/>
                </a:solidFill>
              </a:rPr>
              <a:t>	Common traits are being hardworking, curious, optimistic and introverted. </a:t>
            </a:r>
            <a:endParaRPr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“I am very curious and energetic.”</a:t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“I am a well-meaner. I am not very sociable but I am surrounded by the few I love the most. I am a merry, joyful person.”</a:t>
            </a:r>
            <a:endParaRPr i="1"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6"/>
          <p:cNvSpPr txBox="1"/>
          <p:nvPr>
            <p:ph type="title"/>
          </p:nvPr>
        </p:nvSpPr>
        <p:spPr>
          <a:xfrm>
            <a:off x="1313234" y="445025"/>
            <a:ext cx="7519066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Students on Their Future Lives</a:t>
            </a:r>
            <a:endParaRPr b="1"/>
          </a:p>
        </p:txBody>
      </p:sp>
      <p:sp>
        <p:nvSpPr>
          <p:cNvPr id="159" name="Google Shape;15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	Most students have an optimistic outlook on their future lives. Similarly, most students plan on striving for their goals. Some, however, expressed their </a:t>
            </a:r>
            <a:r>
              <a:rPr lang="tr" sz="2000">
                <a:solidFill>
                  <a:schemeClr val="dk1"/>
                </a:solidFill>
                <a:highlight>
                  <a:srgbClr val="FFFF00"/>
                </a:highlight>
              </a:rPr>
              <a:t>anxiety over not precisely knowing</a:t>
            </a:r>
            <a:r>
              <a:rPr lang="tr" sz="2000">
                <a:solidFill>
                  <a:schemeClr val="dk1"/>
                </a:solidFill>
              </a:rPr>
              <a:t> what the future will be like.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	“I don’t know what may happen in the future but  plan on working hard. I don’t want to have any regrets when I grow up.”</a:t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7"/>
          <p:cNvSpPr txBox="1"/>
          <p:nvPr>
            <p:ph type="title"/>
          </p:nvPr>
        </p:nvSpPr>
        <p:spPr>
          <a:xfrm>
            <a:off x="1225685" y="435297"/>
            <a:ext cx="7509338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Students on Their Expectations from Education</a:t>
            </a:r>
            <a:endParaRPr b="1"/>
          </a:p>
        </p:txBody>
      </p:sp>
      <p:sp>
        <p:nvSpPr>
          <p:cNvPr id="165" name="Google Shape;16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Minority is satisfied with the education they are receiving, majority states that their expectations are not met. The majority thinks that they are not being prepared properly for the future.</a:t>
            </a:r>
            <a:endParaRPr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“I don’t think that I am being prepared for the future.”</a:t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title"/>
          </p:nvPr>
        </p:nvSpPr>
        <p:spPr>
          <a:xfrm>
            <a:off x="1393740" y="467885"/>
            <a:ext cx="735402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About the Study</a:t>
            </a:r>
            <a:endParaRPr b="1"/>
          </a:p>
        </p:txBody>
      </p:sp>
      <p:sp>
        <p:nvSpPr>
          <p:cNvPr id="61" name="Google Shape;61;p2"/>
          <p:cNvSpPr txBox="1"/>
          <p:nvPr>
            <p:ph idx="1" type="body"/>
          </p:nvPr>
        </p:nvSpPr>
        <p:spPr>
          <a:xfrm>
            <a:off x="227160" y="1356359"/>
            <a:ext cx="8520600" cy="2740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 sz="2000">
                <a:solidFill>
                  <a:schemeClr val="dk1"/>
                </a:solidFill>
              </a:rPr>
              <a:t>In order to share with you what happened on the part of high school students in this project on technology, robotics, emotion and education, I interviewed 12 of my friends on specific questions.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 sz="2000">
                <a:solidFill>
                  <a:schemeClr val="dk1"/>
                </a:solidFill>
              </a:rPr>
              <a:t>In this presentation, I share the process of these interviews with you.</a:t>
            </a:r>
            <a:endParaRPr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8"/>
          <p:cNvSpPr txBox="1"/>
          <p:nvPr>
            <p:ph type="title"/>
          </p:nvPr>
        </p:nvSpPr>
        <p:spPr>
          <a:xfrm>
            <a:off x="1225684" y="445025"/>
            <a:ext cx="7606615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In Conclusion</a:t>
            </a:r>
            <a:endParaRPr b="1"/>
          </a:p>
        </p:txBody>
      </p:sp>
      <p:sp>
        <p:nvSpPr>
          <p:cNvPr id="171" name="Google Shape;17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tr">
                <a:solidFill>
                  <a:schemeClr val="dk1"/>
                </a:solidFill>
              </a:rPr>
              <a:t>In the end I realized that although people’s thoughts may have similarities, everyone’s emotions are unique. Everyone has slight differences in their opinions.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9"/>
          <p:cNvSpPr txBox="1"/>
          <p:nvPr>
            <p:ph type="title"/>
          </p:nvPr>
        </p:nvSpPr>
        <p:spPr>
          <a:xfrm>
            <a:off x="311700" y="2150843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tr"/>
              <a:t>Thank you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0fc39d3a12_1_0"/>
          <p:cNvSpPr txBox="1"/>
          <p:nvPr>
            <p:ph type="title"/>
          </p:nvPr>
        </p:nvSpPr>
        <p:spPr>
          <a:xfrm>
            <a:off x="1112520" y="274321"/>
            <a:ext cx="771978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tr" sz="1800">
                <a:solidFill>
                  <a:schemeClr val="dk1"/>
                </a:solidFill>
              </a:rPr>
              <a:t>The answers to the following questions were sought.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67" name="Google Shape;67;g10fc39d3a12_1_0"/>
          <p:cNvSpPr txBox="1"/>
          <p:nvPr>
            <p:ph idx="1" type="body"/>
          </p:nvPr>
        </p:nvSpPr>
        <p:spPr>
          <a:xfrm>
            <a:off x="311700" y="906780"/>
            <a:ext cx="8520600" cy="3962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tr" sz="1200">
                <a:solidFill>
                  <a:schemeClr val="dk1"/>
                </a:solidFill>
              </a:rPr>
              <a:t>How and for what purpose do you use technology? What are you up to?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tr" sz="1200">
                <a:solidFill>
                  <a:schemeClr val="dk1"/>
                </a:solidFill>
              </a:rPr>
              <a:t>Which technology (applications/tools (Web, mobile app, social media, etc.)) do you use the most? Why?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tr" sz="1200">
                <a:solidFill>
                  <a:schemeClr val="dk1"/>
                </a:solidFill>
              </a:rPr>
              <a:t>Which technology (applications/which devices) do you use most about your lessons? Why?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tr" sz="1200">
                <a:solidFill>
                  <a:schemeClr val="dk1"/>
                </a:solidFill>
              </a:rPr>
              <a:t>How do you feel when using technology (mobile phone, youtube…)? What emotions are you experiencing?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tr" sz="1200">
                <a:solidFill>
                  <a:schemeClr val="dk1"/>
                </a:solidFill>
              </a:rPr>
              <a:t>How would you feel if you don't have/can't use technology?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tr" sz="1200">
                <a:solidFill>
                  <a:schemeClr val="dk1"/>
                </a:solidFill>
              </a:rPr>
              <a:t>What comes to mind when you think of robot / robotics / robotic coding / programming? What do you know about it? Have you received any training on these topics?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AutoNum type="arabicPeriod"/>
            </a:pPr>
            <a:r>
              <a:rPr lang="tr" sz="1200">
                <a:solidFill>
                  <a:schemeClr val="dk1"/>
                </a:solidFill>
              </a:rPr>
              <a:t>What emotions do you experience while working with robotics?</a:t>
            </a:r>
            <a:endParaRPr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0ec4c8345_0_0"/>
          <p:cNvSpPr txBox="1"/>
          <p:nvPr>
            <p:ph type="title"/>
          </p:nvPr>
        </p:nvSpPr>
        <p:spPr>
          <a:xfrm>
            <a:off x="1112520" y="274321"/>
            <a:ext cx="7719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tr" sz="1800">
                <a:solidFill>
                  <a:schemeClr val="dk1"/>
                </a:solidFill>
              </a:rPr>
              <a:t>The answers to the following questions were sought.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73" name="Google Shape;73;g110ec4c8345_0_0"/>
          <p:cNvSpPr txBox="1"/>
          <p:nvPr>
            <p:ph idx="1" type="body"/>
          </p:nvPr>
        </p:nvSpPr>
        <p:spPr>
          <a:xfrm>
            <a:off x="311700" y="906780"/>
            <a:ext cx="8520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" sz="1200">
                <a:solidFill>
                  <a:schemeClr val="dk1"/>
                </a:solidFill>
              </a:rPr>
              <a:t>8. </a:t>
            </a:r>
            <a:r>
              <a:rPr lang="tr" sz="1200">
                <a:solidFill>
                  <a:schemeClr val="dk1"/>
                </a:solidFill>
              </a:rPr>
              <a:t>Regarding the lessons:</a:t>
            </a:r>
            <a:endParaRPr/>
          </a:p>
          <a:p>
            <a:pPr indent="-317500" lvl="1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lphaLcParenR"/>
            </a:pPr>
            <a:r>
              <a:rPr lang="tr" sz="1200">
                <a:solidFill>
                  <a:schemeClr val="dk1"/>
                </a:solidFill>
              </a:rPr>
              <a:t>What is your favorite lesson/s? Why?</a:t>
            </a:r>
            <a:endParaRPr/>
          </a:p>
          <a:p>
            <a:pPr indent="-317500" lvl="1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lphaLcParenR"/>
            </a:pPr>
            <a:r>
              <a:rPr lang="tr" sz="1200">
                <a:solidFill>
                  <a:schemeClr val="dk1"/>
                </a:solidFill>
              </a:rPr>
              <a:t>What is your least favorite lesson/s? Why?</a:t>
            </a:r>
            <a:endParaRPr/>
          </a:p>
          <a:p>
            <a:pPr indent="-317500" lvl="1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lphaLcParenR"/>
            </a:pPr>
            <a:r>
              <a:rPr lang="tr" sz="1200">
                <a:solidFill>
                  <a:schemeClr val="dk1"/>
                </a:solidFill>
              </a:rPr>
              <a:t>What do you think plays a role in experiencing these emotions?</a:t>
            </a:r>
            <a:endParaRPr/>
          </a:p>
          <a:p>
            <a:pPr indent="-317500" lvl="1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lphaLcParenR"/>
            </a:pPr>
            <a:r>
              <a:rPr lang="tr" sz="1200">
                <a:solidFill>
                  <a:schemeClr val="dk1"/>
                </a:solidFill>
              </a:rPr>
              <a:t>Are you satisfied with the content of the lessons, the method of teaching, and the teachers? How would you like it? Why?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" sz="1200">
                <a:solidFill>
                  <a:schemeClr val="dk1"/>
                </a:solidFill>
              </a:rPr>
              <a:t>9. </a:t>
            </a:r>
            <a:r>
              <a:rPr lang="tr" sz="1200">
                <a:solidFill>
                  <a:schemeClr val="dk1"/>
                </a:solidFill>
              </a:rPr>
              <a:t>How would you describe yourself in general? How do you feel in your daily life? How's the temperament?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" sz="1200">
                <a:solidFill>
                  <a:schemeClr val="dk1"/>
                </a:solidFill>
              </a:rPr>
              <a:t>10.. </a:t>
            </a:r>
            <a:r>
              <a:rPr lang="tr" sz="1200">
                <a:solidFill>
                  <a:schemeClr val="dk1"/>
                </a:solidFill>
              </a:rPr>
              <a:t>What kind of life do you think awaits you? What plays a role in making you feel this way?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" sz="1200">
                <a:solidFill>
                  <a:schemeClr val="dk1"/>
                </a:solidFill>
              </a:rPr>
              <a:t>11. </a:t>
            </a:r>
            <a:r>
              <a:rPr lang="tr" sz="1200">
                <a:solidFill>
                  <a:schemeClr val="dk1"/>
                </a:solidFill>
              </a:rPr>
              <a:t>Does the education you receive now meet your expectations for the future? What kind of education would you like?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" sz="1200">
                <a:solidFill>
                  <a:schemeClr val="dk1"/>
                </a:solidFill>
              </a:rPr>
              <a:t>12. </a:t>
            </a:r>
            <a:r>
              <a:rPr lang="tr" sz="1200">
                <a:solidFill>
                  <a:schemeClr val="dk1"/>
                </a:solidFill>
              </a:rPr>
              <a:t>What would you like to do about being useful to society? How can you benefit from technology in this regard? Do you have any suggestions?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"/>
          <p:cNvSpPr txBox="1"/>
          <p:nvPr>
            <p:ph type="title"/>
          </p:nvPr>
        </p:nvSpPr>
        <p:spPr>
          <a:xfrm>
            <a:off x="1260000" y="445025"/>
            <a:ext cx="7572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Purpose of the Usage of Technology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</p:txBody>
      </p:sp>
      <p:sp>
        <p:nvSpPr>
          <p:cNvPr id="79" name="Google Shape;79;p3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There are many reasons to use technology. These reasons differ from person to person. Some examples are: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tr" sz="2000">
                <a:solidFill>
                  <a:schemeClr val="dk1"/>
                </a:solidFill>
              </a:rPr>
              <a:t>Entertainment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tr" sz="2000">
                <a:solidFill>
                  <a:schemeClr val="dk1"/>
                </a:solidFill>
              </a:rPr>
              <a:t>Research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tr" sz="2000">
                <a:solidFill>
                  <a:schemeClr val="dk1"/>
                </a:solidFill>
              </a:rPr>
              <a:t>Hobbies(Gaming…)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tr" sz="2000">
                <a:solidFill>
                  <a:schemeClr val="dk1"/>
                </a:solidFill>
              </a:rPr>
              <a:t>Communication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…..</a:t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80" name="Google Shape;8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32525" y="1152475"/>
            <a:ext cx="3899774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/>
          <p:nvPr>
            <p:ph idx="1" type="body"/>
          </p:nvPr>
        </p:nvSpPr>
        <p:spPr>
          <a:xfrm>
            <a:off x="311700" y="1152475"/>
            <a:ext cx="82374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“I use technology to follow the news and keep in touch with my friends and family.”</a:t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“I use technology to watch stuff and research.”</a:t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"/>
          <p:cNvSpPr txBox="1"/>
          <p:nvPr>
            <p:ph type="title"/>
          </p:nvPr>
        </p:nvSpPr>
        <p:spPr>
          <a:xfrm>
            <a:off x="1317600" y="445025"/>
            <a:ext cx="7514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tr"/>
              <a:t>Most Popular Apps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 b="1"/>
          </a:p>
        </p:txBody>
      </p:sp>
      <p:sp>
        <p:nvSpPr>
          <p:cNvPr id="91" name="Google Shape;91;p5"/>
          <p:cNvSpPr txBox="1"/>
          <p:nvPr>
            <p:ph idx="1" type="body"/>
          </p:nvPr>
        </p:nvSpPr>
        <p:spPr>
          <a:xfrm>
            <a:off x="311700" y="1152475"/>
            <a:ext cx="8328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tr" sz="2000">
                <a:solidFill>
                  <a:schemeClr val="dk1"/>
                </a:solidFill>
              </a:rPr>
              <a:t>YouTube</a:t>
            </a:r>
            <a:r>
              <a:rPr lang="tr" sz="2000">
                <a:solidFill>
                  <a:schemeClr val="dk1"/>
                </a:solidFill>
              </a:rPr>
              <a:t> stands out as the most popular app among high schoolers.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                         </a:t>
            </a:r>
            <a:endParaRPr i="1"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"/>
          <p:cNvSpPr txBox="1"/>
          <p:nvPr>
            <p:ph type="title"/>
          </p:nvPr>
        </p:nvSpPr>
        <p:spPr>
          <a:xfrm>
            <a:off x="1303200" y="445025"/>
            <a:ext cx="7529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tr"/>
              <a:t>Most Popular Apps For Studying</a:t>
            </a:r>
            <a:endParaRPr b="1"/>
          </a:p>
        </p:txBody>
      </p:sp>
      <p:sp>
        <p:nvSpPr>
          <p:cNvPr id="97" name="Google Shape;97;p6"/>
          <p:cNvSpPr txBox="1"/>
          <p:nvPr>
            <p:ph idx="1" type="body"/>
          </p:nvPr>
        </p:nvSpPr>
        <p:spPr>
          <a:xfrm>
            <a:off x="165370" y="1404231"/>
            <a:ext cx="4406630" cy="29128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7297"/>
              <a:buNone/>
            </a:pPr>
            <a:r>
              <a:rPr lang="tr" sz="2000">
                <a:solidFill>
                  <a:schemeClr val="dk1"/>
                </a:solidFill>
              </a:rPr>
              <a:t>	</a:t>
            </a:r>
            <a:endParaRPr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7297"/>
              <a:buNone/>
            </a:pPr>
            <a:r>
              <a:rPr lang="tr" sz="2000">
                <a:solidFill>
                  <a:schemeClr val="dk1"/>
                </a:solidFill>
              </a:rPr>
              <a:t>YouTube stands out as the most popular app once again.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7297"/>
              <a:buNone/>
            </a:pPr>
            <a:r>
              <a:rPr lang="tr" sz="2000">
                <a:solidFill>
                  <a:schemeClr val="dk1"/>
                </a:solidFill>
              </a:rPr>
              <a:t>	</a:t>
            </a:r>
            <a:r>
              <a:rPr i="1" lang="tr" sz="2000">
                <a:solidFill>
                  <a:schemeClr val="dk1"/>
                </a:solidFill>
              </a:rPr>
              <a:t>“I use desmos for my maths course.”</a:t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59459"/>
              <a:buFont typeface="Arial"/>
              <a:buNone/>
            </a:pPr>
            <a:r>
              <a:rPr i="1" lang="tr" sz="2000">
                <a:solidFill>
                  <a:schemeClr val="dk1"/>
                </a:solidFill>
              </a:rPr>
              <a:t>“I mostly use YouTube to study and review what I’ve learnt in my classes.”</a:t>
            </a:r>
            <a:endParaRPr i="1"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97297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  <p:graphicFrame>
        <p:nvGraphicFramePr>
          <p:cNvPr id="98" name="Google Shape;98;p6"/>
          <p:cNvGraphicFramePr/>
          <p:nvPr/>
        </p:nvGraphicFramePr>
        <p:xfrm>
          <a:off x="4883284" y="1111590"/>
          <a:ext cx="4095346" cy="320551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/>
          <p:nvPr>
            <p:ph type="title"/>
          </p:nvPr>
        </p:nvSpPr>
        <p:spPr>
          <a:xfrm>
            <a:off x="1173600" y="445025"/>
            <a:ext cx="7970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7"/>
              <a:buNone/>
            </a:pPr>
            <a:r>
              <a:rPr b="1" lang="tr" sz="2400"/>
              <a:t>Emotional Outcomes of Using Technology Regularly</a:t>
            </a:r>
            <a:endParaRPr b="1" sz="2400"/>
          </a:p>
        </p:txBody>
      </p:sp>
      <p:sp>
        <p:nvSpPr>
          <p:cNvPr id="104" name="Google Shape;104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tr" sz="2000">
                <a:solidFill>
                  <a:schemeClr val="dk1"/>
                </a:solidFill>
              </a:rPr>
              <a:t>Although some feel moody, exhausted, or just bored, most students feel </a:t>
            </a:r>
            <a:r>
              <a:rPr lang="tr" sz="2000">
                <a:solidFill>
                  <a:schemeClr val="dk1"/>
                </a:solidFill>
                <a:highlight>
                  <a:srgbClr val="FFFF00"/>
                </a:highlight>
              </a:rPr>
              <a:t>happy and relieved</a:t>
            </a:r>
            <a:r>
              <a:rPr lang="tr" sz="2000">
                <a:solidFill>
                  <a:schemeClr val="dk1"/>
                </a:solidFill>
              </a:rPr>
              <a:t> whenever they use their favorite apps and devices. </a:t>
            </a:r>
            <a:endParaRPr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“Most of the time I feel happy. I have fun on social media. Though sometimes I feel bad for spending so much time on my phone.”</a:t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“I get very tired when I look at my phone for a long time.”</a:t>
            </a:r>
            <a:endParaRPr i="1" sz="20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i="1" lang="tr" sz="2000">
                <a:solidFill>
                  <a:schemeClr val="dk1"/>
                </a:solidFill>
              </a:rPr>
              <a:t> </a:t>
            </a:r>
            <a:endParaRPr i="1"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