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1" r:id="rId6"/>
    <p:sldId id="262" r:id="rId7"/>
    <p:sldId id="272" r:id="rId8"/>
    <p:sldId id="273" r:id="rId9"/>
    <p:sldId id="274" r:id="rId10"/>
    <p:sldId id="275" r:id="rId11"/>
    <p:sldId id="277" r:id="rId12"/>
    <p:sldId id="280" r:id="rId13"/>
    <p:sldId id="278" r:id="rId14"/>
    <p:sldId id="281" r:id="rId15"/>
    <p:sldId id="282" r:id="rId16"/>
    <p:sldId id="283" r:id="rId17"/>
    <p:sldId id="284" r:id="rId18"/>
    <p:sldId id="276" r:id="rId19"/>
    <p:sldId id="270" r:id="rId20"/>
    <p:sldId id="271"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8XFNVaAejnzONCPEFlrdUilkX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79484" autoAdjust="0"/>
  </p:normalViewPr>
  <p:slideViewPr>
    <p:cSldViewPr snapToGrid="0">
      <p:cViewPr varScale="1">
        <p:scale>
          <a:sx n="63" d="100"/>
          <a:sy n="63" d="100"/>
        </p:scale>
        <p:origin x="1397"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75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the first lesson, it was observed that some (4) of the students stated their emotions towards programming as confusion, fear and anxiety, while others stated as curiosity, interest and excitement.</a:t>
            </a: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11</a:t>
            </a:fld>
            <a:endParaRPr/>
          </a:p>
        </p:txBody>
      </p:sp>
    </p:spTree>
    <p:extLst>
      <p:ext uri="{BB962C8B-B14F-4D97-AF65-F5344CB8AC3E}">
        <p14:creationId xmlns:p14="http://schemas.microsoft.com/office/powerpoint/2010/main" val="169167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Most of the students (25) marked negative emotions (sadness, anger, hated) towards online learning. They stated that they could not go out due to the pandemic and that they spent most of their time at home by receiving training at the computer.</a:t>
            </a:r>
            <a:endParaRPr lang="tr-TR" dirty="0"/>
          </a:p>
          <a:p>
            <a:pPr marL="0" lvl="0" indent="0" algn="l" rtl="0">
              <a:spcBef>
                <a:spcPts val="0"/>
              </a:spcBef>
              <a:spcAft>
                <a:spcPts val="0"/>
              </a:spcAft>
              <a:buNone/>
            </a:pPr>
            <a:endParaRPr lang="tr-TR" dirty="0"/>
          </a:p>
          <a:p>
            <a:pPr marL="0" lvl="0" indent="0" algn="l" rtl="0">
              <a:spcBef>
                <a:spcPts val="0"/>
              </a:spcBef>
              <a:spcAft>
                <a:spcPts val="0"/>
              </a:spcAft>
              <a:buNone/>
            </a:pPr>
            <a:r>
              <a:rPr lang="en-US" dirty="0"/>
              <a:t>Although some of the students generally felt angry about lessons online, they stated that they felt happy in the activities they could interact with online. </a:t>
            </a: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12</a:t>
            </a:fld>
            <a:endParaRPr/>
          </a:p>
        </p:txBody>
      </p:sp>
    </p:spTree>
    <p:extLst>
      <p:ext uri="{BB962C8B-B14F-4D97-AF65-F5344CB8AC3E}">
        <p14:creationId xmlns:p14="http://schemas.microsoft.com/office/powerpoint/2010/main" val="170361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Although a student stated that he felt sad, bored and angry about online learning and the online learning environment, he expressed his feelings about the learning method (for the tasks) as happy at the 5 level and therefore he preferred to stay in the course. While negative emotions were dominant in the student's emotions before the lesson (angry and sad at level 3), when asked about his current feelings at the end of the lesson, he marked his emotion as happy at level 5.</a:t>
            </a: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13</a:t>
            </a:fld>
            <a:endParaRPr/>
          </a:p>
        </p:txBody>
      </p:sp>
    </p:spTree>
    <p:extLst>
      <p:ext uri="{BB962C8B-B14F-4D97-AF65-F5344CB8AC3E}">
        <p14:creationId xmlns:p14="http://schemas.microsoft.com/office/powerpoint/2010/main" val="229912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14</a:t>
            </a:fld>
            <a:endParaRPr/>
          </a:p>
        </p:txBody>
      </p:sp>
    </p:spTree>
    <p:extLst>
      <p:ext uri="{BB962C8B-B14F-4D97-AF65-F5344CB8AC3E}">
        <p14:creationId xmlns:p14="http://schemas.microsoft.com/office/powerpoint/2010/main" val="81688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While students' behaviors towards the interaction features of the online learning environment (when you share your Own Screen, when the reaction symbol-like a smiley face- is used…) are expressed with positive emotions such as happiness, fun, excitement, interest, </a:t>
            </a:r>
            <a:endParaRPr lang="tr-TR" dirty="0"/>
          </a:p>
          <a:p>
            <a:pPr marL="0" lvl="0" indent="0" algn="l" rtl="0">
              <a:spcBef>
                <a:spcPts val="0"/>
              </a:spcBef>
              <a:spcAft>
                <a:spcPts val="0"/>
              </a:spcAft>
              <a:buNone/>
            </a:pPr>
            <a:endParaRPr lang="tr-TR" dirty="0"/>
          </a:p>
          <a:p>
            <a:pPr marL="0" lvl="0" indent="0" algn="l" rtl="0">
              <a:spcBef>
                <a:spcPts val="0"/>
              </a:spcBef>
              <a:spcAft>
                <a:spcPts val="0"/>
              </a:spcAft>
              <a:buNone/>
            </a:pPr>
            <a:r>
              <a:rPr lang="en-US" dirty="0"/>
              <a:t>when the interaction features of the online environment are restricted by the teacher ( It has been observed that only allowing correspondence with the teacher in the chat area, muting his/her own voice by the teacher, not being authorized to turn his/her own voice ...) emotions such as happiness and excitement decreased and negative emotions such as surprise, sadness, anger, boredom were intensely expressed. </a:t>
            </a:r>
            <a:endParaRPr lang="tr-TR" dirty="0"/>
          </a:p>
          <a:p>
            <a:pPr marL="0" lvl="0" indent="0" algn="l" rtl="0">
              <a:spcBef>
                <a:spcPts val="0"/>
              </a:spcBef>
              <a:spcAft>
                <a:spcPts val="0"/>
              </a:spcAft>
              <a:buNone/>
            </a:pPr>
            <a:endParaRPr lang="tr-TR" dirty="0"/>
          </a:p>
          <a:p>
            <a:pPr marL="0" lvl="0" indent="0" algn="l" rtl="0">
              <a:spcBef>
                <a:spcPts val="0"/>
              </a:spcBef>
              <a:spcAft>
                <a:spcPts val="0"/>
              </a:spcAft>
              <a:buNone/>
            </a:pPr>
            <a:r>
              <a:rPr lang="en-US" dirty="0"/>
              <a:t>When the teacher lectures while his camera is turned off, or when he mutes his voice during the activities, the feeling of boredom is very intense (at level 5) in the students.</a:t>
            </a:r>
          </a:p>
          <a:p>
            <a:pPr marL="0" lvl="0" indent="0" algn="l" rtl="0">
              <a:spcBef>
                <a:spcPts val="0"/>
              </a:spcBef>
              <a:spcAft>
                <a:spcPts val="0"/>
              </a:spcAft>
              <a:buNone/>
            </a:pP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15</a:t>
            </a:fld>
            <a:endParaRPr/>
          </a:p>
        </p:txBody>
      </p:sp>
    </p:spTree>
    <p:extLst>
      <p:ext uri="{BB962C8B-B14F-4D97-AF65-F5344CB8AC3E}">
        <p14:creationId xmlns:p14="http://schemas.microsoft.com/office/powerpoint/2010/main" val="193398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16</a:t>
            </a:fld>
            <a:endParaRPr/>
          </a:p>
        </p:txBody>
      </p:sp>
    </p:spTree>
    <p:extLst>
      <p:ext uri="{BB962C8B-B14F-4D97-AF65-F5344CB8AC3E}">
        <p14:creationId xmlns:p14="http://schemas.microsoft.com/office/powerpoint/2010/main" val="214057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 of the students expressed excitement, fun, happiness and pride to the question about what emotion they felt at that moment as soon as the lesson was over. </a:t>
            </a: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17</a:t>
            </a:fld>
            <a:endParaRPr/>
          </a:p>
        </p:txBody>
      </p:sp>
    </p:spTree>
    <p:extLst>
      <p:ext uri="{BB962C8B-B14F-4D97-AF65-F5344CB8AC3E}">
        <p14:creationId xmlns:p14="http://schemas.microsoft.com/office/powerpoint/2010/main" val="4258802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02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study shows that most of the students said that they did not experience any emotion before the lessons. They indicated that they were experiencing negative emotions (sadness, anger, hate) regarding online learning. They stated that they felt this way because they spent a significant portion of their time attending online lessons. Giving tasks as a teaching method was observed to give students a high intensity of happiness, curiosity and excitement.</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It was also observed that the completion of tasks lead students to feel happy, pleasure, relief and pride. Though some students generally felt anger during the online lesson they expressed that they felt happiness when they can interact in online environments. All of the students expressed boredom, anger, rage when the teacher gave a clue. It was noticed that there were differences in the students' emotions according to the features of OLE.  Positive emotions (happy, excitement, fun) were used to describe behaviours regarding the interactive features of OLE(when share their own screen, use emoji etc.) whereas the students expressed intense negative emotions (confusion, sadness, anger and boredom) as well as a decrease in their happiness and excitement when the  teacher limited the interactive features of the OLE(not being allowed to use the chat, not being authorized to unmute yourself, being muted by the teacher)</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Students indicated that they felt very intense boredom when the teacher gave lectures with their camera off or when they mute during activities.</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 conclusion, it was seen that the engagement as well as happy, excitement, curiosity, pride of GS’s could be increased when they are allowed to interact with the OLE, given tasks are unstructured and difficult and under minimal intervention by the teacher.</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928" name="Google Shape;92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7</a:t>
            </a:fld>
            <a:endParaRPr/>
          </a:p>
        </p:txBody>
      </p:sp>
    </p:spTree>
    <p:extLst>
      <p:ext uri="{BB962C8B-B14F-4D97-AF65-F5344CB8AC3E}">
        <p14:creationId xmlns:p14="http://schemas.microsoft.com/office/powerpoint/2010/main" val="361694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8</a:t>
            </a:fld>
            <a:endParaRPr/>
          </a:p>
        </p:txBody>
      </p:sp>
    </p:spTree>
    <p:extLst>
      <p:ext uri="{BB962C8B-B14F-4D97-AF65-F5344CB8AC3E}">
        <p14:creationId xmlns:p14="http://schemas.microsoft.com/office/powerpoint/2010/main" val="118462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9</a:t>
            </a:fld>
            <a:endParaRPr/>
          </a:p>
        </p:txBody>
      </p:sp>
    </p:spTree>
    <p:extLst>
      <p:ext uri="{BB962C8B-B14F-4D97-AF65-F5344CB8AC3E}">
        <p14:creationId xmlns:p14="http://schemas.microsoft.com/office/powerpoint/2010/main" val="152359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p:nvPr/>
        </p:nvSpPr>
        <p:spPr>
          <a:xfrm>
            <a:off x="2832533" y="1371600"/>
            <a:ext cx="9359467" cy="297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8"/>
          <p:cNvSpPr/>
          <p:nvPr/>
        </p:nvSpPr>
        <p:spPr>
          <a:xfrm>
            <a:off x="2832533" y="4462272"/>
            <a:ext cx="9359467" cy="10332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8"/>
          <p:cNvSpPr txBox="1">
            <a:spLocks noGrp="1"/>
          </p:cNvSpPr>
          <p:nvPr>
            <p:ph type="ctrTitle"/>
          </p:nvPr>
        </p:nvSpPr>
        <p:spPr>
          <a:xfrm>
            <a:off x="3175199" y="1943842"/>
            <a:ext cx="8500062"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3175199" y="4538659"/>
            <a:ext cx="8500062" cy="86532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100000"/>
              </a:lnSpc>
              <a:spcBef>
                <a:spcPts val="0"/>
              </a:spcBef>
              <a:spcAft>
                <a:spcPts val="0"/>
              </a:spcAft>
              <a:buClr>
                <a:schemeClr val="dk1"/>
              </a:buClr>
              <a:buSzPts val="1600"/>
              <a:buNone/>
              <a:defRPr sz="1600"/>
            </a:lvl6pPr>
            <a:lvl7pPr lvl="6" algn="ctr">
              <a:lnSpc>
                <a:spcPct val="100000"/>
              </a:lnSpc>
              <a:spcBef>
                <a:spcPts val="0"/>
              </a:spcBef>
              <a:spcAft>
                <a:spcPts val="0"/>
              </a:spcAft>
              <a:buClr>
                <a:schemeClr val="dk1"/>
              </a:buClr>
              <a:buSzPts val="1600"/>
              <a:buNone/>
              <a:defRPr sz="1600"/>
            </a:lvl7pPr>
            <a:lvl8pPr lvl="7" algn="ctr">
              <a:lnSpc>
                <a:spcPct val="100000"/>
              </a:lnSpc>
              <a:spcBef>
                <a:spcPts val="0"/>
              </a:spcBef>
              <a:spcAft>
                <a:spcPts val="0"/>
              </a:spcAft>
              <a:buClr>
                <a:schemeClr val="dk1"/>
              </a:buClr>
              <a:buSzPts val="1600"/>
              <a:buNone/>
              <a:defRPr sz="1600"/>
            </a:lvl8pPr>
            <a:lvl9pPr lvl="8" algn="ctr">
              <a:lnSpc>
                <a:spcPct val="100000"/>
              </a:lnSpc>
              <a:spcBef>
                <a:spcPts val="0"/>
              </a:spcBef>
              <a:spcAft>
                <a:spcPts val="0"/>
              </a:spcAft>
              <a:buClr>
                <a:schemeClr val="dk1"/>
              </a:buClr>
              <a:buSzPts val="1600"/>
              <a:buNone/>
              <a:defRPr sz="1600"/>
            </a:lvl9pPr>
          </a:lstStyle>
          <a:p>
            <a:endParaRPr/>
          </a:p>
        </p:txBody>
      </p:sp>
      <p:sp>
        <p:nvSpPr>
          <p:cNvPr id="22" name="Google Shape;22;p18"/>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lt2"/>
                </a:solidFill>
                <a:latin typeface="Calibri"/>
                <a:ea typeface="Calibri"/>
                <a:cs typeface="Calibri"/>
                <a:sym typeface="Calibri"/>
              </a:defRPr>
            </a:lvl1pPr>
            <a:lvl2pPr marL="0" marR="0" lvl="1" indent="0" algn="r">
              <a:spcBef>
                <a:spcPts val="0"/>
              </a:spcBef>
              <a:buNone/>
              <a:defRPr sz="1200" b="0" i="0" u="none" strike="noStrike" cap="none">
                <a:solidFill>
                  <a:schemeClr val="lt2"/>
                </a:solidFill>
                <a:latin typeface="Calibri"/>
                <a:ea typeface="Calibri"/>
                <a:cs typeface="Calibri"/>
                <a:sym typeface="Calibri"/>
              </a:defRPr>
            </a:lvl2pPr>
            <a:lvl3pPr marL="0" marR="0" lvl="2" indent="0" algn="r">
              <a:spcBef>
                <a:spcPts val="0"/>
              </a:spcBef>
              <a:buNone/>
              <a:defRPr sz="1200" b="0" i="0" u="none" strike="noStrike" cap="none">
                <a:solidFill>
                  <a:schemeClr val="lt2"/>
                </a:solidFill>
                <a:latin typeface="Calibri"/>
                <a:ea typeface="Calibri"/>
                <a:cs typeface="Calibri"/>
                <a:sym typeface="Calibri"/>
              </a:defRPr>
            </a:lvl3pPr>
            <a:lvl4pPr marL="0" marR="0" lvl="3" indent="0" algn="r">
              <a:spcBef>
                <a:spcPts val="0"/>
              </a:spcBef>
              <a:buNone/>
              <a:defRPr sz="1200" b="0" i="0" u="none" strike="noStrike" cap="none">
                <a:solidFill>
                  <a:schemeClr val="lt2"/>
                </a:solidFill>
                <a:latin typeface="Calibri"/>
                <a:ea typeface="Calibri"/>
                <a:cs typeface="Calibri"/>
                <a:sym typeface="Calibri"/>
              </a:defRPr>
            </a:lvl4pPr>
            <a:lvl5pPr marL="0" marR="0" lvl="4" indent="0" algn="r">
              <a:spcBef>
                <a:spcPts val="0"/>
              </a:spcBef>
              <a:buNone/>
              <a:defRPr sz="1200" b="0" i="0" u="none" strike="noStrike" cap="none">
                <a:solidFill>
                  <a:schemeClr val="lt2"/>
                </a:solidFill>
                <a:latin typeface="Calibri"/>
                <a:ea typeface="Calibri"/>
                <a:cs typeface="Calibri"/>
                <a:sym typeface="Calibri"/>
              </a:defRPr>
            </a:lvl5pPr>
            <a:lvl6pPr marL="0" marR="0" lvl="5" indent="0" algn="r">
              <a:spcBef>
                <a:spcPts val="0"/>
              </a:spcBef>
              <a:buNone/>
              <a:defRPr sz="1200" b="0" i="0" u="none" strike="noStrike" cap="none">
                <a:solidFill>
                  <a:schemeClr val="lt2"/>
                </a:solidFill>
                <a:latin typeface="Calibri"/>
                <a:ea typeface="Calibri"/>
                <a:cs typeface="Calibri"/>
                <a:sym typeface="Calibri"/>
              </a:defRPr>
            </a:lvl6pPr>
            <a:lvl7pPr marL="0" marR="0" lvl="6" indent="0" algn="r">
              <a:spcBef>
                <a:spcPts val="0"/>
              </a:spcBef>
              <a:buNone/>
              <a:defRPr sz="1200" b="0" i="0" u="none" strike="noStrike" cap="none">
                <a:solidFill>
                  <a:schemeClr val="lt2"/>
                </a:solidFill>
                <a:latin typeface="Calibri"/>
                <a:ea typeface="Calibri"/>
                <a:cs typeface="Calibri"/>
                <a:sym typeface="Calibri"/>
              </a:defRPr>
            </a:lvl7pPr>
            <a:lvl8pPr marL="0" marR="0" lvl="7" indent="0" algn="r">
              <a:spcBef>
                <a:spcPts val="0"/>
              </a:spcBef>
              <a:buNone/>
              <a:defRPr sz="1200" b="0" i="0" u="none" strike="noStrike" cap="none">
                <a:solidFill>
                  <a:schemeClr val="lt2"/>
                </a:solidFill>
                <a:latin typeface="Calibri"/>
                <a:ea typeface="Calibri"/>
                <a:cs typeface="Calibri"/>
                <a:sym typeface="Calibri"/>
              </a:defRPr>
            </a:lvl8pPr>
            <a:lvl9pPr marL="0" marR="0" lvl="8" indent="0" algn="r">
              <a:spcBef>
                <a:spcPts val="0"/>
              </a:spcBef>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4101370" y="-630460"/>
            <a:ext cx="3986213" cy="962863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84"/>
        <p:cNvGrpSpPr/>
        <p:nvPr/>
      </p:nvGrpSpPr>
      <p:grpSpPr>
        <a:xfrm>
          <a:off x="0" y="0"/>
          <a:ext cx="0" cy="0"/>
          <a:chOff x="0" y="0"/>
          <a:chExt cx="0" cy="0"/>
        </a:xfrm>
      </p:grpSpPr>
      <p:sp>
        <p:nvSpPr>
          <p:cNvPr id="85" name="Google Shape;85;p28"/>
          <p:cNvSpPr/>
          <p:nvPr/>
        </p:nvSpPr>
        <p:spPr>
          <a:xfrm rot="5400000">
            <a:off x="8267671" y="3370131"/>
            <a:ext cx="6858000"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6" name="Google Shape;86;p28"/>
          <p:cNvPicPr preferRelativeResize="0"/>
          <p:nvPr/>
        </p:nvPicPr>
        <p:blipFill rotWithShape="1">
          <a:blip r:embed="rId2">
            <a:alphaModFix/>
          </a:blip>
          <a:srcRect/>
          <a:stretch/>
        </p:blipFill>
        <p:spPr>
          <a:xfrm rot="5400000">
            <a:off x="7523375" y="2743540"/>
            <a:ext cx="6857433" cy="1371487"/>
          </a:xfrm>
          <a:prstGeom prst="rect">
            <a:avLst/>
          </a:prstGeom>
          <a:noFill/>
          <a:ln>
            <a:noFill/>
          </a:ln>
        </p:spPr>
      </p:pic>
      <p:sp>
        <p:nvSpPr>
          <p:cNvPr id="87" name="Google Shape;87;p28"/>
          <p:cNvSpPr txBox="1">
            <a:spLocks noGrp="1"/>
          </p:cNvSpPr>
          <p:nvPr>
            <p:ph type="title"/>
          </p:nvPr>
        </p:nvSpPr>
        <p:spPr>
          <a:xfrm rot="5400000">
            <a:off x="8094434" y="2634163"/>
            <a:ext cx="5714714" cy="1370886"/>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8"/>
          <p:cNvSpPr txBox="1">
            <a:spLocks noGrp="1"/>
          </p:cNvSpPr>
          <p:nvPr>
            <p:ph type="body" idx="1"/>
          </p:nvPr>
        </p:nvSpPr>
        <p:spPr>
          <a:xfrm rot="5400000">
            <a:off x="2367386" y="-1526938"/>
            <a:ext cx="5714714" cy="96930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89" name="Google Shape;89;p28"/>
          <p:cNvSpPr txBox="1">
            <a:spLocks noGrp="1"/>
          </p:cNvSpPr>
          <p:nvPr>
            <p:ph type="dt" idx="10"/>
          </p:nvPr>
        </p:nvSpPr>
        <p:spPr>
          <a:xfrm>
            <a:off x="378199"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txBox="1">
            <a:spLocks noGrp="1"/>
          </p:cNvSpPr>
          <p:nvPr>
            <p:ph type="ftr" idx="11"/>
          </p:nvPr>
        </p:nvSpPr>
        <p:spPr>
          <a:xfrm>
            <a:off x="2382374"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sldNum" idx="12"/>
          </p:nvPr>
        </p:nvSpPr>
        <p:spPr>
          <a:xfrm>
            <a:off x="8102389"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ölüm Üst Bilgisi"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0"/>
          <p:cNvSpPr/>
          <p:nvPr/>
        </p:nvSpPr>
        <p:spPr>
          <a:xfrm>
            <a:off x="3502152" y="-20637"/>
            <a:ext cx="7315200" cy="434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0"/>
          <p:cNvSpPr/>
          <p:nvPr/>
        </p:nvSpPr>
        <p:spPr>
          <a:xfrm>
            <a:off x="3502152" y="4462272"/>
            <a:ext cx="7315200" cy="1719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0"/>
          <p:cNvSpPr txBox="1">
            <a:spLocks noGrp="1"/>
          </p:cNvSpPr>
          <p:nvPr>
            <p:ph type="title"/>
          </p:nvPr>
        </p:nvSpPr>
        <p:spPr>
          <a:xfrm>
            <a:off x="3838015" y="658346"/>
            <a:ext cx="6597464" cy="36644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00"/>
              <a:buFont typeface="Calibri"/>
              <a:buNone/>
              <a:defRPr sz="5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3838014" y="4589463"/>
            <a:ext cx="659746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300"/>
              </a:spcBef>
              <a:spcAft>
                <a:spcPts val="0"/>
              </a:spcAft>
              <a:buClr>
                <a:srgbClr val="8F9291"/>
              </a:buClr>
              <a:buSzPts val="2000"/>
              <a:buNone/>
              <a:defRPr sz="2000">
                <a:solidFill>
                  <a:srgbClr val="8F9291"/>
                </a:solidFill>
              </a:defRPr>
            </a:lvl2pPr>
            <a:lvl3pPr marL="1371600" lvl="2" indent="-228600" algn="l">
              <a:lnSpc>
                <a:spcPct val="100000"/>
              </a:lnSpc>
              <a:spcBef>
                <a:spcPts val="300"/>
              </a:spcBef>
              <a:spcAft>
                <a:spcPts val="0"/>
              </a:spcAft>
              <a:buClr>
                <a:srgbClr val="8F9291"/>
              </a:buClr>
              <a:buSzPts val="1800"/>
              <a:buNone/>
              <a:defRPr sz="1800">
                <a:solidFill>
                  <a:srgbClr val="8F9291"/>
                </a:solidFill>
              </a:defRPr>
            </a:lvl3pPr>
            <a:lvl4pPr marL="1828800" lvl="3" indent="-228600" algn="l">
              <a:lnSpc>
                <a:spcPct val="100000"/>
              </a:lnSpc>
              <a:spcBef>
                <a:spcPts val="0"/>
              </a:spcBef>
              <a:spcAft>
                <a:spcPts val="0"/>
              </a:spcAft>
              <a:buClr>
                <a:srgbClr val="8F9291"/>
              </a:buClr>
              <a:buSzPts val="1600"/>
              <a:buNone/>
              <a:defRPr sz="1600">
                <a:solidFill>
                  <a:srgbClr val="8F9291"/>
                </a:solidFill>
              </a:defRPr>
            </a:lvl4pPr>
            <a:lvl5pPr marL="2286000" lvl="4" indent="-228600" algn="l">
              <a:lnSpc>
                <a:spcPct val="100000"/>
              </a:lnSpc>
              <a:spcBef>
                <a:spcPts val="0"/>
              </a:spcBef>
              <a:spcAft>
                <a:spcPts val="0"/>
              </a:spcAft>
              <a:buClr>
                <a:srgbClr val="8F9291"/>
              </a:buClr>
              <a:buSzPts val="1600"/>
              <a:buNone/>
              <a:defRPr sz="1600">
                <a:solidFill>
                  <a:srgbClr val="8F9291"/>
                </a:solidFill>
              </a:defRPr>
            </a:lvl5pPr>
            <a:lvl6pPr marL="2743200" lvl="5" indent="-228600" algn="l">
              <a:lnSpc>
                <a:spcPct val="100000"/>
              </a:lnSpc>
              <a:spcBef>
                <a:spcPts val="0"/>
              </a:spcBef>
              <a:spcAft>
                <a:spcPts val="0"/>
              </a:spcAft>
              <a:buClr>
                <a:srgbClr val="8F9291"/>
              </a:buClr>
              <a:buSzPts val="1600"/>
              <a:buNone/>
              <a:defRPr sz="1600">
                <a:solidFill>
                  <a:srgbClr val="8F9291"/>
                </a:solidFill>
              </a:defRPr>
            </a:lvl6pPr>
            <a:lvl7pPr marL="3200400" lvl="6" indent="-228600" algn="l">
              <a:lnSpc>
                <a:spcPct val="100000"/>
              </a:lnSpc>
              <a:spcBef>
                <a:spcPts val="0"/>
              </a:spcBef>
              <a:spcAft>
                <a:spcPts val="0"/>
              </a:spcAft>
              <a:buClr>
                <a:srgbClr val="8F9291"/>
              </a:buClr>
              <a:buSzPts val="1600"/>
              <a:buNone/>
              <a:defRPr sz="1600">
                <a:solidFill>
                  <a:srgbClr val="8F9291"/>
                </a:solidFill>
              </a:defRPr>
            </a:lvl7pPr>
            <a:lvl8pPr marL="3657600" lvl="7" indent="-228600" algn="l">
              <a:lnSpc>
                <a:spcPct val="100000"/>
              </a:lnSpc>
              <a:spcBef>
                <a:spcPts val="0"/>
              </a:spcBef>
              <a:spcAft>
                <a:spcPts val="0"/>
              </a:spcAft>
              <a:buClr>
                <a:srgbClr val="8F9291"/>
              </a:buClr>
              <a:buSzPts val="1600"/>
              <a:buNone/>
              <a:defRPr sz="1600">
                <a:solidFill>
                  <a:srgbClr val="8F9291"/>
                </a:solidFill>
              </a:defRPr>
            </a:lvl8pPr>
            <a:lvl9pPr marL="4114800" lvl="8" indent="-228600" algn="l">
              <a:lnSpc>
                <a:spcPct val="100000"/>
              </a:lnSpc>
              <a:spcBef>
                <a:spcPts val="0"/>
              </a:spcBef>
              <a:spcAft>
                <a:spcPts val="0"/>
              </a:spcAft>
              <a:buClr>
                <a:srgbClr val="8F9291"/>
              </a:buClr>
              <a:buSzPts val="1600"/>
              <a:buNone/>
              <a:defRPr sz="1600">
                <a:solidFill>
                  <a:srgbClr val="8F9291"/>
                </a:solidFill>
              </a:defRPr>
            </a:lvl9pPr>
          </a:lstStyle>
          <a:p>
            <a:endParaRPr/>
          </a:p>
        </p:txBody>
      </p:sp>
      <p:sp>
        <p:nvSpPr>
          <p:cNvPr id="36" name="Google Shape;36;p20"/>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lt2"/>
                </a:solidFill>
                <a:latin typeface="Calibri"/>
                <a:ea typeface="Calibri"/>
                <a:cs typeface="Calibri"/>
                <a:sym typeface="Calibri"/>
              </a:defRPr>
            </a:lvl1pPr>
            <a:lvl2pPr marL="0" marR="0" lvl="1" indent="0" algn="r">
              <a:spcBef>
                <a:spcPts val="0"/>
              </a:spcBef>
              <a:buNone/>
              <a:defRPr sz="1200" b="0" i="0" u="none" strike="noStrike" cap="none">
                <a:solidFill>
                  <a:schemeClr val="lt2"/>
                </a:solidFill>
                <a:latin typeface="Calibri"/>
                <a:ea typeface="Calibri"/>
                <a:cs typeface="Calibri"/>
                <a:sym typeface="Calibri"/>
              </a:defRPr>
            </a:lvl2pPr>
            <a:lvl3pPr marL="0" marR="0" lvl="2" indent="0" algn="r">
              <a:spcBef>
                <a:spcPts val="0"/>
              </a:spcBef>
              <a:buNone/>
              <a:defRPr sz="1200" b="0" i="0" u="none" strike="noStrike" cap="none">
                <a:solidFill>
                  <a:schemeClr val="lt2"/>
                </a:solidFill>
                <a:latin typeface="Calibri"/>
                <a:ea typeface="Calibri"/>
                <a:cs typeface="Calibri"/>
                <a:sym typeface="Calibri"/>
              </a:defRPr>
            </a:lvl3pPr>
            <a:lvl4pPr marL="0" marR="0" lvl="3" indent="0" algn="r">
              <a:spcBef>
                <a:spcPts val="0"/>
              </a:spcBef>
              <a:buNone/>
              <a:defRPr sz="1200" b="0" i="0" u="none" strike="noStrike" cap="none">
                <a:solidFill>
                  <a:schemeClr val="lt2"/>
                </a:solidFill>
                <a:latin typeface="Calibri"/>
                <a:ea typeface="Calibri"/>
                <a:cs typeface="Calibri"/>
                <a:sym typeface="Calibri"/>
              </a:defRPr>
            </a:lvl4pPr>
            <a:lvl5pPr marL="0" marR="0" lvl="4" indent="0" algn="r">
              <a:spcBef>
                <a:spcPts val="0"/>
              </a:spcBef>
              <a:buNone/>
              <a:defRPr sz="1200" b="0" i="0" u="none" strike="noStrike" cap="none">
                <a:solidFill>
                  <a:schemeClr val="lt2"/>
                </a:solidFill>
                <a:latin typeface="Calibri"/>
                <a:ea typeface="Calibri"/>
                <a:cs typeface="Calibri"/>
                <a:sym typeface="Calibri"/>
              </a:defRPr>
            </a:lvl5pPr>
            <a:lvl6pPr marL="0" marR="0" lvl="5" indent="0" algn="r">
              <a:spcBef>
                <a:spcPts val="0"/>
              </a:spcBef>
              <a:buNone/>
              <a:defRPr sz="1200" b="0" i="0" u="none" strike="noStrike" cap="none">
                <a:solidFill>
                  <a:schemeClr val="lt2"/>
                </a:solidFill>
                <a:latin typeface="Calibri"/>
                <a:ea typeface="Calibri"/>
                <a:cs typeface="Calibri"/>
                <a:sym typeface="Calibri"/>
              </a:defRPr>
            </a:lvl6pPr>
            <a:lvl7pPr marL="0" marR="0" lvl="6" indent="0" algn="r">
              <a:spcBef>
                <a:spcPts val="0"/>
              </a:spcBef>
              <a:buNone/>
              <a:defRPr sz="1200" b="0" i="0" u="none" strike="noStrike" cap="none">
                <a:solidFill>
                  <a:schemeClr val="lt2"/>
                </a:solidFill>
                <a:latin typeface="Calibri"/>
                <a:ea typeface="Calibri"/>
                <a:cs typeface="Calibri"/>
                <a:sym typeface="Calibri"/>
              </a:defRPr>
            </a:lvl7pPr>
            <a:lvl8pPr marL="0" marR="0" lvl="7" indent="0" algn="r">
              <a:spcBef>
                <a:spcPts val="0"/>
              </a:spcBef>
              <a:buNone/>
              <a:defRPr sz="1200" b="0" i="0" u="none" strike="noStrike" cap="none">
                <a:solidFill>
                  <a:schemeClr val="lt2"/>
                </a:solidFill>
                <a:latin typeface="Calibri"/>
                <a:ea typeface="Calibri"/>
                <a:cs typeface="Calibri"/>
                <a:sym typeface="Calibri"/>
              </a:defRPr>
            </a:lvl8pPr>
            <a:lvl9pPr marL="0" marR="0" lvl="8" indent="0" algn="r">
              <a:spcBef>
                <a:spcPts val="0"/>
              </a:spcBef>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1280160" y="2194560"/>
            <a:ext cx="4489704" cy="39867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42" name="Google Shape;42;p21"/>
          <p:cNvSpPr txBox="1">
            <a:spLocks noGrp="1"/>
          </p:cNvSpPr>
          <p:nvPr>
            <p:ph type="body" idx="2"/>
          </p:nvPr>
        </p:nvSpPr>
        <p:spPr>
          <a:xfrm>
            <a:off x="6415368" y="2194560"/>
            <a:ext cx="4493424" cy="39867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43" name="Google Shape;43;p21"/>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p:cSld name="Karşılaştırma">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1280160" y="1828456"/>
            <a:ext cx="4489704" cy="83069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500"/>
              </a:spcBef>
              <a:spcAft>
                <a:spcPts val="0"/>
              </a:spcAft>
              <a:buClr>
                <a:schemeClr val="dk1"/>
              </a:buClr>
              <a:buSzPts val="2400"/>
              <a:buNone/>
              <a:defRPr sz="2400" b="1"/>
            </a:lvl1pPr>
            <a:lvl2pPr marL="914400" lvl="1" indent="-228600" algn="l">
              <a:lnSpc>
                <a:spcPct val="100000"/>
              </a:lnSpc>
              <a:spcBef>
                <a:spcPts val="300"/>
              </a:spcBef>
              <a:spcAft>
                <a:spcPts val="0"/>
              </a:spcAft>
              <a:buClr>
                <a:schemeClr val="dk1"/>
              </a:buClr>
              <a:buSzPts val="2000"/>
              <a:buNone/>
              <a:defRPr sz="2000" b="1"/>
            </a:lvl2pPr>
            <a:lvl3pPr marL="1371600" lvl="2" indent="-228600" algn="l">
              <a:lnSpc>
                <a:spcPct val="100000"/>
              </a:lnSpc>
              <a:spcBef>
                <a:spcPts val="30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100000"/>
              </a:lnSpc>
              <a:spcBef>
                <a:spcPts val="0"/>
              </a:spcBef>
              <a:spcAft>
                <a:spcPts val="0"/>
              </a:spcAft>
              <a:buClr>
                <a:schemeClr val="dk1"/>
              </a:buClr>
              <a:buSzPts val="1600"/>
              <a:buNone/>
              <a:defRPr sz="1600" b="1"/>
            </a:lvl6pPr>
            <a:lvl7pPr marL="3200400" lvl="6" indent="-228600" algn="l">
              <a:lnSpc>
                <a:spcPct val="100000"/>
              </a:lnSpc>
              <a:spcBef>
                <a:spcPts val="0"/>
              </a:spcBef>
              <a:spcAft>
                <a:spcPts val="0"/>
              </a:spcAft>
              <a:buClr>
                <a:schemeClr val="dk1"/>
              </a:buClr>
              <a:buSzPts val="1600"/>
              <a:buNone/>
              <a:defRPr sz="1600" b="1"/>
            </a:lvl7pPr>
            <a:lvl8pPr marL="3657600" lvl="7" indent="-228600" algn="l">
              <a:lnSpc>
                <a:spcPct val="100000"/>
              </a:lnSpc>
              <a:spcBef>
                <a:spcPts val="0"/>
              </a:spcBef>
              <a:spcAft>
                <a:spcPts val="0"/>
              </a:spcAft>
              <a:buClr>
                <a:schemeClr val="dk1"/>
              </a:buClr>
              <a:buSzPts val="1600"/>
              <a:buNone/>
              <a:defRPr sz="1600" b="1"/>
            </a:lvl8pPr>
            <a:lvl9pPr marL="4114800" lvl="8" indent="-228600" algn="l">
              <a:lnSpc>
                <a:spcPct val="100000"/>
              </a:lnSpc>
              <a:spcBef>
                <a:spcPts val="0"/>
              </a:spcBef>
              <a:spcAft>
                <a:spcPts val="0"/>
              </a:spcAft>
              <a:buClr>
                <a:schemeClr val="dk1"/>
              </a:buClr>
              <a:buSzPts val="1600"/>
              <a:buNone/>
              <a:defRPr sz="1600" b="1"/>
            </a:lvl9pPr>
          </a:lstStyle>
          <a:p>
            <a:endParaRPr/>
          </a:p>
        </p:txBody>
      </p:sp>
      <p:sp>
        <p:nvSpPr>
          <p:cNvPr id="49" name="Google Shape;49;p22"/>
          <p:cNvSpPr txBox="1">
            <a:spLocks noGrp="1"/>
          </p:cNvSpPr>
          <p:nvPr>
            <p:ph type="body" idx="2"/>
          </p:nvPr>
        </p:nvSpPr>
        <p:spPr>
          <a:xfrm>
            <a:off x="1280160" y="2743194"/>
            <a:ext cx="4489704" cy="343376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50" name="Google Shape;50;p22"/>
          <p:cNvSpPr txBox="1">
            <a:spLocks noGrp="1"/>
          </p:cNvSpPr>
          <p:nvPr>
            <p:ph type="body" idx="3"/>
          </p:nvPr>
        </p:nvSpPr>
        <p:spPr>
          <a:xfrm>
            <a:off x="6419088" y="1828456"/>
            <a:ext cx="4489704" cy="83069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500"/>
              </a:spcBef>
              <a:spcAft>
                <a:spcPts val="0"/>
              </a:spcAft>
              <a:buClr>
                <a:schemeClr val="dk1"/>
              </a:buClr>
              <a:buSzPts val="2400"/>
              <a:buNone/>
              <a:defRPr sz="2400" b="1"/>
            </a:lvl1pPr>
            <a:lvl2pPr marL="914400" lvl="1" indent="-228600" algn="l">
              <a:lnSpc>
                <a:spcPct val="100000"/>
              </a:lnSpc>
              <a:spcBef>
                <a:spcPts val="300"/>
              </a:spcBef>
              <a:spcAft>
                <a:spcPts val="0"/>
              </a:spcAft>
              <a:buClr>
                <a:schemeClr val="dk1"/>
              </a:buClr>
              <a:buSzPts val="2000"/>
              <a:buNone/>
              <a:defRPr sz="2000" b="1"/>
            </a:lvl2pPr>
            <a:lvl3pPr marL="1371600" lvl="2" indent="-228600" algn="l">
              <a:lnSpc>
                <a:spcPct val="100000"/>
              </a:lnSpc>
              <a:spcBef>
                <a:spcPts val="30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100000"/>
              </a:lnSpc>
              <a:spcBef>
                <a:spcPts val="0"/>
              </a:spcBef>
              <a:spcAft>
                <a:spcPts val="0"/>
              </a:spcAft>
              <a:buClr>
                <a:schemeClr val="dk1"/>
              </a:buClr>
              <a:buSzPts val="1600"/>
              <a:buNone/>
              <a:defRPr sz="1600" b="1"/>
            </a:lvl6pPr>
            <a:lvl7pPr marL="3200400" lvl="6" indent="-228600" algn="l">
              <a:lnSpc>
                <a:spcPct val="100000"/>
              </a:lnSpc>
              <a:spcBef>
                <a:spcPts val="0"/>
              </a:spcBef>
              <a:spcAft>
                <a:spcPts val="0"/>
              </a:spcAft>
              <a:buClr>
                <a:schemeClr val="dk1"/>
              </a:buClr>
              <a:buSzPts val="1600"/>
              <a:buNone/>
              <a:defRPr sz="1600" b="1"/>
            </a:lvl7pPr>
            <a:lvl8pPr marL="3657600" lvl="7" indent="-228600" algn="l">
              <a:lnSpc>
                <a:spcPct val="100000"/>
              </a:lnSpc>
              <a:spcBef>
                <a:spcPts val="0"/>
              </a:spcBef>
              <a:spcAft>
                <a:spcPts val="0"/>
              </a:spcAft>
              <a:buClr>
                <a:schemeClr val="dk1"/>
              </a:buClr>
              <a:buSzPts val="1600"/>
              <a:buNone/>
              <a:defRPr sz="1600" b="1"/>
            </a:lvl8pPr>
            <a:lvl9pPr marL="4114800" lvl="8" indent="-228600" algn="l">
              <a:lnSpc>
                <a:spcPct val="100000"/>
              </a:lnSpc>
              <a:spcBef>
                <a:spcPts val="0"/>
              </a:spcBef>
              <a:spcAft>
                <a:spcPts val="0"/>
              </a:spcAft>
              <a:buClr>
                <a:schemeClr val="dk1"/>
              </a:buClr>
              <a:buSzPts val="1600"/>
              <a:buNone/>
              <a:defRPr sz="1600" b="1"/>
            </a:lvl9pPr>
          </a:lstStyle>
          <a:p>
            <a:endParaRPr/>
          </a:p>
        </p:txBody>
      </p:sp>
      <p:sp>
        <p:nvSpPr>
          <p:cNvPr id="51" name="Google Shape;51;p22"/>
          <p:cNvSpPr txBox="1">
            <a:spLocks noGrp="1"/>
          </p:cNvSpPr>
          <p:nvPr>
            <p:ph type="body" idx="4"/>
          </p:nvPr>
        </p:nvSpPr>
        <p:spPr>
          <a:xfrm>
            <a:off x="6419088" y="2743194"/>
            <a:ext cx="4489704" cy="343376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52" name="Google Shape;52;p22"/>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3"/>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sim Yazılı İçerik">
  <p:cSld name="Resim Yazılı İçerik">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5"/>
          <p:cNvSpPr txBox="1">
            <a:spLocks noGrp="1"/>
          </p:cNvSpPr>
          <p:nvPr>
            <p:ph type="body" idx="1"/>
          </p:nvPr>
        </p:nvSpPr>
        <p:spPr>
          <a:xfrm>
            <a:off x="1291818" y="2465294"/>
            <a:ext cx="3834874" cy="371166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500"/>
              </a:spcBef>
              <a:spcAft>
                <a:spcPts val="0"/>
              </a:spcAft>
              <a:buClr>
                <a:schemeClr val="dk1"/>
              </a:buClr>
              <a:buSzPts val="2200"/>
              <a:buNone/>
              <a:defRPr sz="2200"/>
            </a:lvl1pPr>
            <a:lvl2pPr marL="914400" lvl="1" indent="-228600" algn="l">
              <a:lnSpc>
                <a:spcPct val="100000"/>
              </a:lnSpc>
              <a:spcBef>
                <a:spcPts val="300"/>
              </a:spcBef>
              <a:spcAft>
                <a:spcPts val="0"/>
              </a:spcAft>
              <a:buClr>
                <a:schemeClr val="dk1"/>
              </a:buClr>
              <a:buSzPts val="1400"/>
              <a:buNone/>
              <a:defRPr sz="1400"/>
            </a:lvl2pPr>
            <a:lvl3pPr marL="1371600" lvl="2" indent="-228600" algn="l">
              <a:lnSpc>
                <a:spcPct val="100000"/>
              </a:lnSpc>
              <a:spcBef>
                <a:spcPts val="30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100000"/>
              </a:lnSpc>
              <a:spcBef>
                <a:spcPts val="0"/>
              </a:spcBef>
              <a:spcAft>
                <a:spcPts val="0"/>
              </a:spcAft>
              <a:buClr>
                <a:schemeClr val="dk1"/>
              </a:buClr>
              <a:buSzPts val="1000"/>
              <a:buNone/>
              <a:defRPr sz="1000"/>
            </a:lvl6pPr>
            <a:lvl7pPr marL="3200400" lvl="6" indent="-228600" algn="l">
              <a:lnSpc>
                <a:spcPct val="100000"/>
              </a:lnSpc>
              <a:spcBef>
                <a:spcPts val="0"/>
              </a:spcBef>
              <a:spcAft>
                <a:spcPts val="0"/>
              </a:spcAft>
              <a:buClr>
                <a:schemeClr val="dk1"/>
              </a:buClr>
              <a:buSzPts val="1000"/>
              <a:buNone/>
              <a:defRPr sz="1000"/>
            </a:lvl7pPr>
            <a:lvl8pPr marL="3657600" lvl="7" indent="-228600" algn="l">
              <a:lnSpc>
                <a:spcPct val="100000"/>
              </a:lnSpc>
              <a:spcBef>
                <a:spcPts val="0"/>
              </a:spcBef>
              <a:spcAft>
                <a:spcPts val="0"/>
              </a:spcAft>
              <a:buClr>
                <a:schemeClr val="dk1"/>
              </a:buClr>
              <a:buSzPts val="1000"/>
              <a:buNone/>
              <a:defRPr sz="1000"/>
            </a:lvl8pPr>
            <a:lvl9pPr marL="4114800" lvl="8" indent="-228600" algn="l">
              <a:lnSpc>
                <a:spcPct val="100000"/>
              </a:lnSpc>
              <a:spcBef>
                <a:spcPts val="0"/>
              </a:spcBef>
              <a:spcAft>
                <a:spcPts val="0"/>
              </a:spcAft>
              <a:buClr>
                <a:schemeClr val="dk1"/>
              </a:buClr>
              <a:buSzPts val="1000"/>
              <a:buNone/>
              <a:defRPr sz="1000"/>
            </a:lvl9pPr>
          </a:lstStyle>
          <a:p>
            <a:endParaRPr/>
          </a:p>
        </p:txBody>
      </p:sp>
      <p:sp>
        <p:nvSpPr>
          <p:cNvPr id="67" name="Google Shape;67;p25"/>
          <p:cNvSpPr txBox="1">
            <a:spLocks noGrp="1"/>
          </p:cNvSpPr>
          <p:nvPr>
            <p:ph type="body" idx="2"/>
          </p:nvPr>
        </p:nvSpPr>
        <p:spPr>
          <a:xfrm>
            <a:off x="5518897" y="2465294"/>
            <a:ext cx="5174504" cy="3711669"/>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1500"/>
              </a:spcBef>
              <a:spcAft>
                <a:spcPts val="0"/>
              </a:spcAft>
              <a:buClr>
                <a:schemeClr val="dk1"/>
              </a:buClr>
              <a:buSzPts val="2200"/>
              <a:buChar char="▪"/>
              <a:defRPr sz="2200"/>
            </a:lvl1pPr>
            <a:lvl2pPr marL="914400" lvl="1" indent="-355600" algn="l">
              <a:lnSpc>
                <a:spcPct val="100000"/>
              </a:lnSpc>
              <a:spcBef>
                <a:spcPts val="300"/>
              </a:spcBef>
              <a:spcAft>
                <a:spcPts val="0"/>
              </a:spcAft>
              <a:buClr>
                <a:schemeClr val="dk1"/>
              </a:buClr>
              <a:buSzPts val="2000"/>
              <a:buChar char="▪"/>
              <a:defRPr sz="2000"/>
            </a:lvl2pPr>
            <a:lvl3pPr marL="1371600" lvl="2" indent="-342900" algn="l">
              <a:lnSpc>
                <a:spcPct val="100000"/>
              </a:lnSpc>
              <a:spcBef>
                <a:spcPts val="300"/>
              </a:spcBef>
              <a:spcAft>
                <a:spcPts val="0"/>
              </a:spcAft>
              <a:buClr>
                <a:schemeClr val="dk1"/>
              </a:buClr>
              <a:buSzPts val="1800"/>
              <a:buChar char="▪"/>
              <a:defRPr sz="18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330200" algn="l">
              <a:lnSpc>
                <a:spcPct val="100000"/>
              </a:lnSpc>
              <a:spcBef>
                <a:spcPts val="0"/>
              </a:spcBef>
              <a:spcAft>
                <a:spcPts val="0"/>
              </a:spcAft>
              <a:buClr>
                <a:schemeClr val="dk1"/>
              </a:buClr>
              <a:buSzPts val="1600"/>
              <a:buChar char="▪"/>
              <a:defRPr sz="1600"/>
            </a:lvl6pPr>
            <a:lvl7pPr marL="3200400" lvl="6" indent="-330200" algn="l">
              <a:lnSpc>
                <a:spcPct val="100000"/>
              </a:lnSpc>
              <a:spcBef>
                <a:spcPts val="0"/>
              </a:spcBef>
              <a:spcAft>
                <a:spcPts val="0"/>
              </a:spcAft>
              <a:buClr>
                <a:schemeClr val="dk1"/>
              </a:buClr>
              <a:buSzPts val="1600"/>
              <a:buChar char="▪"/>
              <a:defRPr sz="1600"/>
            </a:lvl7pPr>
            <a:lvl8pPr marL="3657600" lvl="7" indent="-330200" algn="l">
              <a:lnSpc>
                <a:spcPct val="100000"/>
              </a:lnSpc>
              <a:spcBef>
                <a:spcPts val="0"/>
              </a:spcBef>
              <a:spcAft>
                <a:spcPts val="0"/>
              </a:spcAft>
              <a:buClr>
                <a:schemeClr val="dk1"/>
              </a:buClr>
              <a:buSzPts val="1600"/>
              <a:buChar char="▪"/>
              <a:defRPr sz="1600"/>
            </a:lvl8pPr>
            <a:lvl9pPr marL="4114800" lvl="8" indent="-330200" algn="l">
              <a:lnSpc>
                <a:spcPct val="100000"/>
              </a:lnSpc>
              <a:spcBef>
                <a:spcPts val="0"/>
              </a:spcBef>
              <a:spcAft>
                <a:spcPts val="0"/>
              </a:spcAft>
              <a:buClr>
                <a:schemeClr val="dk1"/>
              </a:buClr>
              <a:buSzPts val="1600"/>
              <a:buChar char="▪"/>
              <a:defRPr sz="1600"/>
            </a:lvl9pPr>
          </a:lstStyle>
          <a:p>
            <a:endParaRPr/>
          </a:p>
        </p:txBody>
      </p:sp>
      <p:sp>
        <p:nvSpPr>
          <p:cNvPr id="68" name="Google Shape;68;p25"/>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sim Yazısı İçeren Resim" type="picTx">
  <p:cSld name="PICTURE_WITH_CAPTION_TEX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1291819" y="2465293"/>
            <a:ext cx="3834874" cy="371166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500"/>
              </a:spcBef>
              <a:spcAft>
                <a:spcPts val="0"/>
              </a:spcAft>
              <a:buClr>
                <a:schemeClr val="dk1"/>
              </a:buClr>
              <a:buSzPts val="2200"/>
              <a:buNone/>
              <a:defRPr sz="2200"/>
            </a:lvl1pPr>
            <a:lvl2pPr marL="914400" lvl="1" indent="-228600" algn="l">
              <a:lnSpc>
                <a:spcPct val="100000"/>
              </a:lnSpc>
              <a:spcBef>
                <a:spcPts val="300"/>
              </a:spcBef>
              <a:spcAft>
                <a:spcPts val="0"/>
              </a:spcAft>
              <a:buClr>
                <a:schemeClr val="dk1"/>
              </a:buClr>
              <a:buSzPts val="1400"/>
              <a:buNone/>
              <a:defRPr sz="1400"/>
            </a:lvl2pPr>
            <a:lvl3pPr marL="1371600" lvl="2" indent="-228600" algn="l">
              <a:lnSpc>
                <a:spcPct val="100000"/>
              </a:lnSpc>
              <a:spcBef>
                <a:spcPts val="30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100000"/>
              </a:lnSpc>
              <a:spcBef>
                <a:spcPts val="0"/>
              </a:spcBef>
              <a:spcAft>
                <a:spcPts val="0"/>
              </a:spcAft>
              <a:buClr>
                <a:schemeClr val="dk1"/>
              </a:buClr>
              <a:buSzPts val="1000"/>
              <a:buNone/>
              <a:defRPr sz="1000"/>
            </a:lvl6pPr>
            <a:lvl7pPr marL="3200400" lvl="6" indent="-228600" algn="l">
              <a:lnSpc>
                <a:spcPct val="100000"/>
              </a:lnSpc>
              <a:spcBef>
                <a:spcPts val="0"/>
              </a:spcBef>
              <a:spcAft>
                <a:spcPts val="0"/>
              </a:spcAft>
              <a:buClr>
                <a:schemeClr val="dk1"/>
              </a:buClr>
              <a:buSzPts val="1000"/>
              <a:buNone/>
              <a:defRPr sz="1000"/>
            </a:lvl7pPr>
            <a:lvl8pPr marL="3657600" lvl="7" indent="-228600" algn="l">
              <a:lnSpc>
                <a:spcPct val="100000"/>
              </a:lnSpc>
              <a:spcBef>
                <a:spcPts val="0"/>
              </a:spcBef>
              <a:spcAft>
                <a:spcPts val="0"/>
              </a:spcAft>
              <a:buClr>
                <a:schemeClr val="dk1"/>
              </a:buClr>
              <a:buSzPts val="1000"/>
              <a:buNone/>
              <a:defRPr sz="1000"/>
            </a:lvl8pPr>
            <a:lvl9pPr marL="4114800" lvl="8" indent="-228600" algn="l">
              <a:lnSpc>
                <a:spcPct val="100000"/>
              </a:lnSpc>
              <a:spcBef>
                <a:spcPts val="0"/>
              </a:spcBef>
              <a:spcAft>
                <a:spcPts val="0"/>
              </a:spcAft>
              <a:buClr>
                <a:schemeClr val="dk1"/>
              </a:buClr>
              <a:buSzPts val="1000"/>
              <a:buNone/>
              <a:defRPr sz="1000"/>
            </a:lvl9pPr>
          </a:lstStyle>
          <a:p>
            <a:endParaRPr/>
          </a:p>
        </p:txBody>
      </p:sp>
      <p:sp>
        <p:nvSpPr>
          <p:cNvPr id="74" name="Google Shape;74;p26" descr="Resim eklemek için boş yer tutucu. Yer tutucuya tıklayın ve eklemek istediğiniz resmi seçin"/>
          <p:cNvSpPr>
            <a:spLocks noGrp="1"/>
          </p:cNvSpPr>
          <p:nvPr>
            <p:ph type="pic" idx="2"/>
          </p:nvPr>
        </p:nvSpPr>
        <p:spPr>
          <a:xfrm>
            <a:off x="5518896" y="1828456"/>
            <a:ext cx="5389895" cy="5029544"/>
          </a:xfrm>
          <a:prstGeom prst="rect">
            <a:avLst/>
          </a:prstGeom>
          <a:noFill/>
          <a:ln>
            <a:noFill/>
          </a:ln>
        </p:spPr>
        <p:txBody>
          <a:bodyPr spcFirstLastPara="1" wrap="square" lIns="91425" tIns="1371600" rIns="91425" bIns="45700" anchor="t" anchorCtr="0">
            <a:normAutofit/>
          </a:bodyPr>
          <a:lstStyle>
            <a:lvl1pPr marR="0" lvl="0" algn="ctr" rtl="0">
              <a:lnSpc>
                <a:spcPct val="100000"/>
              </a:lnSpc>
              <a:spcBef>
                <a:spcPts val="1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3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3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347472"/>
            <a:ext cx="12188952"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17"/>
          <p:cNvPicPr preferRelativeResize="0"/>
          <p:nvPr/>
        </p:nvPicPr>
        <p:blipFill rotWithShape="1">
          <a:blip r:embed="rId13">
            <a:alphaModFix/>
          </a:blip>
          <a:srcRect/>
          <a:stretch/>
        </p:blipFill>
        <p:spPr>
          <a:xfrm>
            <a:off x="0" y="457200"/>
            <a:ext cx="12188952" cy="1371257"/>
          </a:xfrm>
          <a:prstGeom prst="rect">
            <a:avLst/>
          </a:prstGeom>
          <a:noFill/>
          <a:ln>
            <a:noFill/>
          </a:ln>
        </p:spPr>
      </p:pic>
      <p:sp>
        <p:nvSpPr>
          <p:cNvPr id="12" name="Google Shape;12;p17"/>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marR="0" lvl="0" algn="l" rtl="0">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7"/>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7"/>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7"/>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87000"/>
          </a:blip>
          <a:stretch>
            <a:fillRect/>
          </a:stretch>
        </a:blip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175199" y="1943842"/>
            <a:ext cx="8500062"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Calibri"/>
              <a:buNone/>
            </a:pPr>
            <a:r>
              <a:rPr lang="en-US" sz="2800" dirty="0"/>
              <a:t>EMOTIONS OF GIFTED STUDENTS IN ONLINE LEARNING ENVIRONMENTS DURING LOCKDOWN: SUGGESTIONS FOR INSTRUCTIONAL METHODOLOGY IN ONLINE LEARNING ENVIRONMENTS</a:t>
            </a:r>
          </a:p>
        </p:txBody>
      </p:sp>
      <p:sp>
        <p:nvSpPr>
          <p:cNvPr id="98" name="Google Shape;98;p1"/>
          <p:cNvSpPr txBox="1">
            <a:spLocks noGrp="1"/>
          </p:cNvSpPr>
          <p:nvPr>
            <p:ph type="subTitle" idx="1"/>
          </p:nvPr>
        </p:nvSpPr>
        <p:spPr>
          <a:xfrm>
            <a:off x="3175199" y="4538659"/>
            <a:ext cx="8500062" cy="8653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ct val="100000"/>
              <a:buNone/>
            </a:pPr>
            <a:r>
              <a:rPr lang="tr-TR" dirty="0" err="1"/>
              <a:t>Lecturer</a:t>
            </a:r>
            <a:r>
              <a:rPr lang="tr-TR" dirty="0"/>
              <a:t> Gülay YAVUZ</a:t>
            </a:r>
            <a:endParaRPr dirty="0"/>
          </a:p>
          <a:p>
            <a:pPr marL="0" lvl="0" indent="0" algn="l" rtl="0">
              <a:lnSpc>
                <a:spcPct val="100000"/>
              </a:lnSpc>
              <a:spcBef>
                <a:spcPts val="0"/>
              </a:spcBef>
              <a:spcAft>
                <a:spcPts val="0"/>
              </a:spcAft>
              <a:buClr>
                <a:schemeClr val="dk1"/>
              </a:buClr>
              <a:buSzPct val="100000"/>
              <a:buNone/>
            </a:pPr>
            <a:r>
              <a:rPr lang="tr-TR" dirty="0"/>
              <a:t>Prof. Dr. Yasemin KOÇAK USLUEL</a:t>
            </a:r>
            <a:endParaRPr dirty="0"/>
          </a:p>
        </p:txBody>
      </p:sp>
      <p:pic>
        <p:nvPicPr>
          <p:cNvPr id="99" name="Google Shape;99;p1" descr="Hacettepe Üniversitesi logo vector"/>
          <p:cNvPicPr preferRelativeResize="0"/>
          <p:nvPr/>
        </p:nvPicPr>
        <p:blipFill rotWithShape="1">
          <a:blip r:embed="rId4">
            <a:alphaModFix/>
          </a:blip>
          <a:srcRect/>
          <a:stretch/>
        </p:blipFill>
        <p:spPr>
          <a:xfrm>
            <a:off x="11040911" y="4612613"/>
            <a:ext cx="1084828" cy="10848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501" name="Google Shape;501;p7" descr="Hacettepe Üniversitesi logo vector"/>
          <p:cNvPicPr preferRelativeResize="0"/>
          <p:nvPr/>
        </p:nvPicPr>
        <p:blipFill rotWithShape="1">
          <a:blip r:embed="rId3">
            <a:alphaModFix/>
          </a:blip>
          <a:srcRect/>
          <a:stretch/>
        </p:blipFill>
        <p:spPr>
          <a:xfrm>
            <a:off x="417968" y="6067701"/>
            <a:ext cx="1084828" cy="1084828"/>
          </a:xfrm>
          <a:prstGeom prst="rect">
            <a:avLst/>
          </a:prstGeom>
          <a:noFill/>
          <a:ln>
            <a:noFill/>
          </a:ln>
        </p:spPr>
      </p:pic>
      <p:sp>
        <p:nvSpPr>
          <p:cNvPr id="502" name="Google Shape;502;p7"/>
          <p:cNvSpPr txBox="1"/>
          <p:nvPr/>
        </p:nvSpPr>
        <p:spPr>
          <a:xfrm>
            <a:off x="1432560" y="618743"/>
            <a:ext cx="9628632" cy="1362113"/>
          </a:xfrm>
          <a:prstGeom prst="rect">
            <a:avLst/>
          </a:prstGeom>
          <a:noFill/>
          <a:ln>
            <a:noFill/>
          </a:ln>
        </p:spPr>
        <p:txBody>
          <a:bodyPr spcFirstLastPara="1" wrap="square" lIns="91425" tIns="45700" rIns="91425" bIns="45700" anchor="ctr" anchorCtr="0">
            <a:normAutofit/>
          </a:bodyPr>
          <a:lstStyle/>
          <a:p>
            <a:pPr marL="0" marR="0" lvl="0" indent="0" algn="l" rtl="0">
              <a:lnSpc>
                <a:spcPct val="95000"/>
              </a:lnSpc>
              <a:spcBef>
                <a:spcPts val="0"/>
              </a:spcBef>
              <a:spcAft>
                <a:spcPts val="0"/>
              </a:spcAft>
              <a:buClr>
                <a:schemeClr val="lt1"/>
              </a:buClr>
              <a:buSzPts val="3000"/>
              <a:buFont typeface="Calibri"/>
              <a:buNone/>
            </a:pPr>
            <a:r>
              <a:rPr lang="tr-TR" sz="3000" b="1" i="0" u="none" strike="noStrike" cap="none" dirty="0" err="1">
                <a:solidFill>
                  <a:schemeClr val="lt1"/>
                </a:solidFill>
                <a:latin typeface="Calibri"/>
                <a:ea typeface="Calibri"/>
                <a:cs typeface="Calibri"/>
                <a:sym typeface="Calibri"/>
              </a:rPr>
              <a:t>Results</a:t>
            </a:r>
            <a:endParaRPr sz="3000" b="1" i="0" u="none" strike="noStrike" cap="none" dirty="0">
              <a:solidFill>
                <a:schemeClr val="lt1"/>
              </a:solidFill>
              <a:latin typeface="Calibri"/>
              <a:ea typeface="Calibri"/>
              <a:cs typeface="Calibri"/>
              <a:sym typeface="Calibri"/>
            </a:endParaRPr>
          </a:p>
        </p:txBody>
      </p:sp>
      <p:sp>
        <p:nvSpPr>
          <p:cNvPr id="55" name="Google Shape;107;p2">
            <a:extLst>
              <a:ext uri="{FF2B5EF4-FFF2-40B4-BE49-F238E27FC236}">
                <a16:creationId xmlns:a16="http://schemas.microsoft.com/office/drawing/2014/main" id="{9EAB2D8B-06C9-41DF-A040-38FE8F1A50AC}"/>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a:t>
            </a:fld>
            <a:endParaRPr/>
          </a:p>
        </p:txBody>
      </p:sp>
      <p:sp>
        <p:nvSpPr>
          <p:cNvPr id="56" name="Google Shape;108;p2">
            <a:extLst>
              <a:ext uri="{FF2B5EF4-FFF2-40B4-BE49-F238E27FC236}">
                <a16:creationId xmlns:a16="http://schemas.microsoft.com/office/drawing/2014/main" id="{1EF0D160-92F4-489A-92B7-11FB0CFCF497}"/>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57" name="Google Shape;155;p2">
            <a:extLst>
              <a:ext uri="{FF2B5EF4-FFF2-40B4-BE49-F238E27FC236}">
                <a16:creationId xmlns:a16="http://schemas.microsoft.com/office/drawing/2014/main" id="{E1682CD6-200F-49EF-9CE4-3AB49F9420F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58" name="Google Shape;158;p2">
            <a:extLst>
              <a:ext uri="{FF2B5EF4-FFF2-40B4-BE49-F238E27FC236}">
                <a16:creationId xmlns:a16="http://schemas.microsoft.com/office/drawing/2014/main" id="{E20FF520-6CEE-4102-840B-B7F97895F98B}"/>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49" name="Grup 48">
            <a:extLst>
              <a:ext uri="{FF2B5EF4-FFF2-40B4-BE49-F238E27FC236}">
                <a16:creationId xmlns:a16="http://schemas.microsoft.com/office/drawing/2014/main" id="{7FA5DF18-B119-46A8-8062-0BF52E837EEF}"/>
              </a:ext>
            </a:extLst>
          </p:cNvPr>
          <p:cNvGrpSpPr/>
          <p:nvPr/>
        </p:nvGrpSpPr>
        <p:grpSpPr>
          <a:xfrm>
            <a:off x="693429" y="2285248"/>
            <a:ext cx="10961542" cy="3785876"/>
            <a:chOff x="693429" y="2285248"/>
            <a:chExt cx="10961542" cy="3785876"/>
          </a:xfrm>
        </p:grpSpPr>
        <p:grpSp>
          <p:nvGrpSpPr>
            <p:cNvPr id="50" name="Google Shape;109;p2">
              <a:extLst>
                <a:ext uri="{FF2B5EF4-FFF2-40B4-BE49-F238E27FC236}">
                  <a16:creationId xmlns:a16="http://schemas.microsoft.com/office/drawing/2014/main" id="{877D4842-E4E6-4D2E-9B0F-004124919A48}"/>
                </a:ext>
              </a:extLst>
            </p:cNvPr>
            <p:cNvGrpSpPr/>
            <p:nvPr/>
          </p:nvGrpSpPr>
          <p:grpSpPr>
            <a:xfrm>
              <a:off x="693429" y="2285248"/>
              <a:ext cx="10961542" cy="3785876"/>
              <a:chOff x="6000" y="1408319"/>
              <a:chExt cx="7904606" cy="2670345"/>
            </a:xfrm>
          </p:grpSpPr>
          <p:sp>
            <p:nvSpPr>
              <p:cNvPr id="53" name="Google Shape;110;p2">
                <a:extLst>
                  <a:ext uri="{FF2B5EF4-FFF2-40B4-BE49-F238E27FC236}">
                    <a16:creationId xmlns:a16="http://schemas.microsoft.com/office/drawing/2014/main" id="{3B6F31A3-26B1-453F-857F-91255166B2F3}"/>
                  </a:ext>
                </a:extLst>
              </p:cNvPr>
              <p:cNvSpPr/>
              <p:nvPr/>
            </p:nvSpPr>
            <p:spPr>
              <a:xfrm>
                <a:off x="6000"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111;p2">
                <a:extLst>
                  <a:ext uri="{FF2B5EF4-FFF2-40B4-BE49-F238E27FC236}">
                    <a16:creationId xmlns:a16="http://schemas.microsoft.com/office/drawing/2014/main" id="{181EB8F9-303A-4572-9FDE-F81D789AEE01}"/>
                  </a:ext>
                </a:extLst>
              </p:cNvPr>
              <p:cNvSpPr/>
              <p:nvPr/>
            </p:nvSpPr>
            <p:spPr>
              <a:xfrm rot="-3900000">
                <a:off x="323477"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112;p2">
                <a:extLst>
                  <a:ext uri="{FF2B5EF4-FFF2-40B4-BE49-F238E27FC236}">
                    <a16:creationId xmlns:a16="http://schemas.microsoft.com/office/drawing/2014/main" id="{5BD5F662-E40D-4CAF-B52F-7F198A18ADD1}"/>
                  </a:ext>
                </a:extLst>
              </p:cNvPr>
              <p:cNvSpPr txBox="1"/>
              <p:nvPr/>
            </p:nvSpPr>
            <p:spPr>
              <a:xfrm rot="-3900000">
                <a:off x="323477"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Introduction</a:t>
                </a:r>
                <a:endParaRPr sz="1800"/>
              </a:p>
            </p:txBody>
          </p:sp>
          <p:sp>
            <p:nvSpPr>
              <p:cNvPr id="60" name="Google Shape;113;p2">
                <a:extLst>
                  <a:ext uri="{FF2B5EF4-FFF2-40B4-BE49-F238E27FC236}">
                    <a16:creationId xmlns:a16="http://schemas.microsoft.com/office/drawing/2014/main" id="{006032E5-1D39-4F16-A19A-2DB200F3D102}"/>
                  </a:ext>
                </a:extLst>
              </p:cNvPr>
              <p:cNvSpPr/>
              <p:nvPr/>
            </p:nvSpPr>
            <p:spPr>
              <a:xfrm>
                <a:off x="974881" y="2649632"/>
                <a:ext cx="467682" cy="467682"/>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114;p2">
                <a:extLst>
                  <a:ext uri="{FF2B5EF4-FFF2-40B4-BE49-F238E27FC236}">
                    <a16:creationId xmlns:a16="http://schemas.microsoft.com/office/drawing/2014/main" id="{7EE7F14C-0785-49C4-8640-C134A48483F5}"/>
                  </a:ext>
                </a:extLst>
              </p:cNvPr>
              <p:cNvSpPr/>
              <p:nvPr/>
            </p:nvSpPr>
            <p:spPr>
              <a:xfrm rot="-3900000">
                <a:off x="420974"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115;p2">
                <a:extLst>
                  <a:ext uri="{FF2B5EF4-FFF2-40B4-BE49-F238E27FC236}">
                    <a16:creationId xmlns:a16="http://schemas.microsoft.com/office/drawing/2014/main" id="{05722129-2944-4201-984F-AA9E256F0457}"/>
                  </a:ext>
                </a:extLst>
              </p:cNvPr>
              <p:cNvSpPr txBox="1"/>
              <p:nvPr/>
            </p:nvSpPr>
            <p:spPr>
              <a:xfrm rot="-3900000">
                <a:off x="420974"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Problem </a:t>
                </a:r>
                <a:r>
                  <a:rPr lang="tr-TR" sz="1800" b="0" i="0" u="none" strike="noStrike" cap="none" dirty="0" err="1">
                    <a:solidFill>
                      <a:schemeClr val="dk1"/>
                    </a:solidFill>
                    <a:latin typeface="Calibri"/>
                    <a:ea typeface="Calibri"/>
                    <a:cs typeface="Calibri"/>
                    <a:sym typeface="Calibri"/>
                  </a:rPr>
                  <a:t>situation</a:t>
                </a:r>
                <a:endParaRPr sz="1800" dirty="0"/>
              </a:p>
            </p:txBody>
          </p:sp>
          <p:sp>
            <p:nvSpPr>
              <p:cNvPr id="63" name="Google Shape;116;p2">
                <a:extLst>
                  <a:ext uri="{FF2B5EF4-FFF2-40B4-BE49-F238E27FC236}">
                    <a16:creationId xmlns:a16="http://schemas.microsoft.com/office/drawing/2014/main" id="{F0528065-AAED-45B1-AD96-365599AB2769}"/>
                  </a:ext>
                </a:extLst>
              </p:cNvPr>
              <p:cNvSpPr/>
              <p:nvPr/>
            </p:nvSpPr>
            <p:spPr>
              <a:xfrm rot="-3900000">
                <a:off x="10275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117;p2">
                <a:extLst>
                  <a:ext uri="{FF2B5EF4-FFF2-40B4-BE49-F238E27FC236}">
                    <a16:creationId xmlns:a16="http://schemas.microsoft.com/office/drawing/2014/main" id="{94437D58-AA31-447E-A59C-403C61B4C547}"/>
                  </a:ext>
                </a:extLst>
              </p:cNvPr>
              <p:cNvSpPr/>
              <p:nvPr/>
            </p:nvSpPr>
            <p:spPr>
              <a:xfrm>
                <a:off x="1510359" y="2649632"/>
                <a:ext cx="467682" cy="467682"/>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118;p2">
                <a:extLst>
                  <a:ext uri="{FF2B5EF4-FFF2-40B4-BE49-F238E27FC236}">
                    <a16:creationId xmlns:a16="http://schemas.microsoft.com/office/drawing/2014/main" id="{38428D23-3078-4740-A58F-53BBC7F07FB5}"/>
                  </a:ext>
                </a:extLst>
              </p:cNvPr>
              <p:cNvSpPr/>
              <p:nvPr/>
            </p:nvSpPr>
            <p:spPr>
              <a:xfrm rot="-3900000">
                <a:off x="9564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119;p2">
                <a:extLst>
                  <a:ext uri="{FF2B5EF4-FFF2-40B4-BE49-F238E27FC236}">
                    <a16:creationId xmlns:a16="http://schemas.microsoft.com/office/drawing/2014/main" id="{3C4A5849-A386-4298-85B7-662FC4AD1034}"/>
                  </a:ext>
                </a:extLst>
              </p:cNvPr>
              <p:cNvSpPr txBox="1"/>
              <p:nvPr/>
            </p:nvSpPr>
            <p:spPr>
              <a:xfrm rot="-3900000">
                <a:off x="956453"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Aim </a:t>
                </a:r>
                <a:endParaRPr sz="1800"/>
              </a:p>
            </p:txBody>
          </p:sp>
          <p:sp>
            <p:nvSpPr>
              <p:cNvPr id="67" name="Google Shape;120;p2">
                <a:extLst>
                  <a:ext uri="{FF2B5EF4-FFF2-40B4-BE49-F238E27FC236}">
                    <a16:creationId xmlns:a16="http://schemas.microsoft.com/office/drawing/2014/main" id="{27E5E5E7-2819-48B2-B890-F0D988FC7CE5}"/>
                  </a:ext>
                </a:extLst>
              </p:cNvPr>
              <p:cNvSpPr/>
              <p:nvPr/>
            </p:nvSpPr>
            <p:spPr>
              <a:xfrm rot="-3900000">
                <a:off x="1563044"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121;p2">
                <a:extLst>
                  <a:ext uri="{FF2B5EF4-FFF2-40B4-BE49-F238E27FC236}">
                    <a16:creationId xmlns:a16="http://schemas.microsoft.com/office/drawing/2014/main" id="{F42E36C2-9FA7-4C28-9816-B51D8BD4470D}"/>
                  </a:ext>
                </a:extLst>
              </p:cNvPr>
              <p:cNvSpPr/>
              <p:nvPr/>
            </p:nvSpPr>
            <p:spPr>
              <a:xfrm>
                <a:off x="2045837" y="2649632"/>
                <a:ext cx="467682" cy="467682"/>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122;p2">
                <a:extLst>
                  <a:ext uri="{FF2B5EF4-FFF2-40B4-BE49-F238E27FC236}">
                    <a16:creationId xmlns:a16="http://schemas.microsoft.com/office/drawing/2014/main" id="{F7545A3E-9578-469C-90FC-383B84AA574E}"/>
                  </a:ext>
                </a:extLst>
              </p:cNvPr>
              <p:cNvSpPr/>
              <p:nvPr/>
            </p:nvSpPr>
            <p:spPr>
              <a:xfrm rot="-3900000">
                <a:off x="1491931"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123;p2">
                <a:extLst>
                  <a:ext uri="{FF2B5EF4-FFF2-40B4-BE49-F238E27FC236}">
                    <a16:creationId xmlns:a16="http://schemas.microsoft.com/office/drawing/2014/main" id="{73E334DE-DACE-4EB8-9091-2241BC43F439}"/>
                  </a:ext>
                </a:extLst>
              </p:cNvPr>
              <p:cNvSpPr txBox="1"/>
              <p:nvPr/>
            </p:nvSpPr>
            <p:spPr>
              <a:xfrm rot="-3900000">
                <a:off x="1491931"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Research questions</a:t>
                </a:r>
                <a:endParaRPr sz="1800"/>
              </a:p>
            </p:txBody>
          </p:sp>
          <p:sp>
            <p:nvSpPr>
              <p:cNvPr id="71" name="Google Shape;124;p2">
                <a:extLst>
                  <a:ext uri="{FF2B5EF4-FFF2-40B4-BE49-F238E27FC236}">
                    <a16:creationId xmlns:a16="http://schemas.microsoft.com/office/drawing/2014/main" id="{D18228BF-D185-4EC7-8E9C-83E876CC2732}"/>
                  </a:ext>
                </a:extLst>
              </p:cNvPr>
              <p:cNvSpPr/>
              <p:nvPr/>
            </p:nvSpPr>
            <p:spPr>
              <a:xfrm rot="-3900000">
                <a:off x="2098522"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125;p2">
                <a:extLst>
                  <a:ext uri="{FF2B5EF4-FFF2-40B4-BE49-F238E27FC236}">
                    <a16:creationId xmlns:a16="http://schemas.microsoft.com/office/drawing/2014/main" id="{6DC00713-BB6C-4A2B-B20A-03C278704FA7}"/>
                  </a:ext>
                </a:extLst>
              </p:cNvPr>
              <p:cNvSpPr/>
              <p:nvPr/>
            </p:nvSpPr>
            <p:spPr>
              <a:xfrm>
                <a:off x="2581388"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126;p2">
                <a:extLst>
                  <a:ext uri="{FF2B5EF4-FFF2-40B4-BE49-F238E27FC236}">
                    <a16:creationId xmlns:a16="http://schemas.microsoft.com/office/drawing/2014/main" id="{1221B63C-7660-499A-A640-BF400E8D8AAE}"/>
                  </a:ext>
                </a:extLst>
              </p:cNvPr>
              <p:cNvSpPr/>
              <p:nvPr/>
            </p:nvSpPr>
            <p:spPr>
              <a:xfrm rot="-3900000">
                <a:off x="2898864"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127;p2">
                <a:extLst>
                  <a:ext uri="{FF2B5EF4-FFF2-40B4-BE49-F238E27FC236}">
                    <a16:creationId xmlns:a16="http://schemas.microsoft.com/office/drawing/2014/main" id="{1E942ABF-6482-400B-A55D-D3171E00B958}"/>
                  </a:ext>
                </a:extLst>
              </p:cNvPr>
              <p:cNvSpPr txBox="1"/>
              <p:nvPr/>
            </p:nvSpPr>
            <p:spPr>
              <a:xfrm rot="-3900000">
                <a:off x="2898864"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Method</a:t>
                </a:r>
                <a:endParaRPr sz="1800"/>
              </a:p>
            </p:txBody>
          </p:sp>
          <p:sp>
            <p:nvSpPr>
              <p:cNvPr id="75" name="Google Shape;128;p2">
                <a:extLst>
                  <a:ext uri="{FF2B5EF4-FFF2-40B4-BE49-F238E27FC236}">
                    <a16:creationId xmlns:a16="http://schemas.microsoft.com/office/drawing/2014/main" id="{E5F4AAF7-4DA3-437D-8BC0-5208185AF886}"/>
                  </a:ext>
                </a:extLst>
              </p:cNvPr>
              <p:cNvSpPr/>
              <p:nvPr/>
            </p:nvSpPr>
            <p:spPr>
              <a:xfrm>
                <a:off x="3658404" y="2649632"/>
                <a:ext cx="467682" cy="467682"/>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129;p2">
                <a:extLst>
                  <a:ext uri="{FF2B5EF4-FFF2-40B4-BE49-F238E27FC236}">
                    <a16:creationId xmlns:a16="http://schemas.microsoft.com/office/drawing/2014/main" id="{FE787EC6-53AD-45B8-836D-B9E739807DDD}"/>
                  </a:ext>
                </a:extLst>
              </p:cNvPr>
              <p:cNvSpPr/>
              <p:nvPr/>
            </p:nvSpPr>
            <p:spPr>
              <a:xfrm rot="-3900000">
                <a:off x="2996362"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130;p2">
                <a:extLst>
                  <a:ext uri="{FF2B5EF4-FFF2-40B4-BE49-F238E27FC236}">
                    <a16:creationId xmlns:a16="http://schemas.microsoft.com/office/drawing/2014/main" id="{D2DD9F6F-F4C1-4A00-A3ED-E1D7796A2823}"/>
                  </a:ext>
                </a:extLst>
              </p:cNvPr>
              <p:cNvSpPr txBox="1"/>
              <p:nvPr/>
            </p:nvSpPr>
            <p:spPr>
              <a:xfrm rot="17700000">
                <a:off x="3121244" y="3360628"/>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Research</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Method</a:t>
                </a:r>
                <a:r>
                  <a:rPr lang="tr-TR" sz="1800" b="0" i="0" u="none" strike="noStrike" cap="none" dirty="0">
                    <a:solidFill>
                      <a:schemeClr val="dk1"/>
                    </a:solidFill>
                    <a:latin typeface="Calibri"/>
                    <a:ea typeface="Calibri"/>
                    <a:cs typeface="Calibri"/>
                    <a:sym typeface="Calibri"/>
                  </a:rPr>
                  <a:t> </a:t>
                </a:r>
                <a:endParaRPr lang="tr-TR" sz="1800" dirty="0"/>
              </a:p>
            </p:txBody>
          </p:sp>
          <p:sp>
            <p:nvSpPr>
              <p:cNvPr id="78" name="Google Shape;131;p2">
                <a:extLst>
                  <a:ext uri="{FF2B5EF4-FFF2-40B4-BE49-F238E27FC236}">
                    <a16:creationId xmlns:a16="http://schemas.microsoft.com/office/drawing/2014/main" id="{66CD921E-2C9B-4BB6-8991-A5E495F076E4}"/>
                  </a:ext>
                </a:extLst>
              </p:cNvPr>
              <p:cNvSpPr/>
              <p:nvPr/>
            </p:nvSpPr>
            <p:spPr>
              <a:xfrm rot="-3900000">
                <a:off x="3602953"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132;p2">
                <a:extLst>
                  <a:ext uri="{FF2B5EF4-FFF2-40B4-BE49-F238E27FC236}">
                    <a16:creationId xmlns:a16="http://schemas.microsoft.com/office/drawing/2014/main" id="{10E198C6-2802-40C5-87F5-3ECCDF45C507}"/>
                  </a:ext>
                </a:extLst>
              </p:cNvPr>
              <p:cNvSpPr/>
              <p:nvPr/>
            </p:nvSpPr>
            <p:spPr>
              <a:xfrm>
                <a:off x="4268862" y="2649632"/>
                <a:ext cx="467682" cy="467682"/>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133;p2">
                <a:extLst>
                  <a:ext uri="{FF2B5EF4-FFF2-40B4-BE49-F238E27FC236}">
                    <a16:creationId xmlns:a16="http://schemas.microsoft.com/office/drawing/2014/main" id="{3386DFE2-638F-426E-AF73-C4B947DF5695}"/>
                  </a:ext>
                </a:extLst>
              </p:cNvPr>
              <p:cNvSpPr/>
              <p:nvPr/>
            </p:nvSpPr>
            <p:spPr>
              <a:xfrm rot="-3900000">
                <a:off x="3531840"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134;p2">
                <a:extLst>
                  <a:ext uri="{FF2B5EF4-FFF2-40B4-BE49-F238E27FC236}">
                    <a16:creationId xmlns:a16="http://schemas.microsoft.com/office/drawing/2014/main" id="{CBDE6265-F482-48D5-9E92-C39832794153}"/>
                  </a:ext>
                </a:extLst>
              </p:cNvPr>
              <p:cNvSpPr txBox="1"/>
              <p:nvPr/>
            </p:nvSpPr>
            <p:spPr>
              <a:xfrm rot="17700000">
                <a:off x="3792092" y="3330600"/>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Data </a:t>
                </a:r>
                <a:r>
                  <a:rPr lang="tr-TR" sz="1800" b="0" i="0" u="none" strike="noStrike" cap="none" dirty="0" err="1">
                    <a:solidFill>
                      <a:schemeClr val="dk1"/>
                    </a:solidFill>
                    <a:latin typeface="Calibri"/>
                    <a:ea typeface="Calibri"/>
                    <a:cs typeface="Calibri"/>
                    <a:sym typeface="Calibri"/>
                  </a:rPr>
                  <a:t>collection</a:t>
                </a:r>
                <a:endParaRPr sz="1800" dirty="0"/>
              </a:p>
            </p:txBody>
          </p:sp>
          <p:sp>
            <p:nvSpPr>
              <p:cNvPr id="82" name="Google Shape;135;p2">
                <a:extLst>
                  <a:ext uri="{FF2B5EF4-FFF2-40B4-BE49-F238E27FC236}">
                    <a16:creationId xmlns:a16="http://schemas.microsoft.com/office/drawing/2014/main" id="{CFCD3755-6F2E-44D1-A83D-57C55CA35D03}"/>
                  </a:ext>
                </a:extLst>
              </p:cNvPr>
              <p:cNvSpPr/>
              <p:nvPr/>
            </p:nvSpPr>
            <p:spPr>
              <a:xfrm rot="-3900000">
                <a:off x="4138431"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136;p2">
                <a:extLst>
                  <a:ext uri="{FF2B5EF4-FFF2-40B4-BE49-F238E27FC236}">
                    <a16:creationId xmlns:a16="http://schemas.microsoft.com/office/drawing/2014/main" id="{9B4ABB61-CD63-496A-A58A-DFE475726494}"/>
                  </a:ext>
                </a:extLst>
              </p:cNvPr>
              <p:cNvSpPr/>
              <p:nvPr/>
            </p:nvSpPr>
            <p:spPr>
              <a:xfrm>
                <a:off x="4879320" y="2673065"/>
                <a:ext cx="467682" cy="467682"/>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137;p2">
                <a:extLst>
                  <a:ext uri="{FF2B5EF4-FFF2-40B4-BE49-F238E27FC236}">
                    <a16:creationId xmlns:a16="http://schemas.microsoft.com/office/drawing/2014/main" id="{FCE06BD3-4D19-4934-B58F-72BEF8FD8A6D}"/>
                  </a:ext>
                </a:extLst>
              </p:cNvPr>
              <p:cNvSpPr/>
              <p:nvPr/>
            </p:nvSpPr>
            <p:spPr>
              <a:xfrm rot="-3900000">
                <a:off x="4067318"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138;p2">
                <a:extLst>
                  <a:ext uri="{FF2B5EF4-FFF2-40B4-BE49-F238E27FC236}">
                    <a16:creationId xmlns:a16="http://schemas.microsoft.com/office/drawing/2014/main" id="{2A66A225-5AE4-4448-B356-07E7FB6D7D43}"/>
                  </a:ext>
                </a:extLst>
              </p:cNvPr>
              <p:cNvSpPr txBox="1"/>
              <p:nvPr/>
            </p:nvSpPr>
            <p:spPr>
              <a:xfrm rot="17700000">
                <a:off x="4448362" y="3352195"/>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study</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group</a:t>
                </a:r>
                <a:endParaRPr sz="1800" dirty="0"/>
              </a:p>
            </p:txBody>
          </p:sp>
          <p:sp>
            <p:nvSpPr>
              <p:cNvPr id="86" name="Google Shape;139;p2">
                <a:extLst>
                  <a:ext uri="{FF2B5EF4-FFF2-40B4-BE49-F238E27FC236}">
                    <a16:creationId xmlns:a16="http://schemas.microsoft.com/office/drawing/2014/main" id="{5BCEEB4F-31CF-41E9-A167-33032999C104}"/>
                  </a:ext>
                </a:extLst>
              </p:cNvPr>
              <p:cNvSpPr/>
              <p:nvPr/>
            </p:nvSpPr>
            <p:spPr>
              <a:xfrm rot="-3900000">
                <a:off x="4673910"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141;p2">
                <a:extLst>
                  <a:ext uri="{FF2B5EF4-FFF2-40B4-BE49-F238E27FC236}">
                    <a16:creationId xmlns:a16="http://schemas.microsoft.com/office/drawing/2014/main" id="{28500CF7-D17D-436C-A6CD-454E89851A38}"/>
                  </a:ext>
                </a:extLst>
              </p:cNvPr>
              <p:cNvSpPr/>
              <p:nvPr/>
            </p:nvSpPr>
            <p:spPr>
              <a:xfrm rot="-3900000">
                <a:off x="4602797"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143;p2">
                <a:extLst>
                  <a:ext uri="{FF2B5EF4-FFF2-40B4-BE49-F238E27FC236}">
                    <a16:creationId xmlns:a16="http://schemas.microsoft.com/office/drawing/2014/main" id="{0A8787CC-0FC0-47DD-BAFA-4EDB9C22F8FD}"/>
                  </a:ext>
                </a:extLst>
              </p:cNvPr>
              <p:cNvSpPr/>
              <p:nvPr/>
            </p:nvSpPr>
            <p:spPr>
              <a:xfrm rot="-3900000">
                <a:off x="5209388"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145;p2">
                <a:extLst>
                  <a:ext uri="{FF2B5EF4-FFF2-40B4-BE49-F238E27FC236}">
                    <a16:creationId xmlns:a16="http://schemas.microsoft.com/office/drawing/2014/main" id="{C10012C8-5F75-463B-B052-C4D1C900A71A}"/>
                  </a:ext>
                </a:extLst>
              </p:cNvPr>
              <p:cNvSpPr/>
              <p:nvPr/>
            </p:nvSpPr>
            <p:spPr>
              <a:xfrm rot="-3900000">
                <a:off x="5138275"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147;p2">
                <a:extLst>
                  <a:ext uri="{FF2B5EF4-FFF2-40B4-BE49-F238E27FC236}">
                    <a16:creationId xmlns:a16="http://schemas.microsoft.com/office/drawing/2014/main" id="{C06B595E-FE16-4A3C-BD7F-4668A2A62336}"/>
                  </a:ext>
                </a:extLst>
              </p:cNvPr>
              <p:cNvSpPr/>
              <p:nvPr/>
            </p:nvSpPr>
            <p:spPr>
              <a:xfrm rot="-3900000">
                <a:off x="57448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149;p2">
                <a:extLst>
                  <a:ext uri="{FF2B5EF4-FFF2-40B4-BE49-F238E27FC236}">
                    <a16:creationId xmlns:a16="http://schemas.microsoft.com/office/drawing/2014/main" id="{EB4CCB3A-0777-4962-8301-E2C629E0E944}"/>
                  </a:ext>
                </a:extLst>
              </p:cNvPr>
              <p:cNvSpPr/>
              <p:nvPr/>
            </p:nvSpPr>
            <p:spPr>
              <a:xfrm rot="-3900000">
                <a:off x="56737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151;p2">
                <a:extLst>
                  <a:ext uri="{FF2B5EF4-FFF2-40B4-BE49-F238E27FC236}">
                    <a16:creationId xmlns:a16="http://schemas.microsoft.com/office/drawing/2014/main" id="{ECE09841-A083-4034-B630-D9B6F900B3BE}"/>
                  </a:ext>
                </a:extLst>
              </p:cNvPr>
              <p:cNvSpPr/>
              <p:nvPr/>
            </p:nvSpPr>
            <p:spPr>
              <a:xfrm rot="-3900000">
                <a:off x="6280345"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152;p2">
                <a:extLst>
                  <a:ext uri="{FF2B5EF4-FFF2-40B4-BE49-F238E27FC236}">
                    <a16:creationId xmlns:a16="http://schemas.microsoft.com/office/drawing/2014/main" id="{B32F3C09-692C-4733-8BEC-CC8A02AEEEF0}"/>
                  </a:ext>
                </a:extLst>
              </p:cNvPr>
              <p:cNvSpPr/>
              <p:nvPr/>
            </p:nvSpPr>
            <p:spPr>
              <a:xfrm>
                <a:off x="5438501" y="254731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153;p2">
                <a:extLst>
                  <a:ext uri="{FF2B5EF4-FFF2-40B4-BE49-F238E27FC236}">
                    <a16:creationId xmlns:a16="http://schemas.microsoft.com/office/drawing/2014/main" id="{3AA30448-C7D9-40A3-B9F3-19DD56DB0674}"/>
                  </a:ext>
                </a:extLst>
              </p:cNvPr>
              <p:cNvSpPr/>
              <p:nvPr/>
            </p:nvSpPr>
            <p:spPr>
              <a:xfrm rot="-3900000">
                <a:off x="7080686"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154;p2">
                <a:extLst>
                  <a:ext uri="{FF2B5EF4-FFF2-40B4-BE49-F238E27FC236}">
                    <a16:creationId xmlns:a16="http://schemas.microsoft.com/office/drawing/2014/main" id="{D6B718C1-56A0-4BE2-9595-D63A92167447}"/>
                  </a:ext>
                </a:extLst>
              </p:cNvPr>
              <p:cNvSpPr txBox="1"/>
              <p:nvPr/>
            </p:nvSpPr>
            <p:spPr>
              <a:xfrm rot="17700000">
                <a:off x="5750272" y="1722691"/>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1" i="0" u="none" strike="noStrike" cap="none" dirty="0" err="1">
                    <a:solidFill>
                      <a:schemeClr val="dk1"/>
                    </a:solidFill>
                    <a:latin typeface="Calibri"/>
                    <a:ea typeface="Calibri"/>
                    <a:cs typeface="Calibri"/>
                    <a:sym typeface="Calibri"/>
                  </a:rPr>
                  <a:t>Results</a:t>
                </a:r>
                <a:endParaRPr lang="tr-TR" sz="1800" b="1" dirty="0"/>
              </a:p>
            </p:txBody>
          </p:sp>
        </p:grpSp>
        <p:sp>
          <p:nvSpPr>
            <p:cNvPr id="51" name="Google Shape;152;p2">
              <a:extLst>
                <a:ext uri="{FF2B5EF4-FFF2-40B4-BE49-F238E27FC236}">
                  <a16:creationId xmlns:a16="http://schemas.microsoft.com/office/drawing/2014/main" id="{BE92B972-0226-46A3-AD73-5A4A3CD9B0E9}"/>
                </a:ext>
              </a:extLst>
            </p:cNvPr>
            <p:cNvSpPr/>
            <p:nvPr/>
          </p:nvSpPr>
          <p:spPr>
            <a:xfrm>
              <a:off x="9696737" y="4008217"/>
              <a:ext cx="1249459" cy="127740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154;p2">
              <a:extLst>
                <a:ext uri="{FF2B5EF4-FFF2-40B4-BE49-F238E27FC236}">
                  <a16:creationId xmlns:a16="http://schemas.microsoft.com/office/drawing/2014/main" id="{ED89EF2C-66F4-4CA5-93E0-0D7E808E39B7}"/>
                </a:ext>
              </a:extLst>
            </p:cNvPr>
            <p:cNvSpPr txBox="1"/>
            <p:nvPr/>
          </p:nvSpPr>
          <p:spPr>
            <a:xfrm rot="17700000">
              <a:off x="9794534" y="2902451"/>
              <a:ext cx="1587963" cy="748529"/>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en-GB" sz="1800" b="0" i="0" u="none" strike="noStrike" cap="none" dirty="0">
                  <a:solidFill>
                    <a:schemeClr val="dk1"/>
                  </a:solidFill>
                  <a:latin typeface="Calibri"/>
                  <a:ea typeface="Calibri"/>
                  <a:cs typeface="Calibri"/>
                  <a:sym typeface="Calibri"/>
                </a:rPr>
                <a:t>Conclusions</a:t>
              </a:r>
              <a:endParaRPr lang="en-GB" sz="1800" dirty="0"/>
            </a:p>
          </p:txBody>
        </p:sp>
      </p:grpSp>
      <p:sp>
        <p:nvSpPr>
          <p:cNvPr id="500" name="Google Shape;500;p7"/>
          <p:cNvSpPr/>
          <p:nvPr/>
        </p:nvSpPr>
        <p:spPr>
          <a:xfrm>
            <a:off x="8330489" y="3997105"/>
            <a:ext cx="1057275" cy="106680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726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7675" y="-340640"/>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059534">
                <a:off x="3825772" y="1276992"/>
                <a:ext cx="1138714" cy="4349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tr-TR" sz="2000" b="1" dirty="0" err="1">
                    <a:solidFill>
                      <a:srgbClr val="BFBFBF"/>
                    </a:solidFill>
                    <a:latin typeface="Calibri"/>
                    <a:cs typeface="Calibri"/>
                    <a:sym typeface="Calibri"/>
                  </a:rPr>
                  <a:t>Method</a:t>
                </a:r>
                <a:endParaRPr sz="2000" b="1" dirty="0">
                  <a:solidFill>
                    <a:srgbClr val="BFBFBF"/>
                  </a:solidFill>
                  <a:latin typeface="Calibri"/>
                  <a:cs typeface="Calibri"/>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763339" y="48785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246310" y="1189111"/>
                <a:ext cx="1423571" cy="83744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Results</a:t>
                </a:r>
                <a:endParaRPr lang="tr-TR"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4967417" cy="1665450"/>
              <a:chOff x="5269029" y="455136"/>
              <a:chExt cx="4967417"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00298" y="1224686"/>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err="1">
                    <a:solidFill>
                      <a:srgbClr val="BFBFBF"/>
                    </a:solidFill>
                    <a:sym typeface="Calibri"/>
                  </a:rPr>
                  <a:t>study</a:t>
                </a:r>
                <a:r>
                  <a:rPr lang="tr-TR" sz="1400" dirty="0">
                    <a:solidFill>
                      <a:srgbClr val="BFBFBF"/>
                    </a:solidFill>
                    <a:sym typeface="Calibri"/>
                  </a:rPr>
                  <a:t> </a:t>
                </a:r>
                <a:r>
                  <a:rPr lang="tr-TR" sz="1400" dirty="0" err="1">
                    <a:solidFill>
                      <a:srgbClr val="BFBFBF"/>
                    </a:solidFill>
                    <a:sym typeface="Calibri"/>
                  </a:rPr>
                  <a:t>group</a:t>
                </a:r>
                <a:endParaRPr sz="1400" dirty="0">
                  <a:solidFill>
                    <a:srgbClr val="BFBFBF"/>
                  </a:solidFill>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812875" y="104135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8405412" y="523839"/>
            <a:ext cx="795707" cy="68712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385;p6">
            <a:extLst>
              <a:ext uri="{FF2B5EF4-FFF2-40B4-BE49-F238E27FC236}">
                <a16:creationId xmlns:a16="http://schemas.microsoft.com/office/drawing/2014/main" id="{69497C08-4D32-4D3F-A06E-8B1F59E6EE62}"/>
              </a:ext>
            </a:extLst>
          </p:cNvPr>
          <p:cNvGrpSpPr/>
          <p:nvPr/>
        </p:nvGrpSpPr>
        <p:grpSpPr>
          <a:xfrm>
            <a:off x="313710" y="2630376"/>
            <a:ext cx="11714053" cy="1996449"/>
            <a:chOff x="4380628" y="16174"/>
            <a:chExt cx="9322509" cy="1974251"/>
          </a:xfrm>
        </p:grpSpPr>
        <p:sp>
          <p:nvSpPr>
            <p:cNvPr id="53" name="Google Shape;387;p6">
              <a:extLst>
                <a:ext uri="{FF2B5EF4-FFF2-40B4-BE49-F238E27FC236}">
                  <a16:creationId xmlns:a16="http://schemas.microsoft.com/office/drawing/2014/main" id="{B81B27CD-D15E-47F1-B9AC-96D33F39DADD}"/>
                </a:ext>
              </a:extLst>
            </p:cNvPr>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6">
              <a:extLst>
                <a:ext uri="{FF2B5EF4-FFF2-40B4-BE49-F238E27FC236}">
                  <a16:creationId xmlns:a16="http://schemas.microsoft.com/office/drawing/2014/main" id="{3EC83CCC-FE54-4DCB-9692-A63E749ED479}"/>
                </a:ext>
              </a:extLst>
            </p:cNvPr>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2800" b="1" i="0" u="none" strike="noStrike" cap="none" dirty="0" err="1">
                  <a:solidFill>
                    <a:schemeClr val="lt2"/>
                  </a:solidFill>
                  <a:latin typeface="Calibri"/>
                  <a:ea typeface="Calibri"/>
                  <a:cs typeface="Calibri"/>
                  <a:sym typeface="Calibri"/>
                </a:rPr>
                <a:t>before</a:t>
              </a:r>
              <a:r>
                <a:rPr lang="tr-TR" sz="2800" b="1" i="0" u="none" strike="noStrike" cap="none" dirty="0">
                  <a:solidFill>
                    <a:schemeClr val="lt2"/>
                  </a:solidFill>
                  <a:latin typeface="Calibri"/>
                  <a:ea typeface="Calibri"/>
                  <a:cs typeface="Calibri"/>
                  <a:sym typeface="Calibri"/>
                </a:rPr>
                <a:t> </a:t>
              </a:r>
              <a:r>
                <a:rPr lang="tr-TR" sz="2800" b="1" i="0" u="none" strike="noStrike" cap="none" dirty="0" err="1">
                  <a:solidFill>
                    <a:schemeClr val="lt2"/>
                  </a:solidFill>
                  <a:latin typeface="Calibri"/>
                  <a:ea typeface="Calibri"/>
                  <a:cs typeface="Calibri"/>
                  <a:sym typeface="Calibri"/>
                </a:rPr>
                <a:t>the</a:t>
              </a:r>
              <a:r>
                <a:rPr lang="tr-TR" sz="2800" b="1" i="0" u="none" strike="noStrike" cap="none" dirty="0">
                  <a:solidFill>
                    <a:schemeClr val="lt2"/>
                  </a:solidFill>
                  <a:latin typeface="Calibri"/>
                  <a:ea typeface="Calibri"/>
                  <a:cs typeface="Calibri"/>
                  <a:sym typeface="Calibri"/>
                </a:rPr>
                <a:t> </a:t>
              </a:r>
              <a:r>
                <a:rPr lang="tr-TR" sz="2800" b="1" i="0" u="none" strike="noStrike" cap="none" dirty="0" err="1">
                  <a:solidFill>
                    <a:schemeClr val="lt2"/>
                  </a:solidFill>
                  <a:latin typeface="Calibri"/>
                  <a:ea typeface="Calibri"/>
                  <a:cs typeface="Calibri"/>
                  <a:sym typeface="Calibri"/>
                </a:rPr>
                <a:t>lesson</a:t>
              </a:r>
              <a:endParaRPr lang="tr-TR" sz="2800" b="1" i="0" u="none" strike="noStrike" cap="none" dirty="0">
                <a:solidFill>
                  <a:schemeClr val="lt2"/>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2800" b="1" dirty="0">
                <a:solidFill>
                  <a:schemeClr val="lt2"/>
                </a:solidFill>
                <a:latin typeface="Calibri"/>
                <a:cs typeface="Calibri"/>
                <a:sym typeface="Calibri"/>
              </a:endParaRPr>
            </a:p>
            <a:p>
              <a:pPr marL="0" marR="0" lvl="0" indent="0" algn="ctr" rtl="0">
                <a:lnSpc>
                  <a:spcPct val="90000"/>
                </a:lnSpc>
                <a:spcBef>
                  <a:spcPts val="0"/>
                </a:spcBef>
                <a:spcAft>
                  <a:spcPts val="0"/>
                </a:spcAft>
                <a:buNone/>
              </a:pPr>
              <a:r>
                <a:rPr lang="en-US" sz="2800" b="1" i="1" dirty="0">
                  <a:solidFill>
                    <a:schemeClr val="lt2"/>
                  </a:solidFill>
                  <a:latin typeface="Calibri"/>
                  <a:cs typeface="Calibri"/>
                </a:rPr>
                <a:t>Students' emotions</a:t>
              </a:r>
              <a:endParaRPr sz="2800" b="1" i="1" dirty="0">
                <a:solidFill>
                  <a:schemeClr val="lt2"/>
                </a:solidFill>
                <a:latin typeface="Calibri"/>
                <a:cs typeface="Calibri"/>
              </a:endParaRPr>
            </a:p>
          </p:txBody>
        </p:sp>
        <p:sp>
          <p:nvSpPr>
            <p:cNvPr id="55" name="Google Shape;389;p6">
              <a:extLst>
                <a:ext uri="{FF2B5EF4-FFF2-40B4-BE49-F238E27FC236}">
                  <a16:creationId xmlns:a16="http://schemas.microsoft.com/office/drawing/2014/main" id="{0CF505AA-CC84-4383-A649-9F39DBAA0EC0}"/>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6">
              <a:extLst>
                <a:ext uri="{FF2B5EF4-FFF2-40B4-BE49-F238E27FC236}">
                  <a16:creationId xmlns:a16="http://schemas.microsoft.com/office/drawing/2014/main" id="{BDE8611A-5544-4E75-984D-E84A82013471}"/>
                </a:ext>
              </a:extLst>
            </p:cNvPr>
            <p:cNvSpPr txBox="1"/>
            <p:nvPr/>
          </p:nvSpPr>
          <p:spPr>
            <a:xfrm>
              <a:off x="7197857" y="204464"/>
              <a:ext cx="6505280"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neutral (I do not feel any emotion intensely), </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excited</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curious </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happy</a:t>
              </a:r>
              <a:endParaRPr lang="en-GB" sz="1800" dirty="0">
                <a:solidFill>
                  <a:schemeClr val="dk1"/>
                </a:solidFill>
                <a:latin typeface="Calibri"/>
                <a:cs typeface="Calibri"/>
                <a:sym typeface="Calibri"/>
              </a:endParaRPr>
            </a:p>
          </p:txBody>
        </p:sp>
      </p:grpSp>
    </p:spTree>
    <p:extLst>
      <p:ext uri="{BB962C8B-B14F-4D97-AF65-F5344CB8AC3E}">
        <p14:creationId xmlns:p14="http://schemas.microsoft.com/office/powerpoint/2010/main" val="17521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12</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7675" y="-340640"/>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059534">
                <a:off x="3825772" y="1276992"/>
                <a:ext cx="1138714" cy="4349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tr-TR" sz="2000" b="1" dirty="0" err="1">
                    <a:solidFill>
                      <a:srgbClr val="BFBFBF"/>
                    </a:solidFill>
                    <a:latin typeface="Calibri"/>
                    <a:cs typeface="Calibri"/>
                    <a:sym typeface="Calibri"/>
                  </a:rPr>
                  <a:t>Method</a:t>
                </a:r>
                <a:endParaRPr sz="2000" b="1" dirty="0">
                  <a:solidFill>
                    <a:srgbClr val="BFBFBF"/>
                  </a:solidFill>
                  <a:latin typeface="Calibri"/>
                  <a:cs typeface="Calibri"/>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763339" y="48785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246310" y="1189111"/>
                <a:ext cx="1423571" cy="83744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Results</a:t>
                </a:r>
                <a:endParaRPr lang="tr-TR"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4967417" cy="1665450"/>
              <a:chOff x="5269029" y="455136"/>
              <a:chExt cx="4967417"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00298" y="1224686"/>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err="1">
                    <a:solidFill>
                      <a:srgbClr val="BFBFBF"/>
                    </a:solidFill>
                    <a:sym typeface="Calibri"/>
                  </a:rPr>
                  <a:t>study</a:t>
                </a:r>
                <a:r>
                  <a:rPr lang="tr-TR" sz="1400" dirty="0">
                    <a:solidFill>
                      <a:srgbClr val="BFBFBF"/>
                    </a:solidFill>
                    <a:sym typeface="Calibri"/>
                  </a:rPr>
                  <a:t> </a:t>
                </a:r>
                <a:r>
                  <a:rPr lang="tr-TR" sz="1400" dirty="0" err="1">
                    <a:solidFill>
                      <a:srgbClr val="BFBFBF"/>
                    </a:solidFill>
                    <a:sym typeface="Calibri"/>
                  </a:rPr>
                  <a:t>group</a:t>
                </a:r>
                <a:endParaRPr sz="1400" dirty="0">
                  <a:solidFill>
                    <a:srgbClr val="BFBFBF"/>
                  </a:solidFill>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812875" y="104135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8405412" y="523839"/>
            <a:ext cx="795707" cy="68712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385;p6">
            <a:extLst>
              <a:ext uri="{FF2B5EF4-FFF2-40B4-BE49-F238E27FC236}">
                <a16:creationId xmlns:a16="http://schemas.microsoft.com/office/drawing/2014/main" id="{69497C08-4D32-4D3F-A06E-8B1F59E6EE62}"/>
              </a:ext>
            </a:extLst>
          </p:cNvPr>
          <p:cNvGrpSpPr/>
          <p:nvPr/>
        </p:nvGrpSpPr>
        <p:grpSpPr>
          <a:xfrm>
            <a:off x="313710" y="2630376"/>
            <a:ext cx="11714052" cy="1996449"/>
            <a:chOff x="4380628" y="16174"/>
            <a:chExt cx="9322508" cy="1974251"/>
          </a:xfrm>
        </p:grpSpPr>
        <p:sp>
          <p:nvSpPr>
            <p:cNvPr id="53" name="Google Shape;387;p6">
              <a:extLst>
                <a:ext uri="{FF2B5EF4-FFF2-40B4-BE49-F238E27FC236}">
                  <a16:creationId xmlns:a16="http://schemas.microsoft.com/office/drawing/2014/main" id="{B81B27CD-D15E-47F1-B9AC-96D33F39DADD}"/>
                </a:ext>
              </a:extLst>
            </p:cNvPr>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6">
              <a:extLst>
                <a:ext uri="{FF2B5EF4-FFF2-40B4-BE49-F238E27FC236}">
                  <a16:creationId xmlns:a16="http://schemas.microsoft.com/office/drawing/2014/main" id="{3EC83CCC-FE54-4DCB-9692-A63E749ED479}"/>
                </a:ext>
              </a:extLst>
            </p:cNvPr>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2800" b="1" i="0" u="none" strike="noStrike" cap="none" dirty="0" err="1">
                  <a:solidFill>
                    <a:schemeClr val="lt2"/>
                  </a:solidFill>
                  <a:latin typeface="Calibri"/>
                  <a:ea typeface="Calibri"/>
                  <a:cs typeface="Calibri"/>
                  <a:sym typeface="Calibri"/>
                </a:rPr>
                <a:t>towards</a:t>
              </a:r>
              <a:r>
                <a:rPr lang="tr-TR" sz="2800" b="1" i="0" u="none" strike="noStrike" cap="none" dirty="0">
                  <a:solidFill>
                    <a:schemeClr val="lt2"/>
                  </a:solidFill>
                  <a:latin typeface="Calibri"/>
                  <a:ea typeface="Calibri"/>
                  <a:cs typeface="Calibri"/>
                  <a:sym typeface="Calibri"/>
                </a:rPr>
                <a:t> online </a:t>
              </a:r>
              <a:r>
                <a:rPr lang="tr-TR" sz="2800" b="1" i="0" u="none" strike="noStrike" cap="none" dirty="0" err="1">
                  <a:solidFill>
                    <a:schemeClr val="lt2"/>
                  </a:solidFill>
                  <a:latin typeface="Calibri"/>
                  <a:ea typeface="Calibri"/>
                  <a:cs typeface="Calibri"/>
                  <a:sym typeface="Calibri"/>
                </a:rPr>
                <a:t>learning</a:t>
              </a:r>
              <a:endParaRPr lang="tr-TR" sz="2800" b="1" i="0" u="none" strike="noStrike" cap="none" dirty="0">
                <a:solidFill>
                  <a:schemeClr val="lt2"/>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2800" b="1" dirty="0">
                <a:solidFill>
                  <a:schemeClr val="lt2"/>
                </a:solidFill>
                <a:latin typeface="Calibri"/>
                <a:cs typeface="Calibri"/>
                <a:sym typeface="Calibri"/>
              </a:endParaRPr>
            </a:p>
            <a:p>
              <a:pPr marL="0" marR="0" lvl="0" indent="0" algn="ctr" rtl="0">
                <a:lnSpc>
                  <a:spcPct val="90000"/>
                </a:lnSpc>
                <a:spcBef>
                  <a:spcPts val="0"/>
                </a:spcBef>
                <a:spcAft>
                  <a:spcPts val="0"/>
                </a:spcAft>
                <a:buNone/>
              </a:pPr>
              <a:r>
                <a:rPr lang="en-US" sz="2800" b="1" i="1" dirty="0">
                  <a:solidFill>
                    <a:schemeClr val="lt2"/>
                  </a:solidFill>
                  <a:latin typeface="Calibri"/>
                  <a:cs typeface="Calibri"/>
                </a:rPr>
                <a:t>Students' emotions</a:t>
              </a:r>
              <a:endParaRPr sz="2800" b="1" i="1" dirty="0">
                <a:solidFill>
                  <a:schemeClr val="lt2"/>
                </a:solidFill>
                <a:latin typeface="Calibri"/>
                <a:cs typeface="Calibri"/>
              </a:endParaRPr>
            </a:p>
          </p:txBody>
        </p:sp>
        <p:sp>
          <p:nvSpPr>
            <p:cNvPr id="55" name="Google Shape;389;p6">
              <a:extLst>
                <a:ext uri="{FF2B5EF4-FFF2-40B4-BE49-F238E27FC236}">
                  <a16:creationId xmlns:a16="http://schemas.microsoft.com/office/drawing/2014/main" id="{0CF505AA-CC84-4383-A649-9F39DBAA0EC0}"/>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6">
              <a:extLst>
                <a:ext uri="{FF2B5EF4-FFF2-40B4-BE49-F238E27FC236}">
                  <a16:creationId xmlns:a16="http://schemas.microsoft.com/office/drawing/2014/main" id="{BDE8611A-5544-4E75-984D-E84A82013471}"/>
                </a:ext>
              </a:extLst>
            </p:cNvPr>
            <p:cNvSpPr txBox="1"/>
            <p:nvPr/>
          </p:nvSpPr>
          <p:spPr>
            <a:xfrm>
              <a:off x="7472434" y="204464"/>
              <a:ext cx="6230702"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s</a:t>
              </a:r>
              <a:r>
                <a:rPr lang="en-US" sz="1800" dirty="0" err="1">
                  <a:solidFill>
                    <a:schemeClr val="dk1"/>
                  </a:solidFill>
                  <a:latin typeface="Calibri"/>
                  <a:cs typeface="Calibri"/>
                </a:rPr>
                <a:t>adness</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a</a:t>
              </a:r>
              <a:r>
                <a:rPr lang="en-US" sz="1800" dirty="0" err="1">
                  <a:solidFill>
                    <a:schemeClr val="dk1"/>
                  </a:solidFill>
                  <a:latin typeface="Calibri"/>
                  <a:cs typeface="Calibri"/>
                </a:rPr>
                <a:t>nger</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hat</a:t>
              </a:r>
              <a:r>
                <a:rPr lang="tr-TR" sz="1800" dirty="0">
                  <a:solidFill>
                    <a:schemeClr val="dk1"/>
                  </a:solidFill>
                  <a:latin typeface="Calibri"/>
                  <a:cs typeface="Calibri"/>
                </a:rPr>
                <a:t>e</a:t>
              </a:r>
              <a:r>
                <a:rPr lang="en-US" sz="1800" dirty="0">
                  <a:solidFill>
                    <a:schemeClr val="dk1"/>
                  </a:solidFill>
                  <a:latin typeface="Calibri"/>
                  <a:cs typeface="Calibri"/>
                </a:rPr>
                <a:t> </a:t>
              </a:r>
              <a:endParaRPr lang="en-GB" sz="1800" dirty="0">
                <a:solidFill>
                  <a:schemeClr val="dk1"/>
                </a:solidFill>
                <a:latin typeface="Calibri"/>
                <a:cs typeface="Calibri"/>
                <a:sym typeface="Calibri"/>
              </a:endParaRPr>
            </a:p>
          </p:txBody>
        </p:sp>
      </p:grpSp>
    </p:spTree>
    <p:extLst>
      <p:ext uri="{BB962C8B-B14F-4D97-AF65-F5344CB8AC3E}">
        <p14:creationId xmlns:p14="http://schemas.microsoft.com/office/powerpoint/2010/main" val="92273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13</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7675" y="-340640"/>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059534">
                <a:off x="3825772" y="1276992"/>
                <a:ext cx="1138714" cy="4349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tr-TR" sz="2000" b="1" dirty="0" err="1">
                    <a:solidFill>
                      <a:srgbClr val="BFBFBF"/>
                    </a:solidFill>
                    <a:latin typeface="Calibri"/>
                    <a:cs typeface="Calibri"/>
                    <a:sym typeface="Calibri"/>
                  </a:rPr>
                  <a:t>Method</a:t>
                </a:r>
                <a:endParaRPr sz="2000" b="1" dirty="0">
                  <a:solidFill>
                    <a:srgbClr val="BFBFBF"/>
                  </a:solidFill>
                  <a:latin typeface="Calibri"/>
                  <a:cs typeface="Calibri"/>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763339" y="48785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246310" y="1189111"/>
                <a:ext cx="1423571" cy="83744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Results</a:t>
                </a:r>
                <a:endParaRPr lang="tr-TR"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4967417" cy="1665450"/>
              <a:chOff x="5269029" y="455136"/>
              <a:chExt cx="4967417"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00298" y="1224686"/>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err="1">
                    <a:solidFill>
                      <a:srgbClr val="BFBFBF"/>
                    </a:solidFill>
                    <a:sym typeface="Calibri"/>
                  </a:rPr>
                  <a:t>study</a:t>
                </a:r>
                <a:r>
                  <a:rPr lang="tr-TR" sz="1400" dirty="0">
                    <a:solidFill>
                      <a:srgbClr val="BFBFBF"/>
                    </a:solidFill>
                    <a:sym typeface="Calibri"/>
                  </a:rPr>
                  <a:t> </a:t>
                </a:r>
                <a:r>
                  <a:rPr lang="tr-TR" sz="1400" dirty="0" err="1">
                    <a:solidFill>
                      <a:srgbClr val="BFBFBF"/>
                    </a:solidFill>
                    <a:sym typeface="Calibri"/>
                  </a:rPr>
                  <a:t>group</a:t>
                </a:r>
                <a:endParaRPr sz="1400" dirty="0">
                  <a:solidFill>
                    <a:srgbClr val="BFBFBF"/>
                  </a:solidFill>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812875" y="104135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8405412" y="523839"/>
            <a:ext cx="795707" cy="68712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385;p6">
            <a:extLst>
              <a:ext uri="{FF2B5EF4-FFF2-40B4-BE49-F238E27FC236}">
                <a16:creationId xmlns:a16="http://schemas.microsoft.com/office/drawing/2014/main" id="{69497C08-4D32-4D3F-A06E-8B1F59E6EE62}"/>
              </a:ext>
            </a:extLst>
          </p:cNvPr>
          <p:cNvGrpSpPr/>
          <p:nvPr/>
        </p:nvGrpSpPr>
        <p:grpSpPr>
          <a:xfrm>
            <a:off x="313710" y="2630376"/>
            <a:ext cx="11714053" cy="2800751"/>
            <a:chOff x="4380628" y="16174"/>
            <a:chExt cx="9322509" cy="1974251"/>
          </a:xfrm>
        </p:grpSpPr>
        <p:sp>
          <p:nvSpPr>
            <p:cNvPr id="53" name="Google Shape;387;p6">
              <a:extLst>
                <a:ext uri="{FF2B5EF4-FFF2-40B4-BE49-F238E27FC236}">
                  <a16:creationId xmlns:a16="http://schemas.microsoft.com/office/drawing/2014/main" id="{B81B27CD-D15E-47F1-B9AC-96D33F39DADD}"/>
                </a:ext>
              </a:extLst>
            </p:cNvPr>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6">
              <a:extLst>
                <a:ext uri="{FF2B5EF4-FFF2-40B4-BE49-F238E27FC236}">
                  <a16:creationId xmlns:a16="http://schemas.microsoft.com/office/drawing/2014/main" id="{3EC83CCC-FE54-4DCB-9692-A63E749ED479}"/>
                </a:ext>
              </a:extLst>
            </p:cNvPr>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2800" b="1" i="0" u="none" strike="noStrike" cap="none" dirty="0" err="1">
                  <a:solidFill>
                    <a:schemeClr val="lt2"/>
                  </a:solidFill>
                  <a:latin typeface="Calibri"/>
                  <a:ea typeface="Calibri"/>
                  <a:cs typeface="Calibri"/>
                  <a:sym typeface="Calibri"/>
                </a:rPr>
                <a:t>instruction</a:t>
              </a:r>
              <a:r>
                <a:rPr lang="en-US" sz="2800" b="1" i="0" u="none" strike="noStrike" cap="none" dirty="0">
                  <a:solidFill>
                    <a:schemeClr val="lt2"/>
                  </a:solidFill>
                  <a:latin typeface="Calibri"/>
                  <a:ea typeface="Calibri"/>
                  <a:cs typeface="Calibri"/>
                  <a:sym typeface="Calibri"/>
                </a:rPr>
                <a:t> method (task</a:t>
              </a:r>
              <a:r>
                <a:rPr lang="tr-TR" sz="2800" b="1" i="0" u="none" strike="noStrike" cap="none" dirty="0">
                  <a:solidFill>
                    <a:schemeClr val="lt2"/>
                  </a:solidFill>
                  <a:latin typeface="Calibri"/>
                  <a:ea typeface="Calibri"/>
                  <a:cs typeface="Calibri"/>
                  <a:sym typeface="Calibri"/>
                </a:rPr>
                <a:t> </a:t>
              </a:r>
              <a:r>
                <a:rPr lang="tr-TR" sz="2800" b="1" i="0" u="none" strike="noStrike" cap="none" dirty="0" err="1">
                  <a:solidFill>
                    <a:schemeClr val="lt2"/>
                  </a:solidFill>
                  <a:latin typeface="Calibri"/>
                  <a:ea typeface="Calibri"/>
                  <a:cs typeface="Calibri"/>
                  <a:sym typeface="Calibri"/>
                </a:rPr>
                <a:t>based</a:t>
              </a:r>
              <a:r>
                <a:rPr lang="en-US" sz="2800" b="1" i="0" u="none" strike="noStrike" cap="none" dirty="0">
                  <a:solidFill>
                    <a:schemeClr val="lt2"/>
                  </a:solidFill>
                  <a:latin typeface="Calibri"/>
                  <a:ea typeface="Calibri"/>
                  <a:cs typeface="Calibri"/>
                  <a:sym typeface="Calibri"/>
                </a:rPr>
                <a:t>)</a:t>
              </a:r>
              <a:endParaRPr lang="tr-TR" sz="2800" b="1" i="0" u="none" strike="noStrike" cap="none" dirty="0">
                <a:solidFill>
                  <a:schemeClr val="lt2"/>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2800" b="1" dirty="0">
                <a:solidFill>
                  <a:schemeClr val="lt2"/>
                </a:solidFill>
                <a:latin typeface="Calibri"/>
                <a:cs typeface="Calibri"/>
                <a:sym typeface="Calibri"/>
              </a:endParaRPr>
            </a:p>
            <a:p>
              <a:pPr marL="0" marR="0" lvl="0" indent="0" algn="ctr" rtl="0">
                <a:lnSpc>
                  <a:spcPct val="90000"/>
                </a:lnSpc>
                <a:spcBef>
                  <a:spcPts val="0"/>
                </a:spcBef>
                <a:spcAft>
                  <a:spcPts val="0"/>
                </a:spcAft>
                <a:buNone/>
              </a:pPr>
              <a:r>
                <a:rPr lang="en-US" sz="2800" b="1" i="1" dirty="0">
                  <a:solidFill>
                    <a:schemeClr val="lt2"/>
                  </a:solidFill>
                  <a:latin typeface="Calibri"/>
                  <a:cs typeface="Calibri"/>
                </a:rPr>
                <a:t>Students' emotions</a:t>
              </a:r>
              <a:endParaRPr sz="2800" b="1" i="1" dirty="0">
                <a:solidFill>
                  <a:schemeClr val="lt2"/>
                </a:solidFill>
                <a:latin typeface="Calibri"/>
                <a:cs typeface="Calibri"/>
              </a:endParaRPr>
            </a:p>
          </p:txBody>
        </p:sp>
        <p:sp>
          <p:nvSpPr>
            <p:cNvPr id="55" name="Google Shape;389;p6">
              <a:extLst>
                <a:ext uri="{FF2B5EF4-FFF2-40B4-BE49-F238E27FC236}">
                  <a16:creationId xmlns:a16="http://schemas.microsoft.com/office/drawing/2014/main" id="{0CF505AA-CC84-4383-A649-9F39DBAA0EC0}"/>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6">
              <a:extLst>
                <a:ext uri="{FF2B5EF4-FFF2-40B4-BE49-F238E27FC236}">
                  <a16:creationId xmlns:a16="http://schemas.microsoft.com/office/drawing/2014/main" id="{BDE8611A-5544-4E75-984D-E84A82013471}"/>
                </a:ext>
              </a:extLst>
            </p:cNvPr>
            <p:cNvSpPr txBox="1"/>
            <p:nvPr/>
          </p:nvSpPr>
          <p:spPr>
            <a:xfrm>
              <a:off x="7514853" y="204464"/>
              <a:ext cx="6188284"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happiness</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err="1">
                  <a:solidFill>
                    <a:schemeClr val="dk1"/>
                  </a:solidFill>
                  <a:latin typeface="Calibri"/>
                  <a:cs typeface="Calibri"/>
                </a:rPr>
                <a:t>pleasure</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err="1">
                  <a:solidFill>
                    <a:schemeClr val="dk1"/>
                  </a:solidFill>
                  <a:latin typeface="Calibri"/>
                  <a:cs typeface="Calibri"/>
                </a:rPr>
                <a:t>interest</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c</a:t>
              </a:r>
              <a:r>
                <a:rPr lang="en-US" sz="1800" dirty="0" err="1">
                  <a:solidFill>
                    <a:schemeClr val="dk1"/>
                  </a:solidFill>
                  <a:latin typeface="Calibri"/>
                  <a:cs typeface="Calibri"/>
                </a:rPr>
                <a:t>uriosity</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excitement</a:t>
              </a:r>
              <a:endParaRPr lang="en-GB" sz="1800" dirty="0">
                <a:solidFill>
                  <a:schemeClr val="dk1"/>
                </a:solidFill>
                <a:latin typeface="Calibri"/>
                <a:cs typeface="Calibri"/>
                <a:sym typeface="Calibri"/>
              </a:endParaRPr>
            </a:p>
          </p:txBody>
        </p:sp>
      </p:grpSp>
    </p:spTree>
    <p:extLst>
      <p:ext uri="{BB962C8B-B14F-4D97-AF65-F5344CB8AC3E}">
        <p14:creationId xmlns:p14="http://schemas.microsoft.com/office/powerpoint/2010/main" val="34624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14</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7675" y="-340640"/>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059534">
                <a:off x="3825772" y="1276992"/>
                <a:ext cx="1138714" cy="4349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tr-TR" sz="2000" b="1" dirty="0" err="1">
                    <a:solidFill>
                      <a:srgbClr val="BFBFBF"/>
                    </a:solidFill>
                    <a:latin typeface="Calibri"/>
                    <a:cs typeface="Calibri"/>
                    <a:sym typeface="Calibri"/>
                  </a:rPr>
                  <a:t>Method</a:t>
                </a:r>
                <a:endParaRPr sz="2000" b="1" dirty="0">
                  <a:solidFill>
                    <a:srgbClr val="BFBFBF"/>
                  </a:solidFill>
                  <a:latin typeface="Calibri"/>
                  <a:cs typeface="Calibri"/>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763339" y="48785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246310" y="1189111"/>
                <a:ext cx="1423571" cy="83744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Results</a:t>
                </a:r>
                <a:endParaRPr lang="tr-TR"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4967417" cy="1665450"/>
              <a:chOff x="5269029" y="455136"/>
              <a:chExt cx="4967417"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00298" y="1224686"/>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err="1">
                    <a:solidFill>
                      <a:srgbClr val="BFBFBF"/>
                    </a:solidFill>
                    <a:sym typeface="Calibri"/>
                  </a:rPr>
                  <a:t>study</a:t>
                </a:r>
                <a:r>
                  <a:rPr lang="tr-TR" sz="1400" dirty="0">
                    <a:solidFill>
                      <a:srgbClr val="BFBFBF"/>
                    </a:solidFill>
                    <a:sym typeface="Calibri"/>
                  </a:rPr>
                  <a:t> </a:t>
                </a:r>
                <a:r>
                  <a:rPr lang="tr-TR" sz="1400" dirty="0" err="1">
                    <a:solidFill>
                      <a:srgbClr val="BFBFBF"/>
                    </a:solidFill>
                    <a:sym typeface="Calibri"/>
                  </a:rPr>
                  <a:t>group</a:t>
                </a:r>
                <a:endParaRPr sz="1400" dirty="0">
                  <a:solidFill>
                    <a:srgbClr val="BFBFBF"/>
                  </a:solidFill>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812875" y="104135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8405412" y="523839"/>
            <a:ext cx="795707" cy="68712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385;p6">
            <a:extLst>
              <a:ext uri="{FF2B5EF4-FFF2-40B4-BE49-F238E27FC236}">
                <a16:creationId xmlns:a16="http://schemas.microsoft.com/office/drawing/2014/main" id="{69497C08-4D32-4D3F-A06E-8B1F59E6EE62}"/>
              </a:ext>
            </a:extLst>
          </p:cNvPr>
          <p:cNvGrpSpPr/>
          <p:nvPr/>
        </p:nvGrpSpPr>
        <p:grpSpPr>
          <a:xfrm>
            <a:off x="733075" y="2713082"/>
            <a:ext cx="11731299" cy="2621223"/>
            <a:chOff x="4380628" y="16174"/>
            <a:chExt cx="9336234" cy="1974251"/>
          </a:xfrm>
        </p:grpSpPr>
        <p:sp>
          <p:nvSpPr>
            <p:cNvPr id="53" name="Google Shape;387;p6">
              <a:extLst>
                <a:ext uri="{FF2B5EF4-FFF2-40B4-BE49-F238E27FC236}">
                  <a16:creationId xmlns:a16="http://schemas.microsoft.com/office/drawing/2014/main" id="{B81B27CD-D15E-47F1-B9AC-96D33F39DADD}"/>
                </a:ext>
              </a:extLst>
            </p:cNvPr>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6">
              <a:extLst>
                <a:ext uri="{FF2B5EF4-FFF2-40B4-BE49-F238E27FC236}">
                  <a16:creationId xmlns:a16="http://schemas.microsoft.com/office/drawing/2014/main" id="{3EC83CCC-FE54-4DCB-9692-A63E749ED479}"/>
                </a:ext>
              </a:extLst>
            </p:cNvPr>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2800" b="1" i="0" u="none" strike="noStrike" cap="none" dirty="0" err="1">
                  <a:solidFill>
                    <a:schemeClr val="lt2"/>
                  </a:solidFill>
                  <a:latin typeface="Calibri"/>
                  <a:ea typeface="Calibri"/>
                  <a:cs typeface="Calibri"/>
                  <a:sym typeface="Calibri"/>
                </a:rPr>
                <a:t>Completion</a:t>
              </a:r>
              <a:r>
                <a:rPr lang="tr-TR" sz="2800" b="1" i="0" u="none" strike="noStrike" cap="none" dirty="0">
                  <a:solidFill>
                    <a:schemeClr val="lt2"/>
                  </a:solidFill>
                  <a:latin typeface="Calibri"/>
                  <a:ea typeface="Calibri"/>
                  <a:cs typeface="Calibri"/>
                  <a:sym typeface="Calibri"/>
                </a:rPr>
                <a:t> of </a:t>
              </a:r>
              <a:r>
                <a:rPr lang="tr-TR" sz="2800" b="1" i="0" u="none" strike="noStrike" cap="none" dirty="0" err="1">
                  <a:solidFill>
                    <a:schemeClr val="lt2"/>
                  </a:solidFill>
                  <a:latin typeface="Calibri"/>
                  <a:ea typeface="Calibri"/>
                  <a:cs typeface="Calibri"/>
                  <a:sym typeface="Calibri"/>
                </a:rPr>
                <a:t>the</a:t>
              </a:r>
              <a:r>
                <a:rPr lang="tr-TR" sz="2800" b="1" i="0" u="none" strike="noStrike" cap="none" dirty="0">
                  <a:solidFill>
                    <a:schemeClr val="lt2"/>
                  </a:solidFill>
                  <a:latin typeface="Calibri"/>
                  <a:ea typeface="Calibri"/>
                  <a:cs typeface="Calibri"/>
                  <a:sym typeface="Calibri"/>
                </a:rPr>
                <a:t> </a:t>
              </a:r>
              <a:r>
                <a:rPr lang="tr-TR" sz="2800" b="1" i="0" u="none" strike="noStrike" cap="none" dirty="0" err="1">
                  <a:solidFill>
                    <a:schemeClr val="lt2"/>
                  </a:solidFill>
                  <a:latin typeface="Calibri"/>
                  <a:ea typeface="Calibri"/>
                  <a:cs typeface="Calibri"/>
                  <a:sym typeface="Calibri"/>
                </a:rPr>
                <a:t>tasks</a:t>
              </a:r>
              <a:endParaRPr lang="tr-TR" sz="2800" b="1" i="0" u="none" strike="noStrike" cap="none" dirty="0">
                <a:solidFill>
                  <a:schemeClr val="lt2"/>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2800" b="1" dirty="0">
                <a:solidFill>
                  <a:schemeClr val="lt2"/>
                </a:solidFill>
                <a:latin typeface="Calibri"/>
                <a:cs typeface="Calibri"/>
                <a:sym typeface="Calibri"/>
              </a:endParaRPr>
            </a:p>
            <a:p>
              <a:pPr marL="0" marR="0" lvl="0" indent="0" algn="ctr" rtl="0">
                <a:lnSpc>
                  <a:spcPct val="90000"/>
                </a:lnSpc>
                <a:spcBef>
                  <a:spcPts val="0"/>
                </a:spcBef>
                <a:spcAft>
                  <a:spcPts val="0"/>
                </a:spcAft>
                <a:buNone/>
              </a:pPr>
              <a:r>
                <a:rPr lang="en-US" sz="2800" b="1" i="1" dirty="0">
                  <a:solidFill>
                    <a:schemeClr val="lt2"/>
                  </a:solidFill>
                  <a:latin typeface="Calibri"/>
                  <a:cs typeface="Calibri"/>
                </a:rPr>
                <a:t>Students' emotions</a:t>
              </a:r>
              <a:endParaRPr sz="2800" b="1" i="1" dirty="0">
                <a:solidFill>
                  <a:schemeClr val="lt2"/>
                </a:solidFill>
                <a:latin typeface="Calibri"/>
                <a:cs typeface="Calibri"/>
              </a:endParaRPr>
            </a:p>
          </p:txBody>
        </p:sp>
        <p:sp>
          <p:nvSpPr>
            <p:cNvPr id="55" name="Google Shape;389;p6">
              <a:extLst>
                <a:ext uri="{FF2B5EF4-FFF2-40B4-BE49-F238E27FC236}">
                  <a16:creationId xmlns:a16="http://schemas.microsoft.com/office/drawing/2014/main" id="{0CF505AA-CC84-4383-A649-9F39DBAA0EC0}"/>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6">
              <a:extLst>
                <a:ext uri="{FF2B5EF4-FFF2-40B4-BE49-F238E27FC236}">
                  <a16:creationId xmlns:a16="http://schemas.microsoft.com/office/drawing/2014/main" id="{BDE8611A-5544-4E75-984D-E84A82013471}"/>
                </a:ext>
              </a:extLst>
            </p:cNvPr>
            <p:cNvSpPr txBox="1"/>
            <p:nvPr/>
          </p:nvSpPr>
          <p:spPr>
            <a:xfrm>
              <a:off x="7211582" y="64843"/>
              <a:ext cx="6505280"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endParaRPr lang="en-GB" sz="1800" dirty="0">
                <a:solidFill>
                  <a:schemeClr val="dk1"/>
                </a:solidFill>
                <a:latin typeface="Calibri"/>
                <a:cs typeface="Calibri"/>
                <a:sym typeface="Calibri"/>
              </a:endParaRPr>
            </a:p>
          </p:txBody>
        </p:sp>
      </p:grpSp>
      <p:sp>
        <p:nvSpPr>
          <p:cNvPr id="58" name="Google Shape;390;p6">
            <a:extLst>
              <a:ext uri="{FF2B5EF4-FFF2-40B4-BE49-F238E27FC236}">
                <a16:creationId xmlns:a16="http://schemas.microsoft.com/office/drawing/2014/main" id="{E252F4CA-3736-4BF6-8C14-42BA51FEAE95}"/>
              </a:ext>
            </a:extLst>
          </p:cNvPr>
          <p:cNvSpPr txBox="1"/>
          <p:nvPr/>
        </p:nvSpPr>
        <p:spPr>
          <a:xfrm>
            <a:off x="4462953" y="2827746"/>
            <a:ext cx="8174108" cy="2469561"/>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h</a:t>
            </a:r>
            <a:r>
              <a:rPr lang="en-US" sz="1800" dirty="0" err="1">
                <a:solidFill>
                  <a:schemeClr val="dk1"/>
                </a:solidFill>
                <a:latin typeface="Calibri"/>
                <a:cs typeface="Calibri"/>
              </a:rPr>
              <a:t>appiness</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j</a:t>
            </a:r>
            <a:r>
              <a:rPr lang="en-US" sz="1800" dirty="0">
                <a:solidFill>
                  <a:schemeClr val="dk1"/>
                </a:solidFill>
                <a:latin typeface="Calibri"/>
                <a:cs typeface="Calibri"/>
              </a:rPr>
              <a:t>oy</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r</a:t>
            </a:r>
            <a:r>
              <a:rPr lang="en-US" sz="1800" dirty="0" err="1">
                <a:solidFill>
                  <a:schemeClr val="dk1"/>
                </a:solidFill>
                <a:latin typeface="Calibri"/>
                <a:cs typeface="Calibri"/>
              </a:rPr>
              <a:t>elaxation</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pride</a:t>
            </a:r>
            <a:endParaRPr lang="en-GB" sz="1800" dirty="0">
              <a:solidFill>
                <a:schemeClr val="dk1"/>
              </a:solidFill>
              <a:latin typeface="Calibri"/>
              <a:cs typeface="Calibri"/>
              <a:sym typeface="Calibri"/>
            </a:endParaRPr>
          </a:p>
        </p:txBody>
      </p:sp>
    </p:spTree>
    <p:extLst>
      <p:ext uri="{BB962C8B-B14F-4D97-AF65-F5344CB8AC3E}">
        <p14:creationId xmlns:p14="http://schemas.microsoft.com/office/powerpoint/2010/main" val="94786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15</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7675" y="-340640"/>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059534">
                <a:off x="3825772" y="1276992"/>
                <a:ext cx="1138714" cy="4349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tr-TR" sz="2000" b="1" dirty="0" err="1">
                    <a:solidFill>
                      <a:srgbClr val="BFBFBF"/>
                    </a:solidFill>
                    <a:latin typeface="Calibri"/>
                    <a:cs typeface="Calibri"/>
                    <a:sym typeface="Calibri"/>
                  </a:rPr>
                  <a:t>Method</a:t>
                </a:r>
                <a:endParaRPr sz="2000" b="1" dirty="0">
                  <a:solidFill>
                    <a:srgbClr val="BFBFBF"/>
                  </a:solidFill>
                  <a:latin typeface="Calibri"/>
                  <a:cs typeface="Calibri"/>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763339" y="48785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246310" y="1189111"/>
                <a:ext cx="1423571" cy="83744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Results</a:t>
                </a:r>
                <a:endParaRPr lang="tr-TR"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4967417" cy="1665450"/>
              <a:chOff x="5269029" y="455136"/>
              <a:chExt cx="4967417"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00298" y="1224686"/>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err="1">
                    <a:solidFill>
                      <a:srgbClr val="BFBFBF"/>
                    </a:solidFill>
                    <a:sym typeface="Calibri"/>
                  </a:rPr>
                  <a:t>study</a:t>
                </a:r>
                <a:r>
                  <a:rPr lang="tr-TR" sz="1400" dirty="0">
                    <a:solidFill>
                      <a:srgbClr val="BFBFBF"/>
                    </a:solidFill>
                    <a:sym typeface="Calibri"/>
                  </a:rPr>
                  <a:t> </a:t>
                </a:r>
                <a:r>
                  <a:rPr lang="tr-TR" sz="1400" dirty="0" err="1">
                    <a:solidFill>
                      <a:srgbClr val="BFBFBF"/>
                    </a:solidFill>
                    <a:sym typeface="Calibri"/>
                  </a:rPr>
                  <a:t>group</a:t>
                </a:r>
                <a:endParaRPr sz="1400" dirty="0">
                  <a:solidFill>
                    <a:srgbClr val="BFBFBF"/>
                  </a:solidFill>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812875" y="104135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8405412" y="523839"/>
            <a:ext cx="795707" cy="68712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8" name="Google Shape;390;p6">
            <a:extLst>
              <a:ext uri="{FF2B5EF4-FFF2-40B4-BE49-F238E27FC236}">
                <a16:creationId xmlns:a16="http://schemas.microsoft.com/office/drawing/2014/main" id="{E252F4CA-3736-4BF6-8C14-42BA51FEAE95}"/>
              </a:ext>
            </a:extLst>
          </p:cNvPr>
          <p:cNvSpPr txBox="1"/>
          <p:nvPr/>
        </p:nvSpPr>
        <p:spPr>
          <a:xfrm>
            <a:off x="4166115" y="1994793"/>
            <a:ext cx="8174108" cy="2469561"/>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endParaRPr lang="en-GB" sz="1800" dirty="0">
              <a:solidFill>
                <a:schemeClr val="dk1"/>
              </a:solidFill>
              <a:latin typeface="Calibri"/>
              <a:cs typeface="Calibri"/>
              <a:sym typeface="Calibri"/>
            </a:endParaRPr>
          </a:p>
        </p:txBody>
      </p:sp>
      <p:grpSp>
        <p:nvGrpSpPr>
          <p:cNvPr id="57" name="Google Shape;385;p6">
            <a:extLst>
              <a:ext uri="{FF2B5EF4-FFF2-40B4-BE49-F238E27FC236}">
                <a16:creationId xmlns:a16="http://schemas.microsoft.com/office/drawing/2014/main" id="{7F048953-F128-48EB-94BD-B1D4C7A750D0}"/>
              </a:ext>
            </a:extLst>
          </p:cNvPr>
          <p:cNvGrpSpPr/>
          <p:nvPr/>
        </p:nvGrpSpPr>
        <p:grpSpPr>
          <a:xfrm>
            <a:off x="231495" y="2157322"/>
            <a:ext cx="11729010" cy="4071291"/>
            <a:chOff x="4380628" y="16174"/>
            <a:chExt cx="9334412" cy="4071291"/>
          </a:xfrm>
        </p:grpSpPr>
        <p:sp>
          <p:nvSpPr>
            <p:cNvPr id="59" name="Google Shape;386;p6">
              <a:extLst>
                <a:ext uri="{FF2B5EF4-FFF2-40B4-BE49-F238E27FC236}">
                  <a16:creationId xmlns:a16="http://schemas.microsoft.com/office/drawing/2014/main" id="{2D60DA5D-BC8E-415D-94D4-C25C7155E0D6}"/>
                </a:ext>
              </a:extLst>
            </p:cNvPr>
            <p:cNvSpPr/>
            <p:nvPr/>
          </p:nvSpPr>
          <p:spPr>
            <a:xfrm rot="5400000">
              <a:off x="4887777" y="1810202"/>
              <a:ext cx="742345" cy="1100845"/>
            </a:xfrm>
            <a:prstGeom prst="bentUpArrow">
              <a:avLst>
                <a:gd name="adj1" fmla="val 32840"/>
                <a:gd name="adj2" fmla="val 25000"/>
                <a:gd name="adj3" fmla="val 35780"/>
              </a:avLst>
            </a:prstGeom>
            <a:solidFill>
              <a:srgbClr val="D1C7D0"/>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p6">
              <a:extLst>
                <a:ext uri="{FF2B5EF4-FFF2-40B4-BE49-F238E27FC236}">
                  <a16:creationId xmlns:a16="http://schemas.microsoft.com/office/drawing/2014/main" id="{789F5855-5699-44A1-B5C8-6C122F3A257F}"/>
                </a:ext>
              </a:extLst>
            </p:cNvPr>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8;p6">
              <a:extLst>
                <a:ext uri="{FF2B5EF4-FFF2-40B4-BE49-F238E27FC236}">
                  <a16:creationId xmlns:a16="http://schemas.microsoft.com/office/drawing/2014/main" id="{6A5581B3-2707-426D-A239-DED0AE04EA53}"/>
                </a:ext>
              </a:extLst>
            </p:cNvPr>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lt2"/>
                  </a:solidFill>
                  <a:latin typeface="Calibri"/>
                  <a:ea typeface="Calibri"/>
                  <a:cs typeface="Calibri"/>
                  <a:sym typeface="Calibri"/>
                </a:rPr>
                <a:t>features of the online environment</a:t>
              </a:r>
            </a:p>
            <a:p>
              <a:pPr marL="0" marR="0" lvl="0" indent="0" algn="ctr" rtl="0">
                <a:lnSpc>
                  <a:spcPct val="90000"/>
                </a:lnSpc>
                <a:spcBef>
                  <a:spcPts val="0"/>
                </a:spcBef>
                <a:spcAft>
                  <a:spcPts val="0"/>
                </a:spcAft>
                <a:buNone/>
              </a:pPr>
              <a:endParaRPr lang="en-US" sz="2400" b="1" dirty="0">
                <a:solidFill>
                  <a:schemeClr val="lt2"/>
                </a:solidFill>
                <a:latin typeface="Calibri"/>
                <a:cs typeface="Calibri"/>
                <a:sym typeface="Calibri"/>
              </a:endParaRPr>
            </a:p>
            <a:p>
              <a:pPr marL="0" marR="0" lvl="0" indent="0" algn="ctr" rtl="0">
                <a:lnSpc>
                  <a:spcPct val="90000"/>
                </a:lnSpc>
                <a:spcBef>
                  <a:spcPts val="0"/>
                </a:spcBef>
                <a:spcAft>
                  <a:spcPts val="0"/>
                </a:spcAft>
                <a:buNone/>
              </a:pPr>
              <a:r>
                <a:rPr lang="en-US" sz="2400" b="1" i="1" dirty="0">
                  <a:solidFill>
                    <a:schemeClr val="lt2"/>
                  </a:solidFill>
                  <a:latin typeface="Calibri"/>
                  <a:cs typeface="Calibri"/>
                </a:rPr>
                <a:t>Students' emotions</a:t>
              </a:r>
            </a:p>
            <a:p>
              <a:pPr marL="0" marR="0" lvl="0" indent="0" algn="ctr" rtl="0">
                <a:lnSpc>
                  <a:spcPct val="90000"/>
                </a:lnSpc>
                <a:spcBef>
                  <a:spcPts val="0"/>
                </a:spcBef>
                <a:spcAft>
                  <a:spcPts val="0"/>
                </a:spcAft>
                <a:buNone/>
              </a:pPr>
              <a:endParaRPr sz="2400" dirty="0"/>
            </a:p>
          </p:txBody>
        </p:sp>
        <p:sp>
          <p:nvSpPr>
            <p:cNvPr id="62" name="Google Shape;389;p6">
              <a:extLst>
                <a:ext uri="{FF2B5EF4-FFF2-40B4-BE49-F238E27FC236}">
                  <a16:creationId xmlns:a16="http://schemas.microsoft.com/office/drawing/2014/main" id="{0F0A0BD5-E8AB-4C88-8089-52BB758E96BC}"/>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0;p6">
              <a:extLst>
                <a:ext uri="{FF2B5EF4-FFF2-40B4-BE49-F238E27FC236}">
                  <a16:creationId xmlns:a16="http://schemas.microsoft.com/office/drawing/2014/main" id="{DB481B40-434F-4A41-B757-10C0FE8A1417}"/>
                </a:ext>
              </a:extLst>
            </p:cNvPr>
            <p:cNvSpPr txBox="1"/>
            <p:nvPr/>
          </p:nvSpPr>
          <p:spPr>
            <a:xfrm>
              <a:off x="7209760" y="90210"/>
              <a:ext cx="6505280"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h</a:t>
              </a:r>
              <a:r>
                <a:rPr lang="en-US" sz="1800" dirty="0" err="1">
                  <a:solidFill>
                    <a:schemeClr val="dk1"/>
                  </a:solidFill>
                  <a:latin typeface="Calibri"/>
                  <a:cs typeface="Calibri"/>
                </a:rPr>
                <a:t>appiness</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j</a:t>
              </a:r>
              <a:r>
                <a:rPr lang="en-US" sz="1800" dirty="0">
                  <a:solidFill>
                    <a:schemeClr val="dk1"/>
                  </a:solidFill>
                  <a:latin typeface="Calibri"/>
                  <a:cs typeface="Calibri"/>
                </a:rPr>
                <a:t>oy</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r</a:t>
              </a:r>
              <a:r>
                <a:rPr lang="en-US" sz="1800" dirty="0" err="1">
                  <a:solidFill>
                    <a:schemeClr val="dk1"/>
                  </a:solidFill>
                  <a:latin typeface="Calibri"/>
                  <a:cs typeface="Calibri"/>
                </a:rPr>
                <a:t>elaxation</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pride</a:t>
              </a:r>
              <a:endParaRPr lang="en-GB" sz="1800" dirty="0">
                <a:solidFill>
                  <a:schemeClr val="dk1"/>
                </a:solidFill>
                <a:latin typeface="Calibri"/>
                <a:cs typeface="Calibri"/>
                <a:sym typeface="Calibri"/>
              </a:endParaRPr>
            </a:p>
          </p:txBody>
        </p:sp>
        <p:sp>
          <p:nvSpPr>
            <p:cNvPr id="64" name="Google Shape;391;p6">
              <a:extLst>
                <a:ext uri="{FF2B5EF4-FFF2-40B4-BE49-F238E27FC236}">
                  <a16:creationId xmlns:a16="http://schemas.microsoft.com/office/drawing/2014/main" id="{73D05CE3-5202-4FEE-A7F1-FBA5F4F134DF}"/>
                </a:ext>
              </a:extLst>
            </p:cNvPr>
            <p:cNvSpPr/>
            <p:nvPr/>
          </p:nvSpPr>
          <p:spPr>
            <a:xfrm>
              <a:off x="5902944" y="2096049"/>
              <a:ext cx="2116829" cy="851104"/>
            </a:xfrm>
            <a:prstGeom prst="roundRect">
              <a:avLst>
                <a:gd name="adj" fmla="val 16670"/>
              </a:avLst>
            </a:prstGeom>
            <a:solidFill>
              <a:srgbClr val="949F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2;p6">
              <a:extLst>
                <a:ext uri="{FF2B5EF4-FFF2-40B4-BE49-F238E27FC236}">
                  <a16:creationId xmlns:a16="http://schemas.microsoft.com/office/drawing/2014/main" id="{866371B1-626B-4772-AD43-AE8262A6C958}"/>
                </a:ext>
              </a:extLst>
            </p:cNvPr>
            <p:cNvSpPr txBox="1"/>
            <p:nvPr/>
          </p:nvSpPr>
          <p:spPr>
            <a:xfrm>
              <a:off x="5991402" y="2195878"/>
              <a:ext cx="1789111" cy="706846"/>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2400" b="1" i="0" u="none" strike="noStrike" cap="none" dirty="0" err="1">
                  <a:solidFill>
                    <a:schemeClr val="lt2"/>
                  </a:solidFill>
                  <a:latin typeface="Calibri"/>
                  <a:ea typeface="Calibri"/>
                  <a:cs typeface="Calibri"/>
                  <a:sym typeface="Calibri"/>
                </a:rPr>
                <a:t>interaction</a:t>
              </a:r>
              <a:endParaRPr sz="2400" dirty="0"/>
            </a:p>
          </p:txBody>
        </p:sp>
        <p:sp>
          <p:nvSpPr>
            <p:cNvPr id="66" name="Google Shape;393;p6">
              <a:extLst>
                <a:ext uri="{FF2B5EF4-FFF2-40B4-BE49-F238E27FC236}">
                  <a16:creationId xmlns:a16="http://schemas.microsoft.com/office/drawing/2014/main" id="{61BCF842-8459-48D1-A80C-0768CB39F898}"/>
                </a:ext>
              </a:extLst>
            </p:cNvPr>
            <p:cNvSpPr/>
            <p:nvPr/>
          </p:nvSpPr>
          <p:spPr>
            <a:xfrm>
              <a:off x="9589473" y="2491788"/>
              <a:ext cx="2943264"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94;p6">
              <a:extLst>
                <a:ext uri="{FF2B5EF4-FFF2-40B4-BE49-F238E27FC236}">
                  <a16:creationId xmlns:a16="http://schemas.microsoft.com/office/drawing/2014/main" id="{370F9C35-406F-4AC1-9777-304B4F0E8B73}"/>
                </a:ext>
              </a:extLst>
            </p:cNvPr>
            <p:cNvSpPr txBox="1"/>
            <p:nvPr/>
          </p:nvSpPr>
          <p:spPr>
            <a:xfrm>
              <a:off x="8158360" y="2258773"/>
              <a:ext cx="4144058" cy="473025"/>
            </a:xfrm>
            <a:prstGeom prst="rect">
              <a:avLst/>
            </a:prstGeom>
            <a:noFill/>
            <a:ln>
              <a:noFill/>
            </a:ln>
          </p:spPr>
          <p:txBody>
            <a:bodyPr spcFirstLastPara="1" wrap="square" lIns="68575" tIns="68575" rIns="68575" bIns="68575" anchor="ctr" anchorCtr="0">
              <a:noAutofit/>
            </a:bodyPr>
            <a:lstStyle/>
            <a:p>
              <a:pPr marR="0" lvl="1" algn="l" rtl="0">
                <a:lnSpc>
                  <a:spcPct val="9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happiness, fun, excitement, interest,</a:t>
              </a:r>
            </a:p>
          </p:txBody>
        </p:sp>
      </p:grpSp>
      <p:sp>
        <p:nvSpPr>
          <p:cNvPr id="118" name="Google Shape;386;p6">
            <a:extLst>
              <a:ext uri="{FF2B5EF4-FFF2-40B4-BE49-F238E27FC236}">
                <a16:creationId xmlns:a16="http://schemas.microsoft.com/office/drawing/2014/main" id="{97A6E76D-827E-48B3-A89E-ECE3E79708A9}"/>
              </a:ext>
            </a:extLst>
          </p:cNvPr>
          <p:cNvSpPr/>
          <p:nvPr/>
        </p:nvSpPr>
        <p:spPr>
          <a:xfrm rot="5400000">
            <a:off x="963964" y="4783906"/>
            <a:ext cx="742345" cy="1383250"/>
          </a:xfrm>
          <a:prstGeom prst="bentUpArrow">
            <a:avLst>
              <a:gd name="adj1" fmla="val 32840"/>
              <a:gd name="adj2" fmla="val 25000"/>
              <a:gd name="adj3" fmla="val 35780"/>
            </a:avLst>
          </a:prstGeom>
          <a:solidFill>
            <a:srgbClr val="D1C7D0"/>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91;p6">
            <a:extLst>
              <a:ext uri="{FF2B5EF4-FFF2-40B4-BE49-F238E27FC236}">
                <a16:creationId xmlns:a16="http://schemas.microsoft.com/office/drawing/2014/main" id="{CA0D38E2-A0C9-4AAB-8D59-0C457EF08A16}"/>
              </a:ext>
            </a:extLst>
          </p:cNvPr>
          <p:cNvSpPr/>
          <p:nvPr/>
        </p:nvSpPr>
        <p:spPr>
          <a:xfrm>
            <a:off x="2144337" y="5210955"/>
            <a:ext cx="2659869" cy="851104"/>
          </a:xfrm>
          <a:prstGeom prst="roundRect">
            <a:avLst>
              <a:gd name="adj" fmla="val 16670"/>
            </a:avLst>
          </a:prstGeom>
          <a:solidFill>
            <a:srgbClr val="949F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94;p6">
            <a:extLst>
              <a:ext uri="{FF2B5EF4-FFF2-40B4-BE49-F238E27FC236}">
                <a16:creationId xmlns:a16="http://schemas.microsoft.com/office/drawing/2014/main" id="{39FAF1DC-A0F2-4EBD-AE93-2A575C7AC55E}"/>
              </a:ext>
            </a:extLst>
          </p:cNvPr>
          <p:cNvSpPr txBox="1"/>
          <p:nvPr/>
        </p:nvSpPr>
        <p:spPr>
          <a:xfrm>
            <a:off x="4978345" y="5373679"/>
            <a:ext cx="5207152" cy="473025"/>
          </a:xfrm>
          <a:prstGeom prst="rect">
            <a:avLst/>
          </a:prstGeom>
          <a:noFill/>
          <a:ln>
            <a:noFill/>
          </a:ln>
        </p:spPr>
        <p:txBody>
          <a:bodyPr spcFirstLastPara="1" wrap="square" lIns="68575" tIns="68575" rIns="68575" bIns="68575" anchor="ctr" anchorCtr="0">
            <a:noAutofit/>
          </a:bodyPr>
          <a:lstStyle/>
          <a:p>
            <a:pPr marR="0" lvl="1" algn="l" rtl="0">
              <a:lnSpc>
                <a:spcPct val="9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negative emotions such as surprise, sadness, anger, boredom</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were</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intensely</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expressed</a:t>
            </a:r>
            <a:endParaRPr lang="en-US" sz="1800" b="0" i="0" u="none" strike="noStrike" cap="none" dirty="0">
              <a:solidFill>
                <a:schemeClr val="dk1"/>
              </a:solidFill>
              <a:latin typeface="Calibri"/>
              <a:ea typeface="Calibri"/>
              <a:cs typeface="Calibri"/>
              <a:sym typeface="Calibri"/>
            </a:endParaRPr>
          </a:p>
        </p:txBody>
      </p:sp>
      <p:sp>
        <p:nvSpPr>
          <p:cNvPr id="122" name="Google Shape;392;p6">
            <a:extLst>
              <a:ext uri="{FF2B5EF4-FFF2-40B4-BE49-F238E27FC236}">
                <a16:creationId xmlns:a16="http://schemas.microsoft.com/office/drawing/2014/main" id="{B1A2AD7E-341B-454F-B442-CB27F97F9E0A}"/>
              </a:ext>
            </a:extLst>
          </p:cNvPr>
          <p:cNvSpPr txBox="1"/>
          <p:nvPr/>
        </p:nvSpPr>
        <p:spPr>
          <a:xfrm>
            <a:off x="2255488" y="5309155"/>
            <a:ext cx="2509540" cy="706846"/>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en-US" sz="1800" b="1" i="0" u="none" strike="noStrike" cap="none" dirty="0">
                <a:solidFill>
                  <a:schemeClr val="lt2"/>
                </a:solidFill>
                <a:latin typeface="Calibri"/>
                <a:ea typeface="Calibri"/>
                <a:cs typeface="Calibri"/>
                <a:sym typeface="Calibri"/>
              </a:rPr>
              <a:t>when the interaction features are restricted by the teacher</a:t>
            </a:r>
            <a:endParaRPr sz="1800" dirty="0"/>
          </a:p>
        </p:txBody>
      </p:sp>
    </p:spTree>
    <p:extLst>
      <p:ext uri="{BB962C8B-B14F-4D97-AF65-F5344CB8AC3E}">
        <p14:creationId xmlns:p14="http://schemas.microsoft.com/office/powerpoint/2010/main" val="252638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16</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7675" y="-340640"/>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059534">
                <a:off x="3825772" y="1276992"/>
                <a:ext cx="1138714" cy="4349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tr-TR" sz="2000" b="1" dirty="0" err="1">
                    <a:solidFill>
                      <a:srgbClr val="BFBFBF"/>
                    </a:solidFill>
                    <a:latin typeface="Calibri"/>
                    <a:cs typeface="Calibri"/>
                    <a:sym typeface="Calibri"/>
                  </a:rPr>
                  <a:t>Method</a:t>
                </a:r>
                <a:endParaRPr sz="2000" b="1" dirty="0">
                  <a:solidFill>
                    <a:srgbClr val="BFBFBF"/>
                  </a:solidFill>
                  <a:latin typeface="Calibri"/>
                  <a:cs typeface="Calibri"/>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763339" y="48785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246310" y="1189111"/>
                <a:ext cx="1423571" cy="83744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Results</a:t>
                </a:r>
                <a:endParaRPr lang="tr-TR"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4967417" cy="1665450"/>
              <a:chOff x="5269029" y="455136"/>
              <a:chExt cx="4967417"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00298" y="1224686"/>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err="1">
                    <a:solidFill>
                      <a:srgbClr val="BFBFBF"/>
                    </a:solidFill>
                    <a:sym typeface="Calibri"/>
                  </a:rPr>
                  <a:t>study</a:t>
                </a:r>
                <a:r>
                  <a:rPr lang="tr-TR" sz="1400" dirty="0">
                    <a:solidFill>
                      <a:srgbClr val="BFBFBF"/>
                    </a:solidFill>
                    <a:sym typeface="Calibri"/>
                  </a:rPr>
                  <a:t> </a:t>
                </a:r>
                <a:r>
                  <a:rPr lang="tr-TR" sz="1400" dirty="0" err="1">
                    <a:solidFill>
                      <a:srgbClr val="BFBFBF"/>
                    </a:solidFill>
                    <a:sym typeface="Calibri"/>
                  </a:rPr>
                  <a:t>group</a:t>
                </a:r>
                <a:endParaRPr sz="1400" dirty="0">
                  <a:solidFill>
                    <a:srgbClr val="BFBFBF"/>
                  </a:solidFill>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812875" y="104135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8405412" y="523839"/>
            <a:ext cx="795707" cy="68712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385;p6">
            <a:extLst>
              <a:ext uri="{FF2B5EF4-FFF2-40B4-BE49-F238E27FC236}">
                <a16:creationId xmlns:a16="http://schemas.microsoft.com/office/drawing/2014/main" id="{69497C08-4D32-4D3F-A06E-8B1F59E6EE62}"/>
              </a:ext>
            </a:extLst>
          </p:cNvPr>
          <p:cNvGrpSpPr/>
          <p:nvPr/>
        </p:nvGrpSpPr>
        <p:grpSpPr>
          <a:xfrm>
            <a:off x="733075" y="2713082"/>
            <a:ext cx="11731299" cy="2621223"/>
            <a:chOff x="4380628" y="16174"/>
            <a:chExt cx="9336234" cy="1974251"/>
          </a:xfrm>
        </p:grpSpPr>
        <p:sp>
          <p:nvSpPr>
            <p:cNvPr id="53" name="Google Shape;387;p6">
              <a:extLst>
                <a:ext uri="{FF2B5EF4-FFF2-40B4-BE49-F238E27FC236}">
                  <a16:creationId xmlns:a16="http://schemas.microsoft.com/office/drawing/2014/main" id="{B81B27CD-D15E-47F1-B9AC-96D33F39DADD}"/>
                </a:ext>
              </a:extLst>
            </p:cNvPr>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6">
              <a:extLst>
                <a:ext uri="{FF2B5EF4-FFF2-40B4-BE49-F238E27FC236}">
                  <a16:creationId xmlns:a16="http://schemas.microsoft.com/office/drawing/2014/main" id="{3EC83CCC-FE54-4DCB-9692-A63E749ED479}"/>
                </a:ext>
              </a:extLst>
            </p:cNvPr>
            <p:cNvSpPr txBox="1"/>
            <p:nvPr/>
          </p:nvSpPr>
          <p:spPr>
            <a:xfrm>
              <a:off x="4477019" y="49902"/>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en-US" sz="2800" b="1" i="0" u="none" strike="noStrike" cap="none" dirty="0">
                  <a:solidFill>
                    <a:schemeClr val="lt2"/>
                  </a:solidFill>
                  <a:latin typeface="Calibri"/>
                  <a:ea typeface="Calibri"/>
                  <a:cs typeface="Calibri"/>
                  <a:sym typeface="Calibri"/>
                </a:rPr>
                <a:t> giving a clue about the task and explaining the task</a:t>
              </a:r>
              <a:endParaRPr lang="tr-TR" sz="2800" b="1" i="0" u="none" strike="noStrike" cap="none" dirty="0">
                <a:solidFill>
                  <a:schemeClr val="lt2"/>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2800" b="1" dirty="0">
                <a:solidFill>
                  <a:schemeClr val="lt2"/>
                </a:solidFill>
                <a:latin typeface="Calibri"/>
                <a:cs typeface="Calibri"/>
                <a:sym typeface="Calibri"/>
              </a:endParaRPr>
            </a:p>
            <a:p>
              <a:pPr marL="0" marR="0" lvl="0" indent="0" algn="ctr" rtl="0">
                <a:lnSpc>
                  <a:spcPct val="90000"/>
                </a:lnSpc>
                <a:spcBef>
                  <a:spcPts val="0"/>
                </a:spcBef>
                <a:spcAft>
                  <a:spcPts val="0"/>
                </a:spcAft>
                <a:buNone/>
              </a:pPr>
              <a:r>
                <a:rPr lang="en-US" sz="2800" b="1" i="1" dirty="0">
                  <a:solidFill>
                    <a:schemeClr val="lt2"/>
                  </a:solidFill>
                  <a:latin typeface="Calibri"/>
                  <a:cs typeface="Calibri"/>
                </a:rPr>
                <a:t>Students' emotions</a:t>
              </a:r>
              <a:endParaRPr sz="2800" b="1" i="1" dirty="0">
                <a:solidFill>
                  <a:schemeClr val="lt2"/>
                </a:solidFill>
                <a:latin typeface="Calibri"/>
                <a:cs typeface="Calibri"/>
              </a:endParaRPr>
            </a:p>
          </p:txBody>
        </p:sp>
        <p:sp>
          <p:nvSpPr>
            <p:cNvPr id="55" name="Google Shape;389;p6">
              <a:extLst>
                <a:ext uri="{FF2B5EF4-FFF2-40B4-BE49-F238E27FC236}">
                  <a16:creationId xmlns:a16="http://schemas.microsoft.com/office/drawing/2014/main" id="{0CF505AA-CC84-4383-A649-9F39DBAA0EC0}"/>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6">
              <a:extLst>
                <a:ext uri="{FF2B5EF4-FFF2-40B4-BE49-F238E27FC236}">
                  <a16:creationId xmlns:a16="http://schemas.microsoft.com/office/drawing/2014/main" id="{BDE8611A-5544-4E75-984D-E84A82013471}"/>
                </a:ext>
              </a:extLst>
            </p:cNvPr>
            <p:cNvSpPr txBox="1"/>
            <p:nvPr/>
          </p:nvSpPr>
          <p:spPr>
            <a:xfrm>
              <a:off x="7211582" y="64843"/>
              <a:ext cx="6505280"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endParaRPr lang="en-GB" sz="1800" dirty="0">
                <a:solidFill>
                  <a:schemeClr val="dk1"/>
                </a:solidFill>
                <a:latin typeface="Calibri"/>
                <a:cs typeface="Calibri"/>
                <a:sym typeface="Calibri"/>
              </a:endParaRPr>
            </a:p>
          </p:txBody>
        </p:sp>
      </p:grpSp>
      <p:sp>
        <p:nvSpPr>
          <p:cNvPr id="58" name="Google Shape;390;p6">
            <a:extLst>
              <a:ext uri="{FF2B5EF4-FFF2-40B4-BE49-F238E27FC236}">
                <a16:creationId xmlns:a16="http://schemas.microsoft.com/office/drawing/2014/main" id="{E252F4CA-3736-4BF6-8C14-42BA51FEAE95}"/>
              </a:ext>
            </a:extLst>
          </p:cNvPr>
          <p:cNvSpPr txBox="1"/>
          <p:nvPr/>
        </p:nvSpPr>
        <p:spPr>
          <a:xfrm>
            <a:off x="4462953" y="2827746"/>
            <a:ext cx="8174108" cy="2469561"/>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tr-TR" sz="1800" dirty="0" err="1">
                <a:solidFill>
                  <a:schemeClr val="dk1"/>
                </a:solidFill>
                <a:latin typeface="Calibri"/>
                <a:cs typeface="Calibri"/>
              </a:rPr>
              <a:t>boredom</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err="1">
                <a:solidFill>
                  <a:schemeClr val="dk1"/>
                </a:solidFill>
                <a:latin typeface="Calibri"/>
                <a:cs typeface="Calibri"/>
              </a:rPr>
              <a:t>anger</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err="1">
                <a:solidFill>
                  <a:schemeClr val="dk1"/>
                </a:solidFill>
                <a:latin typeface="Calibri"/>
                <a:cs typeface="Calibri"/>
                <a:sym typeface="Calibri"/>
              </a:rPr>
              <a:t>hate</a:t>
            </a:r>
            <a:endParaRPr lang="tr-TR" sz="1800" dirty="0">
              <a:solidFill>
                <a:schemeClr val="dk1"/>
              </a:solidFill>
              <a:latin typeface="Calibri"/>
              <a:cs typeface="Calibri"/>
              <a:sym typeface="Calibri"/>
            </a:endParaRPr>
          </a:p>
          <a:p>
            <a:pPr marL="171450" marR="0" lvl="1" indent="-171450" algn="l" rtl="0">
              <a:lnSpc>
                <a:spcPct val="150000"/>
              </a:lnSpc>
              <a:spcBef>
                <a:spcPts val="0"/>
              </a:spcBef>
              <a:spcAft>
                <a:spcPts val="0"/>
              </a:spcAft>
              <a:buClr>
                <a:schemeClr val="dk1"/>
              </a:buClr>
              <a:buSzPts val="1800"/>
              <a:buFont typeface="Calibri"/>
              <a:buChar char="•"/>
            </a:pPr>
            <a:endParaRPr lang="en-GB" sz="1800" dirty="0">
              <a:solidFill>
                <a:schemeClr val="dk1"/>
              </a:solidFill>
              <a:latin typeface="Calibri"/>
              <a:cs typeface="Calibri"/>
              <a:sym typeface="Calibri"/>
            </a:endParaRPr>
          </a:p>
        </p:txBody>
      </p:sp>
    </p:spTree>
    <p:extLst>
      <p:ext uri="{BB962C8B-B14F-4D97-AF65-F5344CB8AC3E}">
        <p14:creationId xmlns:p14="http://schemas.microsoft.com/office/powerpoint/2010/main" val="220706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17</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7675" y="-340640"/>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059534">
                <a:off x="3825772" y="1276992"/>
                <a:ext cx="1138714" cy="4349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tr-TR" sz="2000" b="1" dirty="0" err="1">
                    <a:solidFill>
                      <a:srgbClr val="BFBFBF"/>
                    </a:solidFill>
                    <a:latin typeface="Calibri"/>
                    <a:cs typeface="Calibri"/>
                    <a:sym typeface="Calibri"/>
                  </a:rPr>
                  <a:t>Method</a:t>
                </a:r>
                <a:endParaRPr sz="2000" b="1" dirty="0">
                  <a:solidFill>
                    <a:srgbClr val="BFBFBF"/>
                  </a:solidFill>
                  <a:latin typeface="Calibri"/>
                  <a:cs typeface="Calibri"/>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763339" y="48785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246310" y="1189111"/>
                <a:ext cx="1423571" cy="83744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Results</a:t>
                </a:r>
                <a:endParaRPr lang="tr-TR"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4967417" cy="1665450"/>
              <a:chOff x="5269029" y="455136"/>
              <a:chExt cx="4967417"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00298" y="1224686"/>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err="1">
                    <a:solidFill>
                      <a:srgbClr val="BFBFBF"/>
                    </a:solidFill>
                    <a:sym typeface="Calibri"/>
                  </a:rPr>
                  <a:t>study</a:t>
                </a:r>
                <a:r>
                  <a:rPr lang="tr-TR" sz="1400" dirty="0">
                    <a:solidFill>
                      <a:srgbClr val="BFBFBF"/>
                    </a:solidFill>
                    <a:sym typeface="Calibri"/>
                  </a:rPr>
                  <a:t> </a:t>
                </a:r>
                <a:r>
                  <a:rPr lang="tr-TR" sz="1400" dirty="0" err="1">
                    <a:solidFill>
                      <a:srgbClr val="BFBFBF"/>
                    </a:solidFill>
                    <a:sym typeface="Calibri"/>
                  </a:rPr>
                  <a:t>group</a:t>
                </a:r>
                <a:endParaRPr sz="1400" dirty="0">
                  <a:solidFill>
                    <a:srgbClr val="BFBFBF"/>
                  </a:solidFill>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812875" y="104135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8405412" y="523839"/>
            <a:ext cx="795707" cy="68712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385;p6">
            <a:extLst>
              <a:ext uri="{FF2B5EF4-FFF2-40B4-BE49-F238E27FC236}">
                <a16:creationId xmlns:a16="http://schemas.microsoft.com/office/drawing/2014/main" id="{69497C08-4D32-4D3F-A06E-8B1F59E6EE62}"/>
              </a:ext>
            </a:extLst>
          </p:cNvPr>
          <p:cNvGrpSpPr/>
          <p:nvPr/>
        </p:nvGrpSpPr>
        <p:grpSpPr>
          <a:xfrm>
            <a:off x="313710" y="2630376"/>
            <a:ext cx="11714053" cy="1996449"/>
            <a:chOff x="4380628" y="16174"/>
            <a:chExt cx="9322509" cy="1974251"/>
          </a:xfrm>
        </p:grpSpPr>
        <p:sp>
          <p:nvSpPr>
            <p:cNvPr id="53" name="Google Shape;387;p6">
              <a:extLst>
                <a:ext uri="{FF2B5EF4-FFF2-40B4-BE49-F238E27FC236}">
                  <a16:creationId xmlns:a16="http://schemas.microsoft.com/office/drawing/2014/main" id="{B81B27CD-D15E-47F1-B9AC-96D33F39DADD}"/>
                </a:ext>
              </a:extLst>
            </p:cNvPr>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6">
              <a:extLst>
                <a:ext uri="{FF2B5EF4-FFF2-40B4-BE49-F238E27FC236}">
                  <a16:creationId xmlns:a16="http://schemas.microsoft.com/office/drawing/2014/main" id="{3EC83CCC-FE54-4DCB-9692-A63E749ED479}"/>
                </a:ext>
              </a:extLst>
            </p:cNvPr>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2800" b="1" i="0" u="none" strike="noStrike" cap="none" dirty="0" err="1">
                  <a:solidFill>
                    <a:schemeClr val="lt2"/>
                  </a:solidFill>
                  <a:latin typeface="Calibri"/>
                  <a:ea typeface="Calibri"/>
                  <a:cs typeface="Calibri"/>
                  <a:sym typeface="Calibri"/>
                </a:rPr>
                <a:t>after</a:t>
              </a:r>
              <a:r>
                <a:rPr lang="tr-TR" sz="2800" b="1" i="0" u="none" strike="noStrike" cap="none" dirty="0">
                  <a:solidFill>
                    <a:schemeClr val="lt2"/>
                  </a:solidFill>
                  <a:latin typeface="Calibri"/>
                  <a:ea typeface="Calibri"/>
                  <a:cs typeface="Calibri"/>
                  <a:sym typeface="Calibri"/>
                </a:rPr>
                <a:t> </a:t>
              </a:r>
              <a:r>
                <a:rPr lang="tr-TR" sz="2800" b="1" i="0" u="none" strike="noStrike" cap="none" dirty="0" err="1">
                  <a:solidFill>
                    <a:schemeClr val="lt2"/>
                  </a:solidFill>
                  <a:latin typeface="Calibri"/>
                  <a:ea typeface="Calibri"/>
                  <a:cs typeface="Calibri"/>
                  <a:sym typeface="Calibri"/>
                </a:rPr>
                <a:t>the</a:t>
              </a:r>
              <a:r>
                <a:rPr lang="tr-TR" sz="2800" b="1" i="0" u="none" strike="noStrike" cap="none" dirty="0">
                  <a:solidFill>
                    <a:schemeClr val="lt2"/>
                  </a:solidFill>
                  <a:latin typeface="Calibri"/>
                  <a:ea typeface="Calibri"/>
                  <a:cs typeface="Calibri"/>
                  <a:sym typeface="Calibri"/>
                </a:rPr>
                <a:t> </a:t>
              </a:r>
              <a:r>
                <a:rPr lang="tr-TR" sz="2800" b="1" i="0" u="none" strike="noStrike" cap="none" dirty="0" err="1">
                  <a:solidFill>
                    <a:schemeClr val="lt2"/>
                  </a:solidFill>
                  <a:latin typeface="Calibri"/>
                  <a:ea typeface="Calibri"/>
                  <a:cs typeface="Calibri"/>
                  <a:sym typeface="Calibri"/>
                </a:rPr>
                <a:t>lesson</a:t>
              </a:r>
              <a:endParaRPr lang="tr-TR" sz="2800" b="1" i="0" u="none" strike="noStrike" cap="none" dirty="0">
                <a:solidFill>
                  <a:schemeClr val="lt2"/>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2800" b="1" dirty="0">
                <a:solidFill>
                  <a:schemeClr val="lt2"/>
                </a:solidFill>
                <a:latin typeface="Calibri"/>
                <a:cs typeface="Calibri"/>
                <a:sym typeface="Calibri"/>
              </a:endParaRPr>
            </a:p>
            <a:p>
              <a:pPr marL="0" marR="0" lvl="0" indent="0" algn="ctr" rtl="0">
                <a:lnSpc>
                  <a:spcPct val="90000"/>
                </a:lnSpc>
                <a:spcBef>
                  <a:spcPts val="0"/>
                </a:spcBef>
                <a:spcAft>
                  <a:spcPts val="0"/>
                </a:spcAft>
                <a:buNone/>
              </a:pPr>
              <a:r>
                <a:rPr lang="en-US" sz="2800" b="1" i="1" dirty="0">
                  <a:solidFill>
                    <a:schemeClr val="lt2"/>
                  </a:solidFill>
                  <a:latin typeface="Calibri"/>
                  <a:cs typeface="Calibri"/>
                </a:rPr>
                <a:t>Students' emotions</a:t>
              </a:r>
              <a:endParaRPr sz="2800" b="1" i="1" dirty="0">
                <a:solidFill>
                  <a:schemeClr val="lt2"/>
                </a:solidFill>
                <a:latin typeface="Calibri"/>
                <a:cs typeface="Calibri"/>
              </a:endParaRPr>
            </a:p>
          </p:txBody>
        </p:sp>
        <p:sp>
          <p:nvSpPr>
            <p:cNvPr id="55" name="Google Shape;389;p6">
              <a:extLst>
                <a:ext uri="{FF2B5EF4-FFF2-40B4-BE49-F238E27FC236}">
                  <a16:creationId xmlns:a16="http://schemas.microsoft.com/office/drawing/2014/main" id="{0CF505AA-CC84-4383-A649-9F39DBAA0EC0}"/>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6">
              <a:extLst>
                <a:ext uri="{FF2B5EF4-FFF2-40B4-BE49-F238E27FC236}">
                  <a16:creationId xmlns:a16="http://schemas.microsoft.com/office/drawing/2014/main" id="{BDE8611A-5544-4E75-984D-E84A82013471}"/>
                </a:ext>
              </a:extLst>
            </p:cNvPr>
            <p:cNvSpPr txBox="1"/>
            <p:nvPr/>
          </p:nvSpPr>
          <p:spPr>
            <a:xfrm>
              <a:off x="7294249" y="204464"/>
              <a:ext cx="6408888"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e</a:t>
              </a:r>
              <a:r>
                <a:rPr lang="en-US" sz="1800" dirty="0" err="1">
                  <a:solidFill>
                    <a:schemeClr val="dk1"/>
                  </a:solidFill>
                  <a:latin typeface="Calibri"/>
                  <a:cs typeface="Calibri"/>
                </a:rPr>
                <a:t>xcitement</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tr-TR" sz="1800" dirty="0">
                  <a:solidFill>
                    <a:schemeClr val="dk1"/>
                  </a:solidFill>
                  <a:latin typeface="Calibri"/>
                  <a:cs typeface="Calibri"/>
                </a:rPr>
                <a:t>f</a:t>
              </a:r>
              <a:r>
                <a:rPr lang="en-US" sz="1800" dirty="0">
                  <a:solidFill>
                    <a:schemeClr val="dk1"/>
                  </a:solidFill>
                  <a:latin typeface="Calibri"/>
                  <a:cs typeface="Calibri"/>
                </a:rPr>
                <a:t>un</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happiness </a:t>
              </a:r>
              <a:endParaRPr lang="tr-TR" sz="1800" dirty="0">
                <a:solidFill>
                  <a:schemeClr val="dk1"/>
                </a:solidFill>
                <a:latin typeface="Calibri"/>
                <a:cs typeface="Calibri"/>
              </a:endParaRP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pride</a:t>
              </a:r>
              <a:endParaRPr lang="en-GB" sz="1800" dirty="0">
                <a:solidFill>
                  <a:schemeClr val="dk1"/>
                </a:solidFill>
                <a:latin typeface="Calibri"/>
                <a:cs typeface="Calibri"/>
                <a:sym typeface="Calibri"/>
              </a:endParaRPr>
            </a:p>
          </p:txBody>
        </p:sp>
      </p:grpSp>
    </p:spTree>
    <p:extLst>
      <p:ext uri="{BB962C8B-B14F-4D97-AF65-F5344CB8AC3E}">
        <p14:creationId xmlns:p14="http://schemas.microsoft.com/office/powerpoint/2010/main" val="17767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501" name="Google Shape;501;p7" descr="Hacettepe Üniversitesi logo vector"/>
          <p:cNvPicPr preferRelativeResize="0"/>
          <p:nvPr/>
        </p:nvPicPr>
        <p:blipFill rotWithShape="1">
          <a:blip r:embed="rId3">
            <a:alphaModFix/>
          </a:blip>
          <a:srcRect/>
          <a:stretch/>
        </p:blipFill>
        <p:spPr>
          <a:xfrm>
            <a:off x="417968" y="6067701"/>
            <a:ext cx="1084828" cy="1084828"/>
          </a:xfrm>
          <a:prstGeom prst="rect">
            <a:avLst/>
          </a:prstGeom>
          <a:noFill/>
          <a:ln>
            <a:noFill/>
          </a:ln>
        </p:spPr>
      </p:pic>
      <p:sp>
        <p:nvSpPr>
          <p:cNvPr id="502" name="Google Shape;502;p7"/>
          <p:cNvSpPr txBox="1"/>
          <p:nvPr/>
        </p:nvSpPr>
        <p:spPr>
          <a:xfrm>
            <a:off x="1432560" y="618743"/>
            <a:ext cx="9628632" cy="1362113"/>
          </a:xfrm>
          <a:prstGeom prst="rect">
            <a:avLst/>
          </a:prstGeom>
          <a:noFill/>
          <a:ln>
            <a:noFill/>
          </a:ln>
        </p:spPr>
        <p:txBody>
          <a:bodyPr spcFirstLastPara="1" wrap="square" lIns="91425" tIns="45700" rIns="91425" bIns="45700" anchor="ctr" anchorCtr="0">
            <a:normAutofit/>
          </a:bodyPr>
          <a:lstStyle/>
          <a:p>
            <a:pPr marL="0" marR="0" lvl="0" indent="0" algn="l" rtl="0">
              <a:lnSpc>
                <a:spcPct val="95000"/>
              </a:lnSpc>
              <a:spcBef>
                <a:spcPts val="0"/>
              </a:spcBef>
              <a:spcAft>
                <a:spcPts val="0"/>
              </a:spcAft>
              <a:buClr>
                <a:schemeClr val="lt1"/>
              </a:buClr>
              <a:buSzPts val="3000"/>
              <a:buFont typeface="Calibri"/>
              <a:buNone/>
            </a:pPr>
            <a:r>
              <a:rPr lang="tr-TR" sz="3000" b="1" i="0" u="none" strike="noStrike" cap="none" dirty="0" err="1">
                <a:solidFill>
                  <a:schemeClr val="lt1"/>
                </a:solidFill>
                <a:latin typeface="Calibri"/>
                <a:ea typeface="Calibri"/>
                <a:cs typeface="Calibri"/>
                <a:sym typeface="Calibri"/>
              </a:rPr>
              <a:t>Conclusions</a:t>
            </a:r>
            <a:endParaRPr sz="3000" b="1" i="0" u="none" strike="noStrike" cap="none" dirty="0">
              <a:solidFill>
                <a:schemeClr val="lt1"/>
              </a:solidFill>
              <a:latin typeface="Calibri"/>
              <a:ea typeface="Calibri"/>
              <a:cs typeface="Calibri"/>
              <a:sym typeface="Calibri"/>
            </a:endParaRPr>
          </a:p>
        </p:txBody>
      </p:sp>
      <p:sp>
        <p:nvSpPr>
          <p:cNvPr id="55" name="Google Shape;107;p2">
            <a:extLst>
              <a:ext uri="{FF2B5EF4-FFF2-40B4-BE49-F238E27FC236}">
                <a16:creationId xmlns:a16="http://schemas.microsoft.com/office/drawing/2014/main" id="{9EAB2D8B-06C9-41DF-A040-38FE8F1A50AC}"/>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18</a:t>
            </a:fld>
            <a:endParaRPr/>
          </a:p>
        </p:txBody>
      </p:sp>
      <p:sp>
        <p:nvSpPr>
          <p:cNvPr id="56" name="Google Shape;108;p2">
            <a:extLst>
              <a:ext uri="{FF2B5EF4-FFF2-40B4-BE49-F238E27FC236}">
                <a16:creationId xmlns:a16="http://schemas.microsoft.com/office/drawing/2014/main" id="{1EF0D160-92F4-489A-92B7-11FB0CFCF497}"/>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57" name="Google Shape;155;p2">
            <a:extLst>
              <a:ext uri="{FF2B5EF4-FFF2-40B4-BE49-F238E27FC236}">
                <a16:creationId xmlns:a16="http://schemas.microsoft.com/office/drawing/2014/main" id="{E1682CD6-200F-49EF-9CE4-3AB49F9420F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58" name="Google Shape;158;p2">
            <a:extLst>
              <a:ext uri="{FF2B5EF4-FFF2-40B4-BE49-F238E27FC236}">
                <a16:creationId xmlns:a16="http://schemas.microsoft.com/office/drawing/2014/main" id="{E20FF520-6CEE-4102-840B-B7F97895F98B}"/>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49" name="Grup 48">
            <a:extLst>
              <a:ext uri="{FF2B5EF4-FFF2-40B4-BE49-F238E27FC236}">
                <a16:creationId xmlns:a16="http://schemas.microsoft.com/office/drawing/2014/main" id="{7FA5DF18-B119-46A8-8062-0BF52E837EEF}"/>
              </a:ext>
            </a:extLst>
          </p:cNvPr>
          <p:cNvGrpSpPr/>
          <p:nvPr/>
        </p:nvGrpSpPr>
        <p:grpSpPr>
          <a:xfrm>
            <a:off x="693429" y="2285248"/>
            <a:ext cx="10961542" cy="3785876"/>
            <a:chOff x="693429" y="2285248"/>
            <a:chExt cx="10961542" cy="3785876"/>
          </a:xfrm>
        </p:grpSpPr>
        <p:grpSp>
          <p:nvGrpSpPr>
            <p:cNvPr id="50" name="Google Shape;109;p2">
              <a:extLst>
                <a:ext uri="{FF2B5EF4-FFF2-40B4-BE49-F238E27FC236}">
                  <a16:creationId xmlns:a16="http://schemas.microsoft.com/office/drawing/2014/main" id="{877D4842-E4E6-4D2E-9B0F-004124919A48}"/>
                </a:ext>
              </a:extLst>
            </p:cNvPr>
            <p:cNvGrpSpPr/>
            <p:nvPr/>
          </p:nvGrpSpPr>
          <p:grpSpPr>
            <a:xfrm>
              <a:off x="693429" y="2285248"/>
              <a:ext cx="10961542" cy="3785876"/>
              <a:chOff x="6000" y="1408319"/>
              <a:chExt cx="7904606" cy="2670345"/>
            </a:xfrm>
          </p:grpSpPr>
          <p:sp>
            <p:nvSpPr>
              <p:cNvPr id="53" name="Google Shape;110;p2">
                <a:extLst>
                  <a:ext uri="{FF2B5EF4-FFF2-40B4-BE49-F238E27FC236}">
                    <a16:creationId xmlns:a16="http://schemas.microsoft.com/office/drawing/2014/main" id="{3B6F31A3-26B1-453F-857F-91255166B2F3}"/>
                  </a:ext>
                </a:extLst>
              </p:cNvPr>
              <p:cNvSpPr/>
              <p:nvPr/>
            </p:nvSpPr>
            <p:spPr>
              <a:xfrm>
                <a:off x="6000"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111;p2">
                <a:extLst>
                  <a:ext uri="{FF2B5EF4-FFF2-40B4-BE49-F238E27FC236}">
                    <a16:creationId xmlns:a16="http://schemas.microsoft.com/office/drawing/2014/main" id="{181EB8F9-303A-4572-9FDE-F81D789AEE01}"/>
                  </a:ext>
                </a:extLst>
              </p:cNvPr>
              <p:cNvSpPr/>
              <p:nvPr/>
            </p:nvSpPr>
            <p:spPr>
              <a:xfrm rot="-3900000">
                <a:off x="323477"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112;p2">
                <a:extLst>
                  <a:ext uri="{FF2B5EF4-FFF2-40B4-BE49-F238E27FC236}">
                    <a16:creationId xmlns:a16="http://schemas.microsoft.com/office/drawing/2014/main" id="{5BD5F662-E40D-4CAF-B52F-7F198A18ADD1}"/>
                  </a:ext>
                </a:extLst>
              </p:cNvPr>
              <p:cNvSpPr txBox="1"/>
              <p:nvPr/>
            </p:nvSpPr>
            <p:spPr>
              <a:xfrm rot="-3900000">
                <a:off x="323477"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Introduction</a:t>
                </a:r>
                <a:endParaRPr sz="1800"/>
              </a:p>
            </p:txBody>
          </p:sp>
          <p:sp>
            <p:nvSpPr>
              <p:cNvPr id="60" name="Google Shape;113;p2">
                <a:extLst>
                  <a:ext uri="{FF2B5EF4-FFF2-40B4-BE49-F238E27FC236}">
                    <a16:creationId xmlns:a16="http://schemas.microsoft.com/office/drawing/2014/main" id="{006032E5-1D39-4F16-A19A-2DB200F3D102}"/>
                  </a:ext>
                </a:extLst>
              </p:cNvPr>
              <p:cNvSpPr/>
              <p:nvPr/>
            </p:nvSpPr>
            <p:spPr>
              <a:xfrm>
                <a:off x="974881" y="2649632"/>
                <a:ext cx="467682" cy="467682"/>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114;p2">
                <a:extLst>
                  <a:ext uri="{FF2B5EF4-FFF2-40B4-BE49-F238E27FC236}">
                    <a16:creationId xmlns:a16="http://schemas.microsoft.com/office/drawing/2014/main" id="{7EE7F14C-0785-49C4-8640-C134A48483F5}"/>
                  </a:ext>
                </a:extLst>
              </p:cNvPr>
              <p:cNvSpPr/>
              <p:nvPr/>
            </p:nvSpPr>
            <p:spPr>
              <a:xfrm rot="-3900000">
                <a:off x="420974"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115;p2">
                <a:extLst>
                  <a:ext uri="{FF2B5EF4-FFF2-40B4-BE49-F238E27FC236}">
                    <a16:creationId xmlns:a16="http://schemas.microsoft.com/office/drawing/2014/main" id="{05722129-2944-4201-984F-AA9E256F0457}"/>
                  </a:ext>
                </a:extLst>
              </p:cNvPr>
              <p:cNvSpPr txBox="1"/>
              <p:nvPr/>
            </p:nvSpPr>
            <p:spPr>
              <a:xfrm rot="-3900000">
                <a:off x="420974"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Problem </a:t>
                </a:r>
                <a:r>
                  <a:rPr lang="tr-TR" sz="1800" b="0" i="0" u="none" strike="noStrike" cap="none" dirty="0" err="1">
                    <a:solidFill>
                      <a:schemeClr val="dk1"/>
                    </a:solidFill>
                    <a:latin typeface="Calibri"/>
                    <a:ea typeface="Calibri"/>
                    <a:cs typeface="Calibri"/>
                    <a:sym typeface="Calibri"/>
                  </a:rPr>
                  <a:t>situation</a:t>
                </a:r>
                <a:endParaRPr sz="1800" dirty="0"/>
              </a:p>
            </p:txBody>
          </p:sp>
          <p:sp>
            <p:nvSpPr>
              <p:cNvPr id="63" name="Google Shape;116;p2">
                <a:extLst>
                  <a:ext uri="{FF2B5EF4-FFF2-40B4-BE49-F238E27FC236}">
                    <a16:creationId xmlns:a16="http://schemas.microsoft.com/office/drawing/2014/main" id="{F0528065-AAED-45B1-AD96-365599AB2769}"/>
                  </a:ext>
                </a:extLst>
              </p:cNvPr>
              <p:cNvSpPr/>
              <p:nvPr/>
            </p:nvSpPr>
            <p:spPr>
              <a:xfrm rot="-3900000">
                <a:off x="10275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117;p2">
                <a:extLst>
                  <a:ext uri="{FF2B5EF4-FFF2-40B4-BE49-F238E27FC236}">
                    <a16:creationId xmlns:a16="http://schemas.microsoft.com/office/drawing/2014/main" id="{94437D58-AA31-447E-A59C-403C61B4C547}"/>
                  </a:ext>
                </a:extLst>
              </p:cNvPr>
              <p:cNvSpPr/>
              <p:nvPr/>
            </p:nvSpPr>
            <p:spPr>
              <a:xfrm>
                <a:off x="1510359" y="2649632"/>
                <a:ext cx="467682" cy="467682"/>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118;p2">
                <a:extLst>
                  <a:ext uri="{FF2B5EF4-FFF2-40B4-BE49-F238E27FC236}">
                    <a16:creationId xmlns:a16="http://schemas.microsoft.com/office/drawing/2014/main" id="{38428D23-3078-4740-A58F-53BBC7F07FB5}"/>
                  </a:ext>
                </a:extLst>
              </p:cNvPr>
              <p:cNvSpPr/>
              <p:nvPr/>
            </p:nvSpPr>
            <p:spPr>
              <a:xfrm rot="-3900000">
                <a:off x="9564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119;p2">
                <a:extLst>
                  <a:ext uri="{FF2B5EF4-FFF2-40B4-BE49-F238E27FC236}">
                    <a16:creationId xmlns:a16="http://schemas.microsoft.com/office/drawing/2014/main" id="{3C4A5849-A386-4298-85B7-662FC4AD1034}"/>
                  </a:ext>
                </a:extLst>
              </p:cNvPr>
              <p:cNvSpPr txBox="1"/>
              <p:nvPr/>
            </p:nvSpPr>
            <p:spPr>
              <a:xfrm rot="-3900000">
                <a:off x="956453"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Aim </a:t>
                </a:r>
                <a:endParaRPr sz="1800"/>
              </a:p>
            </p:txBody>
          </p:sp>
          <p:sp>
            <p:nvSpPr>
              <p:cNvPr id="67" name="Google Shape;120;p2">
                <a:extLst>
                  <a:ext uri="{FF2B5EF4-FFF2-40B4-BE49-F238E27FC236}">
                    <a16:creationId xmlns:a16="http://schemas.microsoft.com/office/drawing/2014/main" id="{27E5E5E7-2819-48B2-B890-F0D988FC7CE5}"/>
                  </a:ext>
                </a:extLst>
              </p:cNvPr>
              <p:cNvSpPr/>
              <p:nvPr/>
            </p:nvSpPr>
            <p:spPr>
              <a:xfrm rot="-3900000">
                <a:off x="1563044"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121;p2">
                <a:extLst>
                  <a:ext uri="{FF2B5EF4-FFF2-40B4-BE49-F238E27FC236}">
                    <a16:creationId xmlns:a16="http://schemas.microsoft.com/office/drawing/2014/main" id="{F42E36C2-9FA7-4C28-9816-B51D8BD4470D}"/>
                  </a:ext>
                </a:extLst>
              </p:cNvPr>
              <p:cNvSpPr/>
              <p:nvPr/>
            </p:nvSpPr>
            <p:spPr>
              <a:xfrm>
                <a:off x="2045837" y="2649632"/>
                <a:ext cx="467682" cy="467682"/>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122;p2">
                <a:extLst>
                  <a:ext uri="{FF2B5EF4-FFF2-40B4-BE49-F238E27FC236}">
                    <a16:creationId xmlns:a16="http://schemas.microsoft.com/office/drawing/2014/main" id="{F7545A3E-9578-469C-90FC-383B84AA574E}"/>
                  </a:ext>
                </a:extLst>
              </p:cNvPr>
              <p:cNvSpPr/>
              <p:nvPr/>
            </p:nvSpPr>
            <p:spPr>
              <a:xfrm rot="-3900000">
                <a:off x="1491931"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123;p2">
                <a:extLst>
                  <a:ext uri="{FF2B5EF4-FFF2-40B4-BE49-F238E27FC236}">
                    <a16:creationId xmlns:a16="http://schemas.microsoft.com/office/drawing/2014/main" id="{73E334DE-DACE-4EB8-9091-2241BC43F439}"/>
                  </a:ext>
                </a:extLst>
              </p:cNvPr>
              <p:cNvSpPr txBox="1"/>
              <p:nvPr/>
            </p:nvSpPr>
            <p:spPr>
              <a:xfrm rot="-3900000">
                <a:off x="1491931"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Research questions</a:t>
                </a:r>
                <a:endParaRPr sz="1800"/>
              </a:p>
            </p:txBody>
          </p:sp>
          <p:sp>
            <p:nvSpPr>
              <p:cNvPr id="71" name="Google Shape;124;p2">
                <a:extLst>
                  <a:ext uri="{FF2B5EF4-FFF2-40B4-BE49-F238E27FC236}">
                    <a16:creationId xmlns:a16="http://schemas.microsoft.com/office/drawing/2014/main" id="{D18228BF-D185-4EC7-8E9C-83E876CC2732}"/>
                  </a:ext>
                </a:extLst>
              </p:cNvPr>
              <p:cNvSpPr/>
              <p:nvPr/>
            </p:nvSpPr>
            <p:spPr>
              <a:xfrm rot="-3900000">
                <a:off x="2098522"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125;p2">
                <a:extLst>
                  <a:ext uri="{FF2B5EF4-FFF2-40B4-BE49-F238E27FC236}">
                    <a16:creationId xmlns:a16="http://schemas.microsoft.com/office/drawing/2014/main" id="{6DC00713-BB6C-4A2B-B20A-03C278704FA7}"/>
                  </a:ext>
                </a:extLst>
              </p:cNvPr>
              <p:cNvSpPr/>
              <p:nvPr/>
            </p:nvSpPr>
            <p:spPr>
              <a:xfrm>
                <a:off x="2581388"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126;p2">
                <a:extLst>
                  <a:ext uri="{FF2B5EF4-FFF2-40B4-BE49-F238E27FC236}">
                    <a16:creationId xmlns:a16="http://schemas.microsoft.com/office/drawing/2014/main" id="{1221B63C-7660-499A-A640-BF400E8D8AAE}"/>
                  </a:ext>
                </a:extLst>
              </p:cNvPr>
              <p:cNvSpPr/>
              <p:nvPr/>
            </p:nvSpPr>
            <p:spPr>
              <a:xfrm rot="-3900000">
                <a:off x="2898864"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127;p2">
                <a:extLst>
                  <a:ext uri="{FF2B5EF4-FFF2-40B4-BE49-F238E27FC236}">
                    <a16:creationId xmlns:a16="http://schemas.microsoft.com/office/drawing/2014/main" id="{1E942ABF-6482-400B-A55D-D3171E00B958}"/>
                  </a:ext>
                </a:extLst>
              </p:cNvPr>
              <p:cNvSpPr txBox="1"/>
              <p:nvPr/>
            </p:nvSpPr>
            <p:spPr>
              <a:xfrm rot="-3900000">
                <a:off x="2898864"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Method</a:t>
                </a:r>
                <a:endParaRPr sz="1800"/>
              </a:p>
            </p:txBody>
          </p:sp>
          <p:sp>
            <p:nvSpPr>
              <p:cNvPr id="75" name="Google Shape;128;p2">
                <a:extLst>
                  <a:ext uri="{FF2B5EF4-FFF2-40B4-BE49-F238E27FC236}">
                    <a16:creationId xmlns:a16="http://schemas.microsoft.com/office/drawing/2014/main" id="{E5F4AAF7-4DA3-437D-8BC0-5208185AF886}"/>
                  </a:ext>
                </a:extLst>
              </p:cNvPr>
              <p:cNvSpPr/>
              <p:nvPr/>
            </p:nvSpPr>
            <p:spPr>
              <a:xfrm>
                <a:off x="3658404" y="2649632"/>
                <a:ext cx="467682" cy="467682"/>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129;p2">
                <a:extLst>
                  <a:ext uri="{FF2B5EF4-FFF2-40B4-BE49-F238E27FC236}">
                    <a16:creationId xmlns:a16="http://schemas.microsoft.com/office/drawing/2014/main" id="{FE787EC6-53AD-45B8-836D-B9E739807DDD}"/>
                  </a:ext>
                </a:extLst>
              </p:cNvPr>
              <p:cNvSpPr/>
              <p:nvPr/>
            </p:nvSpPr>
            <p:spPr>
              <a:xfrm rot="-3900000">
                <a:off x="2996362"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130;p2">
                <a:extLst>
                  <a:ext uri="{FF2B5EF4-FFF2-40B4-BE49-F238E27FC236}">
                    <a16:creationId xmlns:a16="http://schemas.microsoft.com/office/drawing/2014/main" id="{D2DD9F6F-F4C1-4A00-A3ED-E1D7796A2823}"/>
                  </a:ext>
                </a:extLst>
              </p:cNvPr>
              <p:cNvSpPr txBox="1"/>
              <p:nvPr/>
            </p:nvSpPr>
            <p:spPr>
              <a:xfrm rot="17700000">
                <a:off x="3121244" y="3360628"/>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Research</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Method</a:t>
                </a:r>
                <a:r>
                  <a:rPr lang="tr-TR" sz="1800" b="0" i="0" u="none" strike="noStrike" cap="none" dirty="0">
                    <a:solidFill>
                      <a:schemeClr val="dk1"/>
                    </a:solidFill>
                    <a:latin typeface="Calibri"/>
                    <a:ea typeface="Calibri"/>
                    <a:cs typeface="Calibri"/>
                    <a:sym typeface="Calibri"/>
                  </a:rPr>
                  <a:t> </a:t>
                </a:r>
                <a:endParaRPr lang="tr-TR" sz="1800" dirty="0"/>
              </a:p>
            </p:txBody>
          </p:sp>
          <p:sp>
            <p:nvSpPr>
              <p:cNvPr id="78" name="Google Shape;131;p2">
                <a:extLst>
                  <a:ext uri="{FF2B5EF4-FFF2-40B4-BE49-F238E27FC236}">
                    <a16:creationId xmlns:a16="http://schemas.microsoft.com/office/drawing/2014/main" id="{66CD921E-2C9B-4BB6-8991-A5E495F076E4}"/>
                  </a:ext>
                </a:extLst>
              </p:cNvPr>
              <p:cNvSpPr/>
              <p:nvPr/>
            </p:nvSpPr>
            <p:spPr>
              <a:xfrm rot="-3900000">
                <a:off x="3602953"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132;p2">
                <a:extLst>
                  <a:ext uri="{FF2B5EF4-FFF2-40B4-BE49-F238E27FC236}">
                    <a16:creationId xmlns:a16="http://schemas.microsoft.com/office/drawing/2014/main" id="{10E198C6-2802-40C5-87F5-3ECCDF45C507}"/>
                  </a:ext>
                </a:extLst>
              </p:cNvPr>
              <p:cNvSpPr/>
              <p:nvPr/>
            </p:nvSpPr>
            <p:spPr>
              <a:xfrm>
                <a:off x="4268862" y="2649632"/>
                <a:ext cx="467682" cy="467682"/>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133;p2">
                <a:extLst>
                  <a:ext uri="{FF2B5EF4-FFF2-40B4-BE49-F238E27FC236}">
                    <a16:creationId xmlns:a16="http://schemas.microsoft.com/office/drawing/2014/main" id="{3386DFE2-638F-426E-AF73-C4B947DF5695}"/>
                  </a:ext>
                </a:extLst>
              </p:cNvPr>
              <p:cNvSpPr/>
              <p:nvPr/>
            </p:nvSpPr>
            <p:spPr>
              <a:xfrm rot="-3900000">
                <a:off x="3531840"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134;p2">
                <a:extLst>
                  <a:ext uri="{FF2B5EF4-FFF2-40B4-BE49-F238E27FC236}">
                    <a16:creationId xmlns:a16="http://schemas.microsoft.com/office/drawing/2014/main" id="{CBDE6265-F482-48D5-9E92-C39832794153}"/>
                  </a:ext>
                </a:extLst>
              </p:cNvPr>
              <p:cNvSpPr txBox="1"/>
              <p:nvPr/>
            </p:nvSpPr>
            <p:spPr>
              <a:xfrm rot="17700000">
                <a:off x="3792092" y="3330600"/>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Data </a:t>
                </a:r>
                <a:r>
                  <a:rPr lang="tr-TR" sz="1800" b="0" i="0" u="none" strike="noStrike" cap="none" dirty="0" err="1">
                    <a:solidFill>
                      <a:schemeClr val="dk1"/>
                    </a:solidFill>
                    <a:latin typeface="Calibri"/>
                    <a:ea typeface="Calibri"/>
                    <a:cs typeface="Calibri"/>
                    <a:sym typeface="Calibri"/>
                  </a:rPr>
                  <a:t>collection</a:t>
                </a:r>
                <a:endParaRPr sz="1800" dirty="0"/>
              </a:p>
            </p:txBody>
          </p:sp>
          <p:sp>
            <p:nvSpPr>
              <p:cNvPr id="82" name="Google Shape;135;p2">
                <a:extLst>
                  <a:ext uri="{FF2B5EF4-FFF2-40B4-BE49-F238E27FC236}">
                    <a16:creationId xmlns:a16="http://schemas.microsoft.com/office/drawing/2014/main" id="{CFCD3755-6F2E-44D1-A83D-57C55CA35D03}"/>
                  </a:ext>
                </a:extLst>
              </p:cNvPr>
              <p:cNvSpPr/>
              <p:nvPr/>
            </p:nvSpPr>
            <p:spPr>
              <a:xfrm rot="-3900000">
                <a:off x="4138431"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136;p2">
                <a:extLst>
                  <a:ext uri="{FF2B5EF4-FFF2-40B4-BE49-F238E27FC236}">
                    <a16:creationId xmlns:a16="http://schemas.microsoft.com/office/drawing/2014/main" id="{9B4ABB61-CD63-496A-A58A-DFE475726494}"/>
                  </a:ext>
                </a:extLst>
              </p:cNvPr>
              <p:cNvSpPr/>
              <p:nvPr/>
            </p:nvSpPr>
            <p:spPr>
              <a:xfrm>
                <a:off x="4879320" y="2673065"/>
                <a:ext cx="467682" cy="467682"/>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137;p2">
                <a:extLst>
                  <a:ext uri="{FF2B5EF4-FFF2-40B4-BE49-F238E27FC236}">
                    <a16:creationId xmlns:a16="http://schemas.microsoft.com/office/drawing/2014/main" id="{FCE06BD3-4D19-4934-B58F-72BEF8FD8A6D}"/>
                  </a:ext>
                </a:extLst>
              </p:cNvPr>
              <p:cNvSpPr/>
              <p:nvPr/>
            </p:nvSpPr>
            <p:spPr>
              <a:xfrm rot="-3900000">
                <a:off x="4067318"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138;p2">
                <a:extLst>
                  <a:ext uri="{FF2B5EF4-FFF2-40B4-BE49-F238E27FC236}">
                    <a16:creationId xmlns:a16="http://schemas.microsoft.com/office/drawing/2014/main" id="{2A66A225-5AE4-4448-B356-07E7FB6D7D43}"/>
                  </a:ext>
                </a:extLst>
              </p:cNvPr>
              <p:cNvSpPr txBox="1"/>
              <p:nvPr/>
            </p:nvSpPr>
            <p:spPr>
              <a:xfrm rot="17700000">
                <a:off x="4448362" y="3352195"/>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study</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group</a:t>
                </a:r>
                <a:endParaRPr sz="1800" dirty="0"/>
              </a:p>
            </p:txBody>
          </p:sp>
          <p:sp>
            <p:nvSpPr>
              <p:cNvPr id="86" name="Google Shape;139;p2">
                <a:extLst>
                  <a:ext uri="{FF2B5EF4-FFF2-40B4-BE49-F238E27FC236}">
                    <a16:creationId xmlns:a16="http://schemas.microsoft.com/office/drawing/2014/main" id="{5BCEEB4F-31CF-41E9-A167-33032999C104}"/>
                  </a:ext>
                </a:extLst>
              </p:cNvPr>
              <p:cNvSpPr/>
              <p:nvPr/>
            </p:nvSpPr>
            <p:spPr>
              <a:xfrm rot="-3900000">
                <a:off x="4673910"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141;p2">
                <a:extLst>
                  <a:ext uri="{FF2B5EF4-FFF2-40B4-BE49-F238E27FC236}">
                    <a16:creationId xmlns:a16="http://schemas.microsoft.com/office/drawing/2014/main" id="{28500CF7-D17D-436C-A6CD-454E89851A38}"/>
                  </a:ext>
                </a:extLst>
              </p:cNvPr>
              <p:cNvSpPr/>
              <p:nvPr/>
            </p:nvSpPr>
            <p:spPr>
              <a:xfrm rot="-3900000">
                <a:off x="4602797"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143;p2">
                <a:extLst>
                  <a:ext uri="{FF2B5EF4-FFF2-40B4-BE49-F238E27FC236}">
                    <a16:creationId xmlns:a16="http://schemas.microsoft.com/office/drawing/2014/main" id="{0A8787CC-0FC0-47DD-BAFA-4EDB9C22F8FD}"/>
                  </a:ext>
                </a:extLst>
              </p:cNvPr>
              <p:cNvSpPr/>
              <p:nvPr/>
            </p:nvSpPr>
            <p:spPr>
              <a:xfrm rot="-3900000">
                <a:off x="5209388"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145;p2">
                <a:extLst>
                  <a:ext uri="{FF2B5EF4-FFF2-40B4-BE49-F238E27FC236}">
                    <a16:creationId xmlns:a16="http://schemas.microsoft.com/office/drawing/2014/main" id="{C10012C8-5F75-463B-B052-C4D1C900A71A}"/>
                  </a:ext>
                </a:extLst>
              </p:cNvPr>
              <p:cNvSpPr/>
              <p:nvPr/>
            </p:nvSpPr>
            <p:spPr>
              <a:xfrm rot="-3900000">
                <a:off x="5138275"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147;p2">
                <a:extLst>
                  <a:ext uri="{FF2B5EF4-FFF2-40B4-BE49-F238E27FC236}">
                    <a16:creationId xmlns:a16="http://schemas.microsoft.com/office/drawing/2014/main" id="{C06B595E-FE16-4A3C-BD7F-4668A2A62336}"/>
                  </a:ext>
                </a:extLst>
              </p:cNvPr>
              <p:cNvSpPr/>
              <p:nvPr/>
            </p:nvSpPr>
            <p:spPr>
              <a:xfrm rot="-3900000">
                <a:off x="57448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149;p2">
                <a:extLst>
                  <a:ext uri="{FF2B5EF4-FFF2-40B4-BE49-F238E27FC236}">
                    <a16:creationId xmlns:a16="http://schemas.microsoft.com/office/drawing/2014/main" id="{EB4CCB3A-0777-4962-8301-E2C629E0E944}"/>
                  </a:ext>
                </a:extLst>
              </p:cNvPr>
              <p:cNvSpPr/>
              <p:nvPr/>
            </p:nvSpPr>
            <p:spPr>
              <a:xfrm rot="-3900000">
                <a:off x="56737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151;p2">
                <a:extLst>
                  <a:ext uri="{FF2B5EF4-FFF2-40B4-BE49-F238E27FC236}">
                    <a16:creationId xmlns:a16="http://schemas.microsoft.com/office/drawing/2014/main" id="{ECE09841-A083-4034-B630-D9B6F900B3BE}"/>
                  </a:ext>
                </a:extLst>
              </p:cNvPr>
              <p:cNvSpPr/>
              <p:nvPr/>
            </p:nvSpPr>
            <p:spPr>
              <a:xfrm rot="-3900000">
                <a:off x="6280345"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152;p2">
                <a:extLst>
                  <a:ext uri="{FF2B5EF4-FFF2-40B4-BE49-F238E27FC236}">
                    <a16:creationId xmlns:a16="http://schemas.microsoft.com/office/drawing/2014/main" id="{B32F3C09-692C-4733-8BEC-CC8A02AEEEF0}"/>
                  </a:ext>
                </a:extLst>
              </p:cNvPr>
              <p:cNvSpPr/>
              <p:nvPr/>
            </p:nvSpPr>
            <p:spPr>
              <a:xfrm>
                <a:off x="5438501" y="254731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153;p2">
                <a:extLst>
                  <a:ext uri="{FF2B5EF4-FFF2-40B4-BE49-F238E27FC236}">
                    <a16:creationId xmlns:a16="http://schemas.microsoft.com/office/drawing/2014/main" id="{3AA30448-C7D9-40A3-B9F3-19DD56DB0674}"/>
                  </a:ext>
                </a:extLst>
              </p:cNvPr>
              <p:cNvSpPr/>
              <p:nvPr/>
            </p:nvSpPr>
            <p:spPr>
              <a:xfrm rot="-3900000">
                <a:off x="7080686"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154;p2">
                <a:extLst>
                  <a:ext uri="{FF2B5EF4-FFF2-40B4-BE49-F238E27FC236}">
                    <a16:creationId xmlns:a16="http://schemas.microsoft.com/office/drawing/2014/main" id="{D6B718C1-56A0-4BE2-9595-D63A92167447}"/>
                  </a:ext>
                </a:extLst>
              </p:cNvPr>
              <p:cNvSpPr txBox="1"/>
              <p:nvPr/>
            </p:nvSpPr>
            <p:spPr>
              <a:xfrm rot="17700000">
                <a:off x="5750272" y="1722691"/>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Results</a:t>
                </a:r>
                <a:endParaRPr lang="tr-TR" sz="1800" dirty="0"/>
              </a:p>
            </p:txBody>
          </p:sp>
        </p:grpSp>
        <p:sp>
          <p:nvSpPr>
            <p:cNvPr id="51" name="Google Shape;152;p2">
              <a:extLst>
                <a:ext uri="{FF2B5EF4-FFF2-40B4-BE49-F238E27FC236}">
                  <a16:creationId xmlns:a16="http://schemas.microsoft.com/office/drawing/2014/main" id="{BE92B972-0226-46A3-AD73-5A4A3CD9B0E9}"/>
                </a:ext>
              </a:extLst>
            </p:cNvPr>
            <p:cNvSpPr/>
            <p:nvPr/>
          </p:nvSpPr>
          <p:spPr>
            <a:xfrm>
              <a:off x="9696737" y="4008217"/>
              <a:ext cx="1249459" cy="127740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154;p2">
              <a:extLst>
                <a:ext uri="{FF2B5EF4-FFF2-40B4-BE49-F238E27FC236}">
                  <a16:creationId xmlns:a16="http://schemas.microsoft.com/office/drawing/2014/main" id="{ED89EF2C-66F4-4CA5-93E0-0D7E808E39B7}"/>
                </a:ext>
              </a:extLst>
            </p:cNvPr>
            <p:cNvSpPr txBox="1"/>
            <p:nvPr/>
          </p:nvSpPr>
          <p:spPr>
            <a:xfrm rot="17700000">
              <a:off x="9794534" y="2902451"/>
              <a:ext cx="1587963" cy="748529"/>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en-GB" sz="1800" b="0" i="0" u="none" strike="noStrike" cap="none" dirty="0">
                  <a:solidFill>
                    <a:schemeClr val="dk1"/>
                  </a:solidFill>
                  <a:latin typeface="Calibri"/>
                  <a:ea typeface="Calibri"/>
                  <a:cs typeface="Calibri"/>
                  <a:sym typeface="Calibri"/>
                </a:rPr>
                <a:t>Conclusions</a:t>
              </a:r>
              <a:endParaRPr lang="en-GB" sz="1800" dirty="0"/>
            </a:p>
          </p:txBody>
        </p:sp>
      </p:grpSp>
      <p:sp>
        <p:nvSpPr>
          <p:cNvPr id="500" name="Google Shape;500;p7"/>
          <p:cNvSpPr/>
          <p:nvPr/>
        </p:nvSpPr>
        <p:spPr>
          <a:xfrm>
            <a:off x="9788849" y="4137502"/>
            <a:ext cx="1057275" cy="106680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4329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5"/>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p>
            <a:pPr marL="0" lvl="0" indent="0" algn="l" rtl="0">
              <a:lnSpc>
                <a:spcPct val="95000"/>
              </a:lnSpc>
              <a:spcBef>
                <a:spcPts val="0"/>
              </a:spcBef>
              <a:spcAft>
                <a:spcPts val="0"/>
              </a:spcAft>
              <a:buClr>
                <a:schemeClr val="lt2"/>
              </a:buClr>
              <a:buSzPts val="3000"/>
              <a:buFont typeface="Calibri"/>
              <a:buNone/>
            </a:pPr>
            <a:r>
              <a:rPr lang="tr-TR" b="1">
                <a:solidFill>
                  <a:schemeClr val="lt2"/>
                </a:solidFill>
              </a:rPr>
              <a:t>Conclusions</a:t>
            </a:r>
            <a:endParaRPr b="1">
              <a:solidFill>
                <a:schemeClr val="lt2"/>
              </a:solidFill>
            </a:endParaRPr>
          </a:p>
        </p:txBody>
      </p:sp>
      <p:sp>
        <p:nvSpPr>
          <p:cNvPr id="931" name="Google Shape;931;p15"/>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p>
            <a:pPr algn="just">
              <a:lnSpc>
                <a:spcPct val="150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conclusion, it was seen that the engagement as well as happy, excitement, curiosity, pride of GS’s could be increased when they are allowed to interact with the OLE, given tasks are unstructured and difficult and under minimal intervention by the teacher.</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Google Shape;759;p12" descr="Hacettepe Üniversitesi logo vector">
            <a:extLst>
              <a:ext uri="{FF2B5EF4-FFF2-40B4-BE49-F238E27FC236}">
                <a16:creationId xmlns:a16="http://schemas.microsoft.com/office/drawing/2014/main" id="{CF7EFBF2-7566-4E56-BD50-08B243164825}"/>
              </a:ext>
            </a:extLst>
          </p:cNvPr>
          <p:cNvPicPr preferRelativeResize="0"/>
          <p:nvPr/>
        </p:nvPicPr>
        <p:blipFill rotWithShape="1">
          <a:blip r:embed="rId3">
            <a:alphaModFix/>
          </a:blip>
          <a:srcRect/>
          <a:stretch/>
        </p:blipFill>
        <p:spPr>
          <a:xfrm>
            <a:off x="417968" y="6067701"/>
            <a:ext cx="1084828" cy="1084828"/>
          </a:xfrm>
          <a:prstGeom prst="rect">
            <a:avLst/>
          </a:prstGeom>
          <a:noFill/>
          <a:ln>
            <a:noFill/>
          </a:ln>
        </p:spPr>
      </p:pic>
      <p:sp>
        <p:nvSpPr>
          <p:cNvPr id="11" name="Google Shape;107;p2">
            <a:extLst>
              <a:ext uri="{FF2B5EF4-FFF2-40B4-BE49-F238E27FC236}">
                <a16:creationId xmlns:a16="http://schemas.microsoft.com/office/drawing/2014/main" id="{B0B6AEA3-639B-4D59-B6EB-5E1906195619}"/>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19</a:t>
            </a:fld>
            <a:endParaRPr/>
          </a:p>
        </p:txBody>
      </p:sp>
      <p:sp>
        <p:nvSpPr>
          <p:cNvPr id="12" name="Google Shape;108;p2">
            <a:extLst>
              <a:ext uri="{FF2B5EF4-FFF2-40B4-BE49-F238E27FC236}">
                <a16:creationId xmlns:a16="http://schemas.microsoft.com/office/drawing/2014/main" id="{E200A682-D932-44A8-8B96-C8BD2B1424EB}"/>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13" name="Google Shape;155;p2">
            <a:extLst>
              <a:ext uri="{FF2B5EF4-FFF2-40B4-BE49-F238E27FC236}">
                <a16:creationId xmlns:a16="http://schemas.microsoft.com/office/drawing/2014/main" id="{D97EA94F-42B4-42F5-932A-9D84AA24E0A5}"/>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14" name="Google Shape;158;p2">
            <a:extLst>
              <a:ext uri="{FF2B5EF4-FFF2-40B4-BE49-F238E27FC236}">
                <a16:creationId xmlns:a16="http://schemas.microsoft.com/office/drawing/2014/main" id="{8937E9CC-8D10-4269-8DCD-3416F8341CCA}"/>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p>
            <a:pPr marL="0" lvl="0" indent="0" algn="l" rtl="0">
              <a:lnSpc>
                <a:spcPct val="95000"/>
              </a:lnSpc>
              <a:spcBef>
                <a:spcPts val="0"/>
              </a:spcBef>
              <a:spcAft>
                <a:spcPts val="0"/>
              </a:spcAft>
              <a:buClr>
                <a:schemeClr val="lt1"/>
              </a:buClr>
              <a:buSzPts val="3000"/>
              <a:buFont typeface="Calibri"/>
              <a:buNone/>
            </a:pPr>
            <a:r>
              <a:rPr lang="tr-TR"/>
              <a:t>Overview</a:t>
            </a:r>
            <a:endParaRPr/>
          </a:p>
        </p:txBody>
      </p:sp>
      <p:sp>
        <p:nvSpPr>
          <p:cNvPr id="107" name="Google Shape;107;p2"/>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a:t>
            </a:fld>
            <a:endParaRPr/>
          </a:p>
        </p:txBody>
      </p:sp>
      <p:sp>
        <p:nvSpPr>
          <p:cNvPr id="108" name="Google Shape;108;p2"/>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grpSp>
        <p:nvGrpSpPr>
          <p:cNvPr id="109" name="Google Shape;109;p2"/>
          <p:cNvGrpSpPr/>
          <p:nvPr/>
        </p:nvGrpSpPr>
        <p:grpSpPr>
          <a:xfrm>
            <a:off x="960382" y="2170104"/>
            <a:ext cx="8924882" cy="3322865"/>
            <a:chOff x="6000" y="1408319"/>
            <a:chExt cx="7904606" cy="2670345"/>
          </a:xfrm>
        </p:grpSpPr>
        <p:sp>
          <p:nvSpPr>
            <p:cNvPr id="110" name="Google Shape;110;p2"/>
            <p:cNvSpPr/>
            <p:nvPr/>
          </p:nvSpPr>
          <p:spPr>
            <a:xfrm>
              <a:off x="6000"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2"/>
            <p:cNvSpPr/>
            <p:nvPr/>
          </p:nvSpPr>
          <p:spPr>
            <a:xfrm rot="-3900000">
              <a:off x="323477"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2"/>
            <p:cNvSpPr txBox="1"/>
            <p:nvPr/>
          </p:nvSpPr>
          <p:spPr>
            <a:xfrm rot="-3900000">
              <a:off x="323477"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Introduction</a:t>
              </a:r>
              <a:endParaRPr sz="1800"/>
            </a:p>
          </p:txBody>
        </p:sp>
        <p:sp>
          <p:nvSpPr>
            <p:cNvPr id="113" name="Google Shape;113;p2"/>
            <p:cNvSpPr/>
            <p:nvPr/>
          </p:nvSpPr>
          <p:spPr>
            <a:xfrm>
              <a:off x="974881" y="2649632"/>
              <a:ext cx="467682" cy="467682"/>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2"/>
            <p:cNvSpPr/>
            <p:nvPr/>
          </p:nvSpPr>
          <p:spPr>
            <a:xfrm rot="-3900000">
              <a:off x="420974"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
            <p:cNvSpPr txBox="1"/>
            <p:nvPr/>
          </p:nvSpPr>
          <p:spPr>
            <a:xfrm rot="-3900000">
              <a:off x="420974"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Problem </a:t>
              </a:r>
              <a:r>
                <a:rPr lang="tr-TR" sz="1800" b="0" i="0" u="none" strike="noStrike" cap="none" dirty="0" err="1">
                  <a:solidFill>
                    <a:schemeClr val="dk1"/>
                  </a:solidFill>
                  <a:latin typeface="Calibri"/>
                  <a:ea typeface="Calibri"/>
                  <a:cs typeface="Calibri"/>
                  <a:sym typeface="Calibri"/>
                </a:rPr>
                <a:t>situation</a:t>
              </a:r>
              <a:endParaRPr sz="1800" dirty="0"/>
            </a:p>
          </p:txBody>
        </p:sp>
        <p:sp>
          <p:nvSpPr>
            <p:cNvPr id="116" name="Google Shape;116;p2"/>
            <p:cNvSpPr/>
            <p:nvPr/>
          </p:nvSpPr>
          <p:spPr>
            <a:xfrm rot="-3900000">
              <a:off x="10275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2"/>
            <p:cNvSpPr/>
            <p:nvPr/>
          </p:nvSpPr>
          <p:spPr>
            <a:xfrm>
              <a:off x="1510359" y="2649632"/>
              <a:ext cx="467682" cy="467682"/>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2"/>
            <p:cNvSpPr/>
            <p:nvPr/>
          </p:nvSpPr>
          <p:spPr>
            <a:xfrm rot="-3900000">
              <a:off x="9564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2"/>
            <p:cNvSpPr txBox="1"/>
            <p:nvPr/>
          </p:nvSpPr>
          <p:spPr>
            <a:xfrm rot="-3900000">
              <a:off x="956453"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Aim </a:t>
              </a:r>
              <a:endParaRPr sz="1800"/>
            </a:p>
          </p:txBody>
        </p:sp>
        <p:sp>
          <p:nvSpPr>
            <p:cNvPr id="120" name="Google Shape;120;p2"/>
            <p:cNvSpPr/>
            <p:nvPr/>
          </p:nvSpPr>
          <p:spPr>
            <a:xfrm rot="-3900000">
              <a:off x="1563044"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
            <p:cNvSpPr/>
            <p:nvPr/>
          </p:nvSpPr>
          <p:spPr>
            <a:xfrm>
              <a:off x="2045837" y="2649632"/>
              <a:ext cx="467682" cy="467682"/>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2"/>
            <p:cNvSpPr/>
            <p:nvPr/>
          </p:nvSpPr>
          <p:spPr>
            <a:xfrm rot="-3900000">
              <a:off x="1491931"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2"/>
            <p:cNvSpPr txBox="1"/>
            <p:nvPr/>
          </p:nvSpPr>
          <p:spPr>
            <a:xfrm rot="-3900000">
              <a:off x="1491931"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Research questions</a:t>
              </a:r>
              <a:endParaRPr sz="1800"/>
            </a:p>
          </p:txBody>
        </p:sp>
        <p:sp>
          <p:nvSpPr>
            <p:cNvPr id="124" name="Google Shape;124;p2"/>
            <p:cNvSpPr/>
            <p:nvPr/>
          </p:nvSpPr>
          <p:spPr>
            <a:xfrm rot="-3900000">
              <a:off x="2098522"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
            <p:cNvSpPr/>
            <p:nvPr/>
          </p:nvSpPr>
          <p:spPr>
            <a:xfrm>
              <a:off x="2581388"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26;p2"/>
            <p:cNvSpPr/>
            <p:nvPr/>
          </p:nvSpPr>
          <p:spPr>
            <a:xfrm rot="-3900000">
              <a:off x="2898864"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2"/>
            <p:cNvSpPr txBox="1"/>
            <p:nvPr/>
          </p:nvSpPr>
          <p:spPr>
            <a:xfrm rot="-3900000">
              <a:off x="2898864"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Method</a:t>
              </a:r>
              <a:endParaRPr sz="1800"/>
            </a:p>
          </p:txBody>
        </p:sp>
        <p:sp>
          <p:nvSpPr>
            <p:cNvPr id="128" name="Google Shape;128;p2"/>
            <p:cNvSpPr/>
            <p:nvPr/>
          </p:nvSpPr>
          <p:spPr>
            <a:xfrm>
              <a:off x="3658404" y="2649632"/>
              <a:ext cx="467682" cy="467682"/>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
            <p:cNvSpPr/>
            <p:nvPr/>
          </p:nvSpPr>
          <p:spPr>
            <a:xfrm rot="-3900000">
              <a:off x="2996362"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2"/>
            <p:cNvSpPr txBox="1"/>
            <p:nvPr/>
          </p:nvSpPr>
          <p:spPr>
            <a:xfrm rot="17700000">
              <a:off x="3121244" y="3360628"/>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Research</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Method</a:t>
              </a:r>
              <a:r>
                <a:rPr lang="tr-TR" sz="1800" b="0" i="0" u="none" strike="noStrike" cap="none" dirty="0">
                  <a:solidFill>
                    <a:schemeClr val="dk1"/>
                  </a:solidFill>
                  <a:latin typeface="Calibri"/>
                  <a:ea typeface="Calibri"/>
                  <a:cs typeface="Calibri"/>
                  <a:sym typeface="Calibri"/>
                </a:rPr>
                <a:t> </a:t>
              </a:r>
              <a:endParaRPr lang="tr-TR" sz="1800" dirty="0"/>
            </a:p>
          </p:txBody>
        </p:sp>
        <p:sp>
          <p:nvSpPr>
            <p:cNvPr id="131" name="Google Shape;131;p2"/>
            <p:cNvSpPr/>
            <p:nvPr/>
          </p:nvSpPr>
          <p:spPr>
            <a:xfrm rot="-3900000">
              <a:off x="3602953"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
            <p:cNvSpPr/>
            <p:nvPr/>
          </p:nvSpPr>
          <p:spPr>
            <a:xfrm>
              <a:off x="4268862" y="2649632"/>
              <a:ext cx="467682" cy="467682"/>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
            <p:cNvSpPr/>
            <p:nvPr/>
          </p:nvSpPr>
          <p:spPr>
            <a:xfrm rot="-3900000">
              <a:off x="3531840"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2"/>
            <p:cNvSpPr txBox="1"/>
            <p:nvPr/>
          </p:nvSpPr>
          <p:spPr>
            <a:xfrm rot="17700000">
              <a:off x="3792092" y="3330600"/>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Data </a:t>
              </a:r>
              <a:r>
                <a:rPr lang="tr-TR" sz="1800" b="0" i="0" u="none" strike="noStrike" cap="none" dirty="0" err="1">
                  <a:solidFill>
                    <a:schemeClr val="dk1"/>
                  </a:solidFill>
                  <a:latin typeface="Calibri"/>
                  <a:ea typeface="Calibri"/>
                  <a:cs typeface="Calibri"/>
                  <a:sym typeface="Calibri"/>
                </a:rPr>
                <a:t>collection</a:t>
              </a:r>
              <a:endParaRPr sz="1800" dirty="0"/>
            </a:p>
          </p:txBody>
        </p:sp>
        <p:sp>
          <p:nvSpPr>
            <p:cNvPr id="135" name="Google Shape;135;p2"/>
            <p:cNvSpPr/>
            <p:nvPr/>
          </p:nvSpPr>
          <p:spPr>
            <a:xfrm rot="-3900000">
              <a:off x="4138431"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2"/>
            <p:cNvSpPr/>
            <p:nvPr/>
          </p:nvSpPr>
          <p:spPr>
            <a:xfrm>
              <a:off x="4879320" y="2673065"/>
              <a:ext cx="467682" cy="467682"/>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
            <p:cNvSpPr/>
            <p:nvPr/>
          </p:nvSpPr>
          <p:spPr>
            <a:xfrm rot="-3900000">
              <a:off x="4067318"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
            <p:cNvSpPr txBox="1"/>
            <p:nvPr/>
          </p:nvSpPr>
          <p:spPr>
            <a:xfrm rot="17700000">
              <a:off x="4448362" y="3352195"/>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study</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group</a:t>
              </a:r>
              <a:endParaRPr sz="1800" dirty="0"/>
            </a:p>
          </p:txBody>
        </p:sp>
        <p:sp>
          <p:nvSpPr>
            <p:cNvPr id="139" name="Google Shape;139;p2"/>
            <p:cNvSpPr/>
            <p:nvPr/>
          </p:nvSpPr>
          <p:spPr>
            <a:xfrm rot="-3900000">
              <a:off x="4673910"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2"/>
            <p:cNvSpPr/>
            <p:nvPr/>
          </p:nvSpPr>
          <p:spPr>
            <a:xfrm rot="-3900000">
              <a:off x="4602797"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2"/>
            <p:cNvSpPr/>
            <p:nvPr/>
          </p:nvSpPr>
          <p:spPr>
            <a:xfrm rot="-3900000">
              <a:off x="5209388"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2"/>
            <p:cNvSpPr/>
            <p:nvPr/>
          </p:nvSpPr>
          <p:spPr>
            <a:xfrm rot="-3900000">
              <a:off x="5138275"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2"/>
            <p:cNvSpPr/>
            <p:nvPr/>
          </p:nvSpPr>
          <p:spPr>
            <a:xfrm rot="-3900000">
              <a:off x="57448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
            <p:cNvSpPr/>
            <p:nvPr/>
          </p:nvSpPr>
          <p:spPr>
            <a:xfrm rot="-3900000">
              <a:off x="56737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2"/>
            <p:cNvSpPr/>
            <p:nvPr/>
          </p:nvSpPr>
          <p:spPr>
            <a:xfrm rot="-3900000">
              <a:off x="6280345"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2"/>
            <p:cNvSpPr/>
            <p:nvPr/>
          </p:nvSpPr>
          <p:spPr>
            <a:xfrm>
              <a:off x="5438501" y="254731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2"/>
            <p:cNvSpPr/>
            <p:nvPr/>
          </p:nvSpPr>
          <p:spPr>
            <a:xfrm rot="-3900000">
              <a:off x="7080686"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2"/>
            <p:cNvSpPr txBox="1"/>
            <p:nvPr/>
          </p:nvSpPr>
          <p:spPr>
            <a:xfrm rot="17700000">
              <a:off x="5750272" y="1722691"/>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Results</a:t>
              </a:r>
              <a:endParaRPr lang="tr-TR" sz="1800" dirty="0"/>
            </a:p>
          </p:txBody>
        </p:sp>
      </p:grpSp>
      <p:sp>
        <p:nvSpPr>
          <p:cNvPr id="155" name="Google Shape;155;p2"/>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156" name="Google Shape;156;p2"/>
          <p:cNvSpPr/>
          <p:nvPr/>
        </p:nvSpPr>
        <p:spPr>
          <a:xfrm>
            <a:off x="1034934" y="3563115"/>
            <a:ext cx="886642" cy="87630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7" name="Google Shape;157;p2" descr="Hacettepe Üniversitesi logo vector"/>
          <p:cNvPicPr preferRelativeResize="0"/>
          <p:nvPr/>
        </p:nvPicPr>
        <p:blipFill rotWithShape="1">
          <a:blip r:embed="rId3">
            <a:alphaModFix/>
          </a:blip>
          <a:srcRect/>
          <a:stretch/>
        </p:blipFill>
        <p:spPr>
          <a:xfrm>
            <a:off x="417968" y="6067701"/>
            <a:ext cx="1084828" cy="1084828"/>
          </a:xfrm>
          <a:prstGeom prst="rect">
            <a:avLst/>
          </a:prstGeom>
          <a:noFill/>
          <a:ln>
            <a:noFill/>
          </a:ln>
        </p:spPr>
      </p:pic>
      <p:sp>
        <p:nvSpPr>
          <p:cNvPr id="158" name="Google Shape;158;p2"/>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56" name="Google Shape;152;p2">
            <a:extLst>
              <a:ext uri="{FF2B5EF4-FFF2-40B4-BE49-F238E27FC236}">
                <a16:creationId xmlns:a16="http://schemas.microsoft.com/office/drawing/2014/main" id="{19C32C48-87A8-494E-A6ED-9DFFC5DDFA8B}"/>
              </a:ext>
            </a:extLst>
          </p:cNvPr>
          <p:cNvSpPr/>
          <p:nvPr/>
        </p:nvSpPr>
        <p:spPr>
          <a:xfrm>
            <a:off x="8358568" y="3597605"/>
            <a:ext cx="1017309" cy="1121181"/>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154;p2">
            <a:extLst>
              <a:ext uri="{FF2B5EF4-FFF2-40B4-BE49-F238E27FC236}">
                <a16:creationId xmlns:a16="http://schemas.microsoft.com/office/drawing/2014/main" id="{5938ABCF-86D7-4F23-825B-1A1658518A98}"/>
              </a:ext>
            </a:extLst>
          </p:cNvPr>
          <p:cNvSpPr txBox="1"/>
          <p:nvPr/>
        </p:nvSpPr>
        <p:spPr>
          <a:xfrm rot="17700000">
            <a:off x="8465373" y="2649551"/>
            <a:ext cx="1393754" cy="609452"/>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en-GB" sz="1800" b="0" i="0" u="none" strike="noStrike" cap="none" dirty="0">
                <a:solidFill>
                  <a:schemeClr val="dk1"/>
                </a:solidFill>
                <a:latin typeface="Calibri"/>
                <a:ea typeface="Calibri"/>
                <a:cs typeface="Calibri"/>
                <a:sym typeface="Calibri"/>
              </a:rPr>
              <a:t>Conclusions</a:t>
            </a:r>
            <a:endParaRPr lang="en-GB"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6"/>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p>
            <a:pPr marL="0" lvl="0" indent="0" algn="l" rtl="0">
              <a:lnSpc>
                <a:spcPct val="95000"/>
              </a:lnSpc>
              <a:spcBef>
                <a:spcPts val="0"/>
              </a:spcBef>
              <a:spcAft>
                <a:spcPts val="0"/>
              </a:spcAft>
              <a:buClr>
                <a:schemeClr val="lt1"/>
              </a:buClr>
              <a:buSzPts val="3000"/>
              <a:buFont typeface="Calibri"/>
              <a:buNone/>
            </a:pPr>
            <a:endParaRPr dirty="0"/>
          </a:p>
        </p:txBody>
      </p:sp>
      <p:sp>
        <p:nvSpPr>
          <p:cNvPr id="943" name="Google Shape;943;p16"/>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200"/>
              <a:buChar char="▪"/>
            </a:pPr>
            <a:r>
              <a:rPr lang="tr-TR"/>
              <a:t>THANK YOU</a:t>
            </a:r>
            <a:endParaRPr/>
          </a:p>
        </p:txBody>
      </p:sp>
      <p:pic>
        <p:nvPicPr>
          <p:cNvPr id="9" name="Google Shape;759;p12" descr="Hacettepe Üniversitesi logo vector">
            <a:extLst>
              <a:ext uri="{FF2B5EF4-FFF2-40B4-BE49-F238E27FC236}">
                <a16:creationId xmlns:a16="http://schemas.microsoft.com/office/drawing/2014/main" id="{FF030E57-BB21-4FE5-9B23-630370CBCA47}"/>
              </a:ext>
            </a:extLst>
          </p:cNvPr>
          <p:cNvPicPr preferRelativeResize="0"/>
          <p:nvPr/>
        </p:nvPicPr>
        <p:blipFill rotWithShape="1">
          <a:blip r:embed="rId3">
            <a:alphaModFix/>
          </a:blip>
          <a:srcRect/>
          <a:stretch/>
        </p:blipFill>
        <p:spPr>
          <a:xfrm>
            <a:off x="417968" y="6067701"/>
            <a:ext cx="1084828" cy="1084828"/>
          </a:xfrm>
          <a:prstGeom prst="rect">
            <a:avLst/>
          </a:prstGeom>
          <a:noFill/>
          <a:ln>
            <a:noFill/>
          </a:ln>
        </p:spPr>
      </p:pic>
      <p:sp>
        <p:nvSpPr>
          <p:cNvPr id="10" name="Google Shape;107;p2">
            <a:extLst>
              <a:ext uri="{FF2B5EF4-FFF2-40B4-BE49-F238E27FC236}">
                <a16:creationId xmlns:a16="http://schemas.microsoft.com/office/drawing/2014/main" id="{98E89D4F-173E-4F8A-99D4-1C012A477CBE}"/>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20</a:t>
            </a:fld>
            <a:endParaRPr/>
          </a:p>
        </p:txBody>
      </p:sp>
      <p:sp>
        <p:nvSpPr>
          <p:cNvPr id="11" name="Google Shape;108;p2">
            <a:extLst>
              <a:ext uri="{FF2B5EF4-FFF2-40B4-BE49-F238E27FC236}">
                <a16:creationId xmlns:a16="http://schemas.microsoft.com/office/drawing/2014/main" id="{7BA03DD9-0965-4841-9765-F158CDECB2F0}"/>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12" name="Google Shape;155;p2">
            <a:extLst>
              <a:ext uri="{FF2B5EF4-FFF2-40B4-BE49-F238E27FC236}">
                <a16:creationId xmlns:a16="http://schemas.microsoft.com/office/drawing/2014/main" id="{60DD91EF-E19E-4158-8CD2-705178D1A4A5}"/>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13" name="Google Shape;158;p2">
            <a:extLst>
              <a:ext uri="{FF2B5EF4-FFF2-40B4-BE49-F238E27FC236}">
                <a16:creationId xmlns:a16="http://schemas.microsoft.com/office/drawing/2014/main" id="{E477F688-520E-4284-8C34-1740BE75E79F}"/>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6" name="Google Shape;166;p3"/>
          <p:cNvGrpSpPr/>
          <p:nvPr/>
        </p:nvGrpSpPr>
        <p:grpSpPr>
          <a:xfrm>
            <a:off x="3419546" y="1922768"/>
            <a:ext cx="4693702" cy="4554761"/>
            <a:chOff x="2859089" y="451"/>
            <a:chExt cx="4693702" cy="4554761"/>
          </a:xfrm>
        </p:grpSpPr>
        <p:sp>
          <p:nvSpPr>
            <p:cNvPr id="167" name="Google Shape;167;p3"/>
            <p:cNvSpPr/>
            <p:nvPr/>
          </p:nvSpPr>
          <p:spPr>
            <a:xfrm>
              <a:off x="3936356" y="1014347"/>
              <a:ext cx="2526969" cy="2526969"/>
            </a:xfrm>
            <a:prstGeom prst="ellipse">
              <a:avLst/>
            </a:prstGeom>
            <a:solidFill>
              <a:schemeClr val="accent5">
                <a:alpha val="49803"/>
              </a:schemeClr>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txBox="1"/>
            <p:nvPr/>
          </p:nvSpPr>
          <p:spPr>
            <a:xfrm>
              <a:off x="4306422" y="1384413"/>
              <a:ext cx="1786837" cy="178683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tr-TR" sz="2400" b="0" i="0" u="none" strike="noStrike" cap="none">
                  <a:solidFill>
                    <a:schemeClr val="dk1"/>
                  </a:solidFill>
                  <a:latin typeface="Calibri"/>
                  <a:ea typeface="Calibri"/>
                  <a:cs typeface="Calibri"/>
                  <a:sym typeface="Calibri"/>
                </a:rPr>
                <a:t>Online learning environments</a:t>
              </a:r>
              <a:endParaRPr sz="2400" b="0" i="0" u="none" strike="noStrike" cap="none">
                <a:solidFill>
                  <a:schemeClr val="dk1"/>
                </a:solidFill>
                <a:latin typeface="Calibri"/>
                <a:ea typeface="Calibri"/>
                <a:cs typeface="Calibri"/>
                <a:sym typeface="Calibri"/>
              </a:endParaRPr>
            </a:p>
          </p:txBody>
        </p:sp>
        <p:sp>
          <p:nvSpPr>
            <p:cNvPr id="169" name="Google Shape;169;p3"/>
            <p:cNvSpPr/>
            <p:nvPr/>
          </p:nvSpPr>
          <p:spPr>
            <a:xfrm>
              <a:off x="4568098" y="451"/>
              <a:ext cx="1263484" cy="1263484"/>
            </a:xfrm>
            <a:prstGeom prst="ellipse">
              <a:avLst/>
            </a:prstGeom>
            <a:solidFill>
              <a:srgbClr val="92A9A2">
                <a:alpha val="49803"/>
              </a:srgbClr>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txBox="1"/>
            <p:nvPr/>
          </p:nvSpPr>
          <p:spPr>
            <a:xfrm>
              <a:off x="4753131" y="185484"/>
              <a:ext cx="893418" cy="89341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tr-TR" sz="1400" b="0" i="0" u="none" strike="noStrike" cap="none" dirty="0" err="1">
                  <a:solidFill>
                    <a:schemeClr val="dk1"/>
                  </a:solidFill>
                  <a:latin typeface="Calibri"/>
                  <a:ea typeface="Calibri"/>
                  <a:cs typeface="Calibri"/>
                  <a:sym typeface="Calibri"/>
                </a:rPr>
                <a:t>learner</a:t>
              </a:r>
              <a:r>
                <a:rPr lang="tr-TR" sz="1400" b="0" i="0" u="none" strike="noStrike" cap="none" dirty="0">
                  <a:solidFill>
                    <a:schemeClr val="dk1"/>
                  </a:solidFill>
                  <a:latin typeface="Calibri"/>
                  <a:ea typeface="Calibri"/>
                  <a:cs typeface="Calibri"/>
                  <a:sym typeface="Calibri"/>
                </a:rPr>
                <a:t> </a:t>
              </a:r>
              <a:r>
                <a:rPr lang="tr-TR" sz="1400" b="0" i="0" u="none" strike="noStrike" cap="none" dirty="0" err="1">
                  <a:solidFill>
                    <a:schemeClr val="dk1"/>
                  </a:solidFill>
                  <a:latin typeface="Calibri"/>
                  <a:ea typeface="Calibri"/>
                  <a:cs typeface="Calibri"/>
                  <a:sym typeface="Calibri"/>
                </a:rPr>
                <a:t>emotions</a:t>
              </a:r>
              <a:r>
                <a:rPr lang="tr-TR" sz="1400" b="0" i="0" u="none" strike="noStrike" cap="none" dirty="0">
                  <a:solidFill>
                    <a:schemeClr val="dk1"/>
                  </a:solidFill>
                  <a:latin typeface="Calibri"/>
                  <a:ea typeface="Calibri"/>
                  <a:cs typeface="Calibri"/>
                  <a:sym typeface="Calibri"/>
                </a:rPr>
                <a:t> </a:t>
              </a:r>
            </a:p>
          </p:txBody>
        </p:sp>
        <p:sp>
          <p:nvSpPr>
            <p:cNvPr id="171" name="Google Shape;171;p3"/>
            <p:cNvSpPr/>
            <p:nvPr/>
          </p:nvSpPr>
          <p:spPr>
            <a:xfrm>
              <a:off x="6138168" y="1646089"/>
              <a:ext cx="1414623" cy="1263484"/>
            </a:xfrm>
            <a:prstGeom prst="ellipse">
              <a:avLst/>
            </a:prstGeom>
            <a:solidFill>
              <a:srgbClr val="8FA98F">
                <a:alpha val="49803"/>
              </a:srgbClr>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txBox="1"/>
            <p:nvPr/>
          </p:nvSpPr>
          <p:spPr>
            <a:xfrm>
              <a:off x="6345335" y="1831122"/>
              <a:ext cx="1000289" cy="893418"/>
            </a:xfrm>
            <a:prstGeom prst="rect">
              <a:avLst/>
            </a:prstGeom>
            <a:noFill/>
            <a:ln>
              <a:noFill/>
            </a:ln>
          </p:spPr>
          <p:txBody>
            <a:bodyPr spcFirstLastPara="1" wrap="square" lIns="17775" tIns="17775" rIns="17775" bIns="17775" anchor="ctr" anchorCtr="0">
              <a:noAutofit/>
            </a:bodyPr>
            <a:lstStyle/>
            <a:p>
              <a:pPr marL="0" marR="0" lvl="0" indent="0" algn="ctr" rtl="0">
                <a:spcBef>
                  <a:spcPts val="0"/>
                </a:spcBef>
                <a:spcAft>
                  <a:spcPts val="0"/>
                </a:spcAft>
                <a:buNone/>
              </a:pPr>
              <a:r>
                <a:rPr lang="tr-TR" sz="1400" b="0" i="0" u="none" strike="noStrike" cap="none" dirty="0" err="1">
                  <a:solidFill>
                    <a:schemeClr val="dk1"/>
                  </a:solidFill>
                  <a:latin typeface="Calibri"/>
                  <a:ea typeface="Calibri"/>
                  <a:cs typeface="Calibri"/>
                  <a:sym typeface="Calibri"/>
                </a:rPr>
                <a:t>Pandemic</a:t>
              </a:r>
              <a:r>
                <a:rPr lang="tr-TR" sz="1400" b="0" i="0" u="none" strike="noStrike" cap="none" dirty="0">
                  <a:solidFill>
                    <a:schemeClr val="dk1"/>
                  </a:solidFill>
                  <a:latin typeface="Calibri"/>
                  <a:ea typeface="Calibri"/>
                  <a:cs typeface="Calibri"/>
                  <a:sym typeface="Calibri"/>
                </a:rPr>
                <a:t> </a:t>
              </a:r>
              <a:r>
                <a:rPr lang="tr-TR" sz="1400" b="0" i="0" u="none" strike="noStrike" cap="none" dirty="0" err="1">
                  <a:solidFill>
                    <a:schemeClr val="dk1"/>
                  </a:solidFill>
                  <a:latin typeface="Calibri"/>
                  <a:ea typeface="Calibri"/>
                  <a:cs typeface="Calibri"/>
                  <a:sym typeface="Calibri"/>
                </a:rPr>
                <a:t>crisis</a:t>
              </a:r>
              <a:endParaRPr lang="tr-TR" sz="1400" b="0" i="0" u="none" strike="noStrike" cap="none" dirty="0">
                <a:solidFill>
                  <a:schemeClr val="dk1"/>
                </a:solidFill>
                <a:latin typeface="Calibri"/>
                <a:ea typeface="Calibri"/>
                <a:cs typeface="Calibri"/>
                <a:sym typeface="Calibri"/>
              </a:endParaRPr>
            </a:p>
          </p:txBody>
        </p:sp>
        <p:sp>
          <p:nvSpPr>
            <p:cNvPr id="173" name="Google Shape;173;p3"/>
            <p:cNvSpPr/>
            <p:nvPr/>
          </p:nvSpPr>
          <p:spPr>
            <a:xfrm>
              <a:off x="4489497" y="3291728"/>
              <a:ext cx="1420687" cy="1263484"/>
            </a:xfrm>
            <a:prstGeom prst="ellipse">
              <a:avLst/>
            </a:prstGeom>
            <a:solidFill>
              <a:srgbClr val="9FA88C">
                <a:alpha val="49803"/>
              </a:srgbClr>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txBox="1"/>
            <p:nvPr/>
          </p:nvSpPr>
          <p:spPr>
            <a:xfrm>
              <a:off x="4697552" y="3476761"/>
              <a:ext cx="1004577" cy="89341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tr-TR" sz="1400" b="0" i="0" u="none" strike="noStrike" cap="none" dirty="0" err="1">
                  <a:solidFill>
                    <a:schemeClr val="dk1"/>
                  </a:solidFill>
                  <a:latin typeface="Calibri"/>
                  <a:ea typeface="Calibri"/>
                  <a:cs typeface="Calibri"/>
                  <a:sym typeface="Calibri"/>
                </a:rPr>
                <a:t>tasks</a:t>
              </a:r>
              <a:endParaRPr sz="1400" b="0" i="0" u="none" strike="noStrike" cap="none" dirty="0">
                <a:solidFill>
                  <a:schemeClr val="dk1"/>
                </a:solidFill>
                <a:latin typeface="Calibri"/>
                <a:ea typeface="Calibri"/>
                <a:cs typeface="Calibri"/>
                <a:sym typeface="Calibri"/>
              </a:endParaRPr>
            </a:p>
          </p:txBody>
        </p:sp>
        <p:sp>
          <p:nvSpPr>
            <p:cNvPr id="175" name="Google Shape;175;p3"/>
            <p:cNvSpPr/>
            <p:nvPr/>
          </p:nvSpPr>
          <p:spPr>
            <a:xfrm>
              <a:off x="2859089" y="1646089"/>
              <a:ext cx="1390225" cy="1263484"/>
            </a:xfrm>
            <a:prstGeom prst="ellipse">
              <a:avLst/>
            </a:prstGeom>
            <a:solidFill>
              <a:srgbClr val="A89B89">
                <a:alpha val="49803"/>
              </a:srgbClr>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txBox="1"/>
            <p:nvPr/>
          </p:nvSpPr>
          <p:spPr>
            <a:xfrm>
              <a:off x="3062683" y="1831122"/>
              <a:ext cx="983037" cy="89341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tr-TR" sz="1400" b="0" i="0" u="none" strike="noStrike" cap="none" dirty="0" err="1">
                  <a:solidFill>
                    <a:schemeClr val="dk1"/>
                  </a:solidFill>
                  <a:latin typeface="Calibri"/>
                  <a:ea typeface="Calibri"/>
                  <a:cs typeface="Calibri"/>
                  <a:sym typeface="Calibri"/>
                </a:rPr>
                <a:t>gifted</a:t>
              </a:r>
              <a:r>
                <a:rPr lang="tr-TR" sz="1400" b="0" i="0" u="none" strike="noStrike" cap="none" dirty="0">
                  <a:solidFill>
                    <a:schemeClr val="dk1"/>
                  </a:solidFill>
                  <a:latin typeface="Calibri"/>
                  <a:ea typeface="Calibri"/>
                  <a:cs typeface="Calibri"/>
                  <a:sym typeface="Calibri"/>
                </a:rPr>
                <a:t> </a:t>
              </a:r>
              <a:r>
                <a:rPr lang="tr-TR" sz="1400" b="0" i="0" u="none" strike="noStrike" cap="none" dirty="0" err="1">
                  <a:solidFill>
                    <a:schemeClr val="dk1"/>
                  </a:solidFill>
                  <a:latin typeface="Calibri"/>
                  <a:ea typeface="Calibri"/>
                  <a:cs typeface="Calibri"/>
                  <a:sym typeface="Calibri"/>
                </a:rPr>
                <a:t>students</a:t>
              </a:r>
              <a:r>
                <a:rPr lang="tr-TR" sz="1400" b="0" i="0" u="none" strike="noStrike" cap="none" dirty="0">
                  <a:solidFill>
                    <a:schemeClr val="dk1"/>
                  </a:solidFill>
                  <a:latin typeface="Calibri"/>
                  <a:ea typeface="Calibri"/>
                  <a:cs typeface="Calibri"/>
                  <a:sym typeface="Calibri"/>
                </a:rPr>
                <a:t> </a:t>
              </a:r>
            </a:p>
          </p:txBody>
        </p:sp>
      </p:grpSp>
      <p:sp>
        <p:nvSpPr>
          <p:cNvPr id="67" name="Google Shape;107;p2">
            <a:extLst>
              <a:ext uri="{FF2B5EF4-FFF2-40B4-BE49-F238E27FC236}">
                <a16:creationId xmlns:a16="http://schemas.microsoft.com/office/drawing/2014/main" id="{D5CA18F4-B397-4650-9828-93F83ABA851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a:t>
            </a:fld>
            <a:endParaRPr/>
          </a:p>
        </p:txBody>
      </p:sp>
      <p:sp>
        <p:nvSpPr>
          <p:cNvPr id="68" name="Google Shape;108;p2">
            <a:extLst>
              <a:ext uri="{FF2B5EF4-FFF2-40B4-BE49-F238E27FC236}">
                <a16:creationId xmlns:a16="http://schemas.microsoft.com/office/drawing/2014/main" id="{0DA0595E-EFCE-4D2D-BFB4-BB8E6B505E22}"/>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69" name="Google Shape;155;p2">
            <a:extLst>
              <a:ext uri="{FF2B5EF4-FFF2-40B4-BE49-F238E27FC236}">
                <a16:creationId xmlns:a16="http://schemas.microsoft.com/office/drawing/2014/main" id="{961581CC-4145-4295-9D21-19F00C2D89EE}"/>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0" name="Google Shape;158;p2">
            <a:extLst>
              <a:ext uri="{FF2B5EF4-FFF2-40B4-BE49-F238E27FC236}">
                <a16:creationId xmlns:a16="http://schemas.microsoft.com/office/drawing/2014/main" id="{6815A934-E424-4C73-991F-6C5352B6B275}"/>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4" name="Grup 3">
            <a:extLst>
              <a:ext uri="{FF2B5EF4-FFF2-40B4-BE49-F238E27FC236}">
                <a16:creationId xmlns:a16="http://schemas.microsoft.com/office/drawing/2014/main" id="{CC458108-7223-4595-BA26-B8D3B06026AB}"/>
              </a:ext>
            </a:extLst>
          </p:cNvPr>
          <p:cNvGrpSpPr/>
          <p:nvPr/>
        </p:nvGrpSpPr>
        <p:grpSpPr>
          <a:xfrm>
            <a:off x="-3811" y="-334119"/>
            <a:ext cx="11723094" cy="2586585"/>
            <a:chOff x="-3811" y="-334119"/>
            <a:chExt cx="11723094" cy="2586585"/>
          </a:xfrm>
        </p:grpSpPr>
        <p:grpSp>
          <p:nvGrpSpPr>
            <p:cNvPr id="3" name="Grup 2">
              <a:extLst>
                <a:ext uri="{FF2B5EF4-FFF2-40B4-BE49-F238E27FC236}">
                  <a16:creationId xmlns:a16="http://schemas.microsoft.com/office/drawing/2014/main" id="{47620E9E-2A89-4B90-96BB-D85F2C4829AA}"/>
                </a:ext>
              </a:extLst>
            </p:cNvPr>
            <p:cNvGrpSpPr/>
            <p:nvPr/>
          </p:nvGrpSpPr>
          <p:grpSpPr>
            <a:xfrm>
              <a:off x="-3811" y="-334119"/>
              <a:ext cx="11723094" cy="2586585"/>
              <a:chOff x="-3811" y="-334119"/>
              <a:chExt cx="11723094" cy="2586585"/>
            </a:xfrm>
          </p:grpSpPr>
          <p:sp>
            <p:nvSpPr>
              <p:cNvPr id="181" name="Google Shape;181;p3"/>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1800" b="1" i="0" u="none" strike="noStrike" cap="none" dirty="0" err="1">
                    <a:solidFill>
                      <a:schemeClr val="lt2"/>
                    </a:solidFill>
                    <a:latin typeface="Calibri"/>
                    <a:ea typeface="Calibri"/>
                    <a:cs typeface="Calibri"/>
                    <a:sym typeface="Calibri"/>
                  </a:rPr>
                  <a:t>Introduction</a:t>
                </a:r>
                <a:endParaRPr sz="1800" dirty="0"/>
              </a:p>
            </p:txBody>
          </p:sp>
          <p:sp>
            <p:nvSpPr>
              <p:cNvPr id="184" name="Google Shape;184;p3"/>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187" name="Google Shape;187;p3"/>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a:solidFill>
                      <a:srgbClr val="BFBFBF"/>
                    </a:solidFill>
                    <a:latin typeface="Calibri"/>
                    <a:ea typeface="Calibri"/>
                    <a:cs typeface="Calibri"/>
                    <a:sym typeface="Calibri"/>
                  </a:rPr>
                  <a:t>Aim </a:t>
                </a:r>
                <a:endParaRPr/>
              </a:p>
            </p:txBody>
          </p:sp>
          <p:sp>
            <p:nvSpPr>
              <p:cNvPr id="191" name="Google Shape;191;p3"/>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195" name="Google Shape;195;p3"/>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txBox="1"/>
              <p:nvPr/>
            </p:nvSpPr>
            <p:spPr>
              <a:xfrm rot="20481564">
                <a:off x="4137062" y="1278952"/>
                <a:ext cx="1138714" cy="434997"/>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Method</a:t>
                </a:r>
                <a:endParaRPr dirty="0"/>
              </a:p>
            </p:txBody>
          </p:sp>
          <p:sp>
            <p:nvSpPr>
              <p:cNvPr id="199" name="Google Shape;199;p3"/>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42271" y="463849"/>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0168550" y="429319"/>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p:nvPr/>
            </p:nvSpPr>
            <p:spPr>
              <a:xfrm rot="20187929">
                <a:off x="8221239" y="1013432"/>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Results</a:t>
                </a:r>
                <a:endParaRPr lang="tr-TR" sz="2000" dirty="0"/>
              </a:p>
            </p:txBody>
          </p:sp>
        </p:grpSp>
        <p:grpSp>
          <p:nvGrpSpPr>
            <p:cNvPr id="2" name="Grup 1">
              <a:extLst>
                <a:ext uri="{FF2B5EF4-FFF2-40B4-BE49-F238E27FC236}">
                  <a16:creationId xmlns:a16="http://schemas.microsoft.com/office/drawing/2014/main" id="{FC924C30-0DAF-4372-AD27-3C97D4548714}"/>
                </a:ext>
              </a:extLst>
            </p:cNvPr>
            <p:cNvGrpSpPr/>
            <p:nvPr/>
          </p:nvGrpSpPr>
          <p:grpSpPr>
            <a:xfrm>
              <a:off x="5269029" y="455136"/>
              <a:ext cx="5431883" cy="1665993"/>
              <a:chOff x="5269029" y="455136"/>
              <a:chExt cx="5431883" cy="1665993"/>
            </a:xfrm>
          </p:grpSpPr>
          <p:sp>
            <p:nvSpPr>
              <p:cNvPr id="111" name="Google Shape;130;p2">
                <a:extLst>
                  <a:ext uri="{FF2B5EF4-FFF2-40B4-BE49-F238E27FC236}">
                    <a16:creationId xmlns:a16="http://schemas.microsoft.com/office/drawing/2014/main" id="{3D296DE3-9EC5-4B6B-AAF4-51FF24F6431F}"/>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dirty="0">
                    <a:sym typeface="Calibri"/>
                  </a:rPr>
                  <a:t> </a:t>
                </a:r>
                <a:r>
                  <a:rPr lang="tr-TR" dirty="0" err="1">
                    <a:sym typeface="Calibri"/>
                  </a:rPr>
                  <a:t>Method</a:t>
                </a:r>
                <a:r>
                  <a:rPr lang="tr-TR" dirty="0">
                    <a:sym typeface="Calibri"/>
                  </a:rPr>
                  <a:t> </a:t>
                </a:r>
                <a:endParaRPr lang="tr-TR" dirty="0"/>
              </a:p>
            </p:txBody>
          </p:sp>
          <p:sp>
            <p:nvSpPr>
              <p:cNvPr id="112" name="Google Shape;134;p2">
                <a:extLst>
                  <a:ext uri="{FF2B5EF4-FFF2-40B4-BE49-F238E27FC236}">
                    <a16:creationId xmlns:a16="http://schemas.microsoft.com/office/drawing/2014/main" id="{7BB8BD43-6C24-4678-84B0-5DDB458D6087}"/>
                  </a:ext>
                </a:extLst>
              </p:cNvPr>
              <p:cNvSpPr txBox="1"/>
              <p:nvPr/>
            </p:nvSpPr>
            <p:spPr>
              <a:xfrm rot="18256502">
                <a:off x="5824588" y="1254564"/>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a:solidFill>
                      <a:srgbClr val="BFBFBF"/>
                    </a:solidFill>
                    <a:latin typeface="Calibri"/>
                    <a:cs typeface="Calibri"/>
                    <a:sym typeface="Calibri"/>
                  </a:rPr>
                  <a:t>Data</a:t>
                </a:r>
                <a:endParaRPr lang="tr-TR" sz="1800" dirty="0">
                  <a:solidFill>
                    <a:schemeClr val="tx2"/>
                  </a:solidFill>
                  <a:latin typeface="Calibri"/>
                  <a:cs typeface="Calibri"/>
                  <a:sym typeface="Calibri"/>
                </a:endParaRPr>
              </a:p>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collection</a:t>
                </a:r>
                <a:endParaRPr b="1" dirty="0">
                  <a:solidFill>
                    <a:srgbClr val="BFBFBF"/>
                  </a:solidFill>
                  <a:latin typeface="Calibri"/>
                  <a:cs typeface="Calibri"/>
                </a:endParaRPr>
              </a:p>
            </p:txBody>
          </p:sp>
          <p:sp>
            <p:nvSpPr>
              <p:cNvPr id="113" name="Google Shape;138;p2">
                <a:extLst>
                  <a:ext uri="{FF2B5EF4-FFF2-40B4-BE49-F238E27FC236}">
                    <a16:creationId xmlns:a16="http://schemas.microsoft.com/office/drawing/2014/main" id="{EA272A35-6BBC-422A-9BAA-EF1C5F367A36}"/>
                  </a:ext>
                </a:extLst>
              </p:cNvPr>
              <p:cNvSpPr txBox="1"/>
              <p:nvPr/>
            </p:nvSpPr>
            <p:spPr>
              <a:xfrm rot="18532076">
                <a:off x="6680864" y="1180137"/>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study</a:t>
                </a:r>
                <a:r>
                  <a:rPr lang="tr-TR" b="1" dirty="0">
                    <a:solidFill>
                      <a:srgbClr val="BFBFBF"/>
                    </a:solidFill>
                    <a:latin typeface="Calibri"/>
                    <a:cs typeface="Calibri"/>
                    <a:sym typeface="Calibri"/>
                  </a:rPr>
                  <a:t> </a:t>
                </a:r>
                <a:r>
                  <a:rPr lang="tr-TR" b="1" dirty="0" err="1">
                    <a:solidFill>
                      <a:srgbClr val="BFBFBF"/>
                    </a:solidFill>
                    <a:latin typeface="Calibri"/>
                    <a:cs typeface="Calibri"/>
                    <a:sym typeface="Calibri"/>
                  </a:rPr>
                  <a:t>group</a:t>
                </a:r>
                <a:endParaRPr b="1" dirty="0">
                  <a:solidFill>
                    <a:srgbClr val="BFBFBF"/>
                  </a:solidFill>
                  <a:latin typeface="Calibri"/>
                  <a:cs typeface="Calibri"/>
                </a:endParaRPr>
              </a:p>
            </p:txBody>
          </p:sp>
          <p:sp>
            <p:nvSpPr>
              <p:cNvPr id="115" name="Google Shape;223;p3">
                <a:extLst>
                  <a:ext uri="{FF2B5EF4-FFF2-40B4-BE49-F238E27FC236}">
                    <a16:creationId xmlns:a16="http://schemas.microsoft.com/office/drawing/2014/main" id="{4C42450F-2D19-4163-BB51-70ABD9D9E8C9}"/>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5;p3">
                <a:extLst>
                  <a:ext uri="{FF2B5EF4-FFF2-40B4-BE49-F238E27FC236}">
                    <a16:creationId xmlns:a16="http://schemas.microsoft.com/office/drawing/2014/main" id="{CAFD2CE7-1EA4-4AD3-8A06-77600023957E}"/>
                  </a:ext>
                </a:extLst>
              </p:cNvPr>
              <p:cNvSpPr txBox="1"/>
              <p:nvPr/>
            </p:nvSpPr>
            <p:spPr>
              <a:xfrm rot="20187929">
                <a:off x="9277341" y="1078751"/>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226" name="Google Shape;226;p3"/>
          <p:cNvSpPr/>
          <p:nvPr/>
        </p:nvSpPr>
        <p:spPr>
          <a:xfrm>
            <a:off x="1272187" y="493261"/>
            <a:ext cx="868231" cy="780872"/>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44" name="Google Shape;244;p4" descr="Hacettepe Üniversitesi logo vector"/>
          <p:cNvPicPr preferRelativeResize="0"/>
          <p:nvPr/>
        </p:nvPicPr>
        <p:blipFill rotWithShape="1">
          <a:blip r:embed="rId3">
            <a:alphaModFix/>
          </a:blip>
          <a:srcRect/>
          <a:stretch/>
        </p:blipFill>
        <p:spPr>
          <a:xfrm>
            <a:off x="138615" y="6049828"/>
            <a:ext cx="1084828" cy="1084828"/>
          </a:xfrm>
          <a:prstGeom prst="rect">
            <a:avLst/>
          </a:prstGeom>
          <a:noFill/>
          <a:ln>
            <a:noFill/>
          </a:ln>
        </p:spPr>
      </p:pic>
      <p:sp>
        <p:nvSpPr>
          <p:cNvPr id="74" name="Google Shape;107;p2">
            <a:extLst>
              <a:ext uri="{FF2B5EF4-FFF2-40B4-BE49-F238E27FC236}">
                <a16:creationId xmlns:a16="http://schemas.microsoft.com/office/drawing/2014/main" id="{537C56B3-A824-4220-97DA-080C5E526249}"/>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a:t>
            </a:fld>
            <a:endParaRPr/>
          </a:p>
        </p:txBody>
      </p:sp>
      <p:sp>
        <p:nvSpPr>
          <p:cNvPr id="75" name="Google Shape;108;p2">
            <a:extLst>
              <a:ext uri="{FF2B5EF4-FFF2-40B4-BE49-F238E27FC236}">
                <a16:creationId xmlns:a16="http://schemas.microsoft.com/office/drawing/2014/main" id="{C316535C-D107-4CCA-B05B-1D5A8263B109}"/>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6" name="Google Shape;155;p2">
            <a:extLst>
              <a:ext uri="{FF2B5EF4-FFF2-40B4-BE49-F238E27FC236}">
                <a16:creationId xmlns:a16="http://schemas.microsoft.com/office/drawing/2014/main" id="{A63CE8C5-E092-4655-BEB5-785C39EB9EA1}"/>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7" name="Google Shape;158;p2">
            <a:extLst>
              <a:ext uri="{FF2B5EF4-FFF2-40B4-BE49-F238E27FC236}">
                <a16:creationId xmlns:a16="http://schemas.microsoft.com/office/drawing/2014/main" id="{D4AA6227-83FE-4A39-BE3A-4F8481BE4030}"/>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193" name="Grup 192">
            <a:extLst>
              <a:ext uri="{FF2B5EF4-FFF2-40B4-BE49-F238E27FC236}">
                <a16:creationId xmlns:a16="http://schemas.microsoft.com/office/drawing/2014/main" id="{45D86869-CCCF-472C-91AA-911C1EE7D1D0}"/>
              </a:ext>
            </a:extLst>
          </p:cNvPr>
          <p:cNvGrpSpPr/>
          <p:nvPr/>
        </p:nvGrpSpPr>
        <p:grpSpPr>
          <a:xfrm>
            <a:off x="-131225" y="-334119"/>
            <a:ext cx="11850508" cy="2586585"/>
            <a:chOff x="-131225" y="-334119"/>
            <a:chExt cx="11850508" cy="2586585"/>
          </a:xfrm>
        </p:grpSpPr>
        <p:grpSp>
          <p:nvGrpSpPr>
            <p:cNvPr id="194" name="Grup 193">
              <a:extLst>
                <a:ext uri="{FF2B5EF4-FFF2-40B4-BE49-F238E27FC236}">
                  <a16:creationId xmlns:a16="http://schemas.microsoft.com/office/drawing/2014/main" id="{4BC515AB-3CB5-460C-AF6E-8CB155BE9625}"/>
                </a:ext>
              </a:extLst>
            </p:cNvPr>
            <p:cNvGrpSpPr/>
            <p:nvPr/>
          </p:nvGrpSpPr>
          <p:grpSpPr>
            <a:xfrm>
              <a:off x="-131225" y="-334119"/>
              <a:ext cx="11850508" cy="2586585"/>
              <a:chOff x="-131225" y="-334119"/>
              <a:chExt cx="11850508" cy="2586585"/>
            </a:xfrm>
          </p:grpSpPr>
          <p:sp>
            <p:nvSpPr>
              <p:cNvPr id="201" name="Google Shape;181;p3">
                <a:extLst>
                  <a:ext uri="{FF2B5EF4-FFF2-40B4-BE49-F238E27FC236}">
                    <a16:creationId xmlns:a16="http://schemas.microsoft.com/office/drawing/2014/main" id="{93749951-DC0C-44CE-93FD-F37539034D53}"/>
                  </a:ext>
                </a:extLst>
              </p:cNvPr>
              <p:cNvSpPr/>
              <p:nvPr/>
            </p:nvSpPr>
            <p:spPr>
              <a:xfrm>
                <a:off x="1030314" y="470698"/>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2;p3">
                <a:extLst>
                  <a:ext uri="{FF2B5EF4-FFF2-40B4-BE49-F238E27FC236}">
                    <a16:creationId xmlns:a16="http://schemas.microsoft.com/office/drawing/2014/main" id="{0F59063E-B8CF-47E8-BF2E-EFDB13880B52}"/>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3;p3">
                <a:extLst>
                  <a:ext uri="{FF2B5EF4-FFF2-40B4-BE49-F238E27FC236}">
                    <a16:creationId xmlns:a16="http://schemas.microsoft.com/office/drawing/2014/main" id="{C9F9FD73-2B4D-410D-B4BD-91584BD66E8D}"/>
                  </a:ext>
                </a:extLst>
              </p:cNvPr>
              <p:cNvSpPr txBox="1"/>
              <p:nvPr/>
            </p:nvSpPr>
            <p:spPr>
              <a:xfrm rot="19028519">
                <a:off x="-131225" y="660693"/>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204" name="Google Shape;184;p3">
                <a:extLst>
                  <a:ext uri="{FF2B5EF4-FFF2-40B4-BE49-F238E27FC236}">
                    <a16:creationId xmlns:a16="http://schemas.microsoft.com/office/drawing/2014/main" id="{2B48BED1-7CDF-40C8-BE9E-042EFB85B31E}"/>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5;p3">
                <a:extLst>
                  <a:ext uri="{FF2B5EF4-FFF2-40B4-BE49-F238E27FC236}">
                    <a16:creationId xmlns:a16="http://schemas.microsoft.com/office/drawing/2014/main" id="{6CEA15E6-9A3C-4987-81B0-82412CBB50E9}"/>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6;p3">
                <a:extLst>
                  <a:ext uri="{FF2B5EF4-FFF2-40B4-BE49-F238E27FC236}">
                    <a16:creationId xmlns:a16="http://schemas.microsoft.com/office/drawing/2014/main" id="{178B4ADE-7607-47E6-A531-D6218A32C02D}"/>
                  </a:ext>
                </a:extLst>
              </p:cNvPr>
              <p:cNvSpPr txBox="1"/>
              <p:nvPr/>
            </p:nvSpPr>
            <p:spPr>
              <a:xfrm rot="18710739">
                <a:off x="1604818" y="1281199"/>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2000" b="1" dirty="0">
                    <a:solidFill>
                      <a:schemeClr val="tx2"/>
                    </a:solidFill>
                    <a:latin typeface="Calibri"/>
                    <a:cs typeface="Calibri"/>
                    <a:sym typeface="Calibri"/>
                  </a:rPr>
                  <a:t>Problem </a:t>
                </a:r>
                <a:r>
                  <a:rPr lang="tr-TR" sz="2000" b="1" dirty="0" err="1">
                    <a:solidFill>
                      <a:schemeClr val="tx2"/>
                    </a:solidFill>
                    <a:latin typeface="Calibri"/>
                    <a:cs typeface="Calibri"/>
                    <a:sym typeface="Calibri"/>
                  </a:rPr>
                  <a:t>situation</a:t>
                </a:r>
                <a:endParaRPr sz="2000" b="1" dirty="0">
                  <a:solidFill>
                    <a:schemeClr val="tx2"/>
                  </a:solidFill>
                  <a:latin typeface="Calibri"/>
                  <a:cs typeface="Calibri"/>
                </a:endParaRPr>
              </a:p>
            </p:txBody>
          </p:sp>
          <p:sp>
            <p:nvSpPr>
              <p:cNvPr id="207" name="Google Shape;187;p3">
                <a:extLst>
                  <a:ext uri="{FF2B5EF4-FFF2-40B4-BE49-F238E27FC236}">
                    <a16:creationId xmlns:a16="http://schemas.microsoft.com/office/drawing/2014/main" id="{B6BD3B38-B486-451C-8979-3BC479E7DA29}"/>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8;p3">
                <a:extLst>
                  <a:ext uri="{FF2B5EF4-FFF2-40B4-BE49-F238E27FC236}">
                    <a16:creationId xmlns:a16="http://schemas.microsoft.com/office/drawing/2014/main" id="{D23BEDC5-0501-4B7F-B1F7-2E5DE0F6893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9;p3">
                <a:extLst>
                  <a:ext uri="{FF2B5EF4-FFF2-40B4-BE49-F238E27FC236}">
                    <a16:creationId xmlns:a16="http://schemas.microsoft.com/office/drawing/2014/main" id="{F770EB06-AEA3-482E-8B9C-BFBB12C1133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90;p3">
                <a:extLst>
                  <a:ext uri="{FF2B5EF4-FFF2-40B4-BE49-F238E27FC236}">
                    <a16:creationId xmlns:a16="http://schemas.microsoft.com/office/drawing/2014/main" id="{47FE598F-BC2A-464C-93EE-6158337FE6A4}"/>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Aim</a:t>
                </a:r>
                <a:r>
                  <a:rPr lang="tr-TR" sz="2000" b="1" i="0" u="none" strike="noStrike" cap="none" dirty="0">
                    <a:solidFill>
                      <a:schemeClr val="tx2"/>
                    </a:solidFill>
                    <a:latin typeface="Calibri"/>
                    <a:ea typeface="Calibri"/>
                    <a:cs typeface="Calibri"/>
                    <a:sym typeface="Calibri"/>
                  </a:rPr>
                  <a:t> </a:t>
                </a:r>
                <a:endParaRPr sz="2000" dirty="0">
                  <a:solidFill>
                    <a:schemeClr val="tx2"/>
                  </a:solidFill>
                </a:endParaRPr>
              </a:p>
            </p:txBody>
          </p:sp>
          <p:sp>
            <p:nvSpPr>
              <p:cNvPr id="211" name="Google Shape;191;p3">
                <a:extLst>
                  <a:ext uri="{FF2B5EF4-FFF2-40B4-BE49-F238E27FC236}">
                    <a16:creationId xmlns:a16="http://schemas.microsoft.com/office/drawing/2014/main" id="{7FE750F7-8407-4F29-A910-AF2F7B6FF267}"/>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92;p3">
                <a:extLst>
                  <a:ext uri="{FF2B5EF4-FFF2-40B4-BE49-F238E27FC236}">
                    <a16:creationId xmlns:a16="http://schemas.microsoft.com/office/drawing/2014/main" id="{5605C37F-8A4A-4A79-9424-1C68F1A4B548}"/>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93;p3">
                <a:extLst>
                  <a:ext uri="{FF2B5EF4-FFF2-40B4-BE49-F238E27FC236}">
                    <a16:creationId xmlns:a16="http://schemas.microsoft.com/office/drawing/2014/main" id="{33131C9E-4CE7-49DC-9623-4632BF8235E6}"/>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94;p3">
                <a:extLst>
                  <a:ext uri="{FF2B5EF4-FFF2-40B4-BE49-F238E27FC236}">
                    <a16:creationId xmlns:a16="http://schemas.microsoft.com/office/drawing/2014/main" id="{765DD70B-A558-4754-88C3-B212A0FA3499}"/>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215" name="Google Shape;195;p3">
                <a:extLst>
                  <a:ext uri="{FF2B5EF4-FFF2-40B4-BE49-F238E27FC236}">
                    <a16:creationId xmlns:a16="http://schemas.microsoft.com/office/drawing/2014/main" id="{95C2E41C-147C-4A91-AD37-7BC609D056F4}"/>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96;p3">
                <a:extLst>
                  <a:ext uri="{FF2B5EF4-FFF2-40B4-BE49-F238E27FC236}">
                    <a16:creationId xmlns:a16="http://schemas.microsoft.com/office/drawing/2014/main" id="{A6620107-A3D1-4881-89B1-B74CEB6890B3}"/>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97;p3">
                <a:extLst>
                  <a:ext uri="{FF2B5EF4-FFF2-40B4-BE49-F238E27FC236}">
                    <a16:creationId xmlns:a16="http://schemas.microsoft.com/office/drawing/2014/main" id="{4046717A-4BEE-4D48-AE37-9EEC51A24424}"/>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98;p3">
                <a:extLst>
                  <a:ext uri="{FF2B5EF4-FFF2-40B4-BE49-F238E27FC236}">
                    <a16:creationId xmlns:a16="http://schemas.microsoft.com/office/drawing/2014/main" id="{EFDFBDB3-CDBE-464A-AE25-7A3F7CBE142E}"/>
                  </a:ext>
                </a:extLst>
              </p:cNvPr>
              <p:cNvSpPr txBox="1"/>
              <p:nvPr/>
            </p:nvSpPr>
            <p:spPr>
              <a:xfrm rot="20481564">
                <a:off x="4137062" y="1278952"/>
                <a:ext cx="1138714" cy="434997"/>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Method</a:t>
                </a:r>
                <a:endParaRPr dirty="0"/>
              </a:p>
            </p:txBody>
          </p:sp>
          <p:sp>
            <p:nvSpPr>
              <p:cNvPr id="219" name="Google Shape;199;p3">
                <a:extLst>
                  <a:ext uri="{FF2B5EF4-FFF2-40B4-BE49-F238E27FC236}">
                    <a16:creationId xmlns:a16="http://schemas.microsoft.com/office/drawing/2014/main" id="{09D6E835-A4AF-4F20-980C-EB89C4091247}"/>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0;p3">
                <a:extLst>
                  <a:ext uri="{FF2B5EF4-FFF2-40B4-BE49-F238E27FC236}">
                    <a16:creationId xmlns:a16="http://schemas.microsoft.com/office/drawing/2014/main" id="{E4185BCE-0B8A-4FAD-A4D8-53CEC28F736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p3">
                <a:extLst>
                  <a:ext uri="{FF2B5EF4-FFF2-40B4-BE49-F238E27FC236}">
                    <a16:creationId xmlns:a16="http://schemas.microsoft.com/office/drawing/2014/main" id="{DD13E120-00F5-4653-B787-48C50B136D3C}"/>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p3">
                <a:extLst>
                  <a:ext uri="{FF2B5EF4-FFF2-40B4-BE49-F238E27FC236}">
                    <a16:creationId xmlns:a16="http://schemas.microsoft.com/office/drawing/2014/main" id="{F972F849-ED17-4AED-BD2E-05C7A78638E5}"/>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4;p3">
                <a:extLst>
                  <a:ext uri="{FF2B5EF4-FFF2-40B4-BE49-F238E27FC236}">
                    <a16:creationId xmlns:a16="http://schemas.microsoft.com/office/drawing/2014/main" id="{2A6FC7A3-5694-4B70-9EB9-737CDC21CE29}"/>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p3">
                <a:extLst>
                  <a:ext uri="{FF2B5EF4-FFF2-40B4-BE49-F238E27FC236}">
                    <a16:creationId xmlns:a16="http://schemas.microsoft.com/office/drawing/2014/main" id="{40BBE714-C5E4-4AB1-B183-B86F2C48AFD3}"/>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7;p3">
                <a:extLst>
                  <a:ext uri="{FF2B5EF4-FFF2-40B4-BE49-F238E27FC236}">
                    <a16:creationId xmlns:a16="http://schemas.microsoft.com/office/drawing/2014/main" id="{87D149FA-5E6C-48BC-9FD6-3C6C4D3B8817}"/>
                  </a:ext>
                </a:extLst>
              </p:cNvPr>
              <p:cNvSpPr/>
              <p:nvPr/>
            </p:nvSpPr>
            <p:spPr>
              <a:xfrm>
                <a:off x="7442271" y="463849"/>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8;p3">
                <a:extLst>
                  <a:ext uri="{FF2B5EF4-FFF2-40B4-BE49-F238E27FC236}">
                    <a16:creationId xmlns:a16="http://schemas.microsoft.com/office/drawing/2014/main" id="{70970918-51E0-48FD-910C-5380E33BBCF7}"/>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0;p3">
                <a:extLst>
                  <a:ext uri="{FF2B5EF4-FFF2-40B4-BE49-F238E27FC236}">
                    <a16:creationId xmlns:a16="http://schemas.microsoft.com/office/drawing/2014/main" id="{D1E27892-54E5-482B-A06A-C0351C4F66F3}"/>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2;p3">
                <a:extLst>
                  <a:ext uri="{FF2B5EF4-FFF2-40B4-BE49-F238E27FC236}">
                    <a16:creationId xmlns:a16="http://schemas.microsoft.com/office/drawing/2014/main" id="{96D0003D-C2F4-4FCF-B35E-ECDF1D0BC336}"/>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4;p3">
                <a:extLst>
                  <a:ext uri="{FF2B5EF4-FFF2-40B4-BE49-F238E27FC236}">
                    <a16:creationId xmlns:a16="http://schemas.microsoft.com/office/drawing/2014/main" id="{2669F40A-CB66-44D9-ACCD-1F0938595944}"/>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8;p3">
                <a:extLst>
                  <a:ext uri="{FF2B5EF4-FFF2-40B4-BE49-F238E27FC236}">
                    <a16:creationId xmlns:a16="http://schemas.microsoft.com/office/drawing/2014/main" id="{AE399259-E9FF-4BA4-9CB5-441CCD6DCEDA}"/>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20;p3">
                <a:extLst>
                  <a:ext uri="{FF2B5EF4-FFF2-40B4-BE49-F238E27FC236}">
                    <a16:creationId xmlns:a16="http://schemas.microsoft.com/office/drawing/2014/main" id="{36C76724-268F-4751-9CC8-A668C0DBBD0A}"/>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22;p3">
                <a:extLst>
                  <a:ext uri="{FF2B5EF4-FFF2-40B4-BE49-F238E27FC236}">
                    <a16:creationId xmlns:a16="http://schemas.microsoft.com/office/drawing/2014/main" id="{35CCBF23-18FD-4528-B95A-ECB7018C92DE}"/>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23;p3">
                <a:extLst>
                  <a:ext uri="{FF2B5EF4-FFF2-40B4-BE49-F238E27FC236}">
                    <a16:creationId xmlns:a16="http://schemas.microsoft.com/office/drawing/2014/main" id="{D312D949-538E-488C-B360-A65E5C735AAC}"/>
                  </a:ext>
                </a:extLst>
              </p:cNvPr>
              <p:cNvSpPr/>
              <p:nvPr/>
            </p:nvSpPr>
            <p:spPr>
              <a:xfrm>
                <a:off x="10168550" y="429319"/>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24;p3">
                <a:extLst>
                  <a:ext uri="{FF2B5EF4-FFF2-40B4-BE49-F238E27FC236}">
                    <a16:creationId xmlns:a16="http://schemas.microsoft.com/office/drawing/2014/main" id="{A50F33DF-B68F-435A-8B2D-B1A0F9BEE24A}"/>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25;p3">
                <a:extLst>
                  <a:ext uri="{FF2B5EF4-FFF2-40B4-BE49-F238E27FC236}">
                    <a16:creationId xmlns:a16="http://schemas.microsoft.com/office/drawing/2014/main" id="{747D0F70-8D1B-4663-A51D-BC72A6BA035B}"/>
                  </a:ext>
                </a:extLst>
              </p:cNvPr>
              <p:cNvSpPr txBox="1"/>
              <p:nvPr/>
            </p:nvSpPr>
            <p:spPr>
              <a:xfrm rot="20187929">
                <a:off x="8221239" y="1013432"/>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Results</a:t>
                </a:r>
                <a:endParaRPr lang="tr-TR" sz="2000" dirty="0"/>
              </a:p>
            </p:txBody>
          </p:sp>
        </p:grpSp>
        <p:grpSp>
          <p:nvGrpSpPr>
            <p:cNvPr id="195" name="Grup 194">
              <a:extLst>
                <a:ext uri="{FF2B5EF4-FFF2-40B4-BE49-F238E27FC236}">
                  <a16:creationId xmlns:a16="http://schemas.microsoft.com/office/drawing/2014/main" id="{C12DE585-1FA0-4F37-94C1-BA2131DA8C48}"/>
                </a:ext>
              </a:extLst>
            </p:cNvPr>
            <p:cNvGrpSpPr/>
            <p:nvPr/>
          </p:nvGrpSpPr>
          <p:grpSpPr>
            <a:xfrm>
              <a:off x="5269029" y="455136"/>
              <a:ext cx="5431883" cy="1665993"/>
              <a:chOff x="5269029" y="455136"/>
              <a:chExt cx="5431883" cy="1665993"/>
            </a:xfrm>
          </p:grpSpPr>
          <p:sp>
            <p:nvSpPr>
              <p:cNvPr id="196" name="Google Shape;130;p2">
                <a:extLst>
                  <a:ext uri="{FF2B5EF4-FFF2-40B4-BE49-F238E27FC236}">
                    <a16:creationId xmlns:a16="http://schemas.microsoft.com/office/drawing/2014/main" id="{4C026C5C-545B-4376-92BC-57906D54BF18}"/>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dirty="0">
                    <a:sym typeface="Calibri"/>
                  </a:rPr>
                  <a:t> </a:t>
                </a:r>
                <a:r>
                  <a:rPr lang="tr-TR" dirty="0" err="1">
                    <a:sym typeface="Calibri"/>
                  </a:rPr>
                  <a:t>Method</a:t>
                </a:r>
                <a:r>
                  <a:rPr lang="tr-TR" dirty="0">
                    <a:sym typeface="Calibri"/>
                  </a:rPr>
                  <a:t> </a:t>
                </a:r>
                <a:endParaRPr lang="tr-TR" dirty="0"/>
              </a:p>
            </p:txBody>
          </p:sp>
          <p:sp>
            <p:nvSpPr>
              <p:cNvPr id="197" name="Google Shape;134;p2">
                <a:extLst>
                  <a:ext uri="{FF2B5EF4-FFF2-40B4-BE49-F238E27FC236}">
                    <a16:creationId xmlns:a16="http://schemas.microsoft.com/office/drawing/2014/main" id="{89EEEB94-C9FF-4971-A0BE-5FB0E2860755}"/>
                  </a:ext>
                </a:extLst>
              </p:cNvPr>
              <p:cNvSpPr txBox="1"/>
              <p:nvPr/>
            </p:nvSpPr>
            <p:spPr>
              <a:xfrm rot="18256502">
                <a:off x="5824588" y="1254564"/>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a:solidFill>
                      <a:srgbClr val="BFBFBF"/>
                    </a:solidFill>
                    <a:latin typeface="Calibri"/>
                    <a:cs typeface="Calibri"/>
                    <a:sym typeface="Calibri"/>
                  </a:rPr>
                  <a:t>Data</a:t>
                </a:r>
                <a:endParaRPr lang="tr-TR" sz="1800" dirty="0">
                  <a:solidFill>
                    <a:schemeClr val="tx2"/>
                  </a:solidFill>
                  <a:latin typeface="Calibri"/>
                  <a:cs typeface="Calibri"/>
                  <a:sym typeface="Calibri"/>
                </a:endParaRPr>
              </a:p>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collection</a:t>
                </a:r>
                <a:endParaRPr b="1" dirty="0">
                  <a:solidFill>
                    <a:srgbClr val="BFBFBF"/>
                  </a:solidFill>
                  <a:latin typeface="Calibri"/>
                  <a:cs typeface="Calibri"/>
                </a:endParaRPr>
              </a:p>
            </p:txBody>
          </p:sp>
          <p:sp>
            <p:nvSpPr>
              <p:cNvPr id="198" name="Google Shape;138;p2">
                <a:extLst>
                  <a:ext uri="{FF2B5EF4-FFF2-40B4-BE49-F238E27FC236}">
                    <a16:creationId xmlns:a16="http://schemas.microsoft.com/office/drawing/2014/main" id="{2944554B-BF35-4DA8-B41F-FD7F1023D876}"/>
                  </a:ext>
                </a:extLst>
              </p:cNvPr>
              <p:cNvSpPr txBox="1"/>
              <p:nvPr/>
            </p:nvSpPr>
            <p:spPr>
              <a:xfrm rot="18532076">
                <a:off x="6680864" y="1180137"/>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study</a:t>
                </a:r>
                <a:r>
                  <a:rPr lang="tr-TR" b="1" dirty="0">
                    <a:solidFill>
                      <a:srgbClr val="BFBFBF"/>
                    </a:solidFill>
                    <a:latin typeface="Calibri"/>
                    <a:cs typeface="Calibri"/>
                    <a:sym typeface="Calibri"/>
                  </a:rPr>
                  <a:t> </a:t>
                </a:r>
                <a:r>
                  <a:rPr lang="tr-TR" b="1" dirty="0" err="1">
                    <a:solidFill>
                      <a:srgbClr val="BFBFBF"/>
                    </a:solidFill>
                    <a:latin typeface="Calibri"/>
                    <a:cs typeface="Calibri"/>
                    <a:sym typeface="Calibri"/>
                  </a:rPr>
                  <a:t>group</a:t>
                </a:r>
                <a:endParaRPr b="1" dirty="0">
                  <a:solidFill>
                    <a:srgbClr val="BFBFBF"/>
                  </a:solidFill>
                  <a:latin typeface="Calibri"/>
                  <a:cs typeface="Calibri"/>
                </a:endParaRPr>
              </a:p>
            </p:txBody>
          </p:sp>
          <p:sp>
            <p:nvSpPr>
              <p:cNvPr id="199" name="Google Shape;223;p3">
                <a:extLst>
                  <a:ext uri="{FF2B5EF4-FFF2-40B4-BE49-F238E27FC236}">
                    <a16:creationId xmlns:a16="http://schemas.microsoft.com/office/drawing/2014/main" id="{64BBB79F-EB57-4596-B428-83D8157938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5;p3">
                <a:extLst>
                  <a:ext uri="{FF2B5EF4-FFF2-40B4-BE49-F238E27FC236}">
                    <a16:creationId xmlns:a16="http://schemas.microsoft.com/office/drawing/2014/main" id="{602AFAA0-C8D0-4D8F-8887-9E453BF7319F}"/>
                  </a:ext>
                </a:extLst>
              </p:cNvPr>
              <p:cNvSpPr txBox="1"/>
              <p:nvPr/>
            </p:nvSpPr>
            <p:spPr>
              <a:xfrm rot="20187929">
                <a:off x="9277341" y="1078751"/>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03" name="Google Shape;303;p4"/>
          <p:cNvSpPr/>
          <p:nvPr/>
        </p:nvSpPr>
        <p:spPr>
          <a:xfrm>
            <a:off x="2287146" y="473402"/>
            <a:ext cx="563479" cy="528888"/>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6" name="Google Shape;236;p4">
            <a:extLst>
              <a:ext uri="{FF2B5EF4-FFF2-40B4-BE49-F238E27FC236}">
                <a16:creationId xmlns:a16="http://schemas.microsoft.com/office/drawing/2014/main" id="{EBC4875A-7DD5-4498-9960-670EE35CDBC5}"/>
              </a:ext>
            </a:extLst>
          </p:cNvPr>
          <p:cNvGrpSpPr/>
          <p:nvPr/>
        </p:nvGrpSpPr>
        <p:grpSpPr>
          <a:xfrm>
            <a:off x="33049" y="1923529"/>
            <a:ext cx="11329894" cy="4714196"/>
            <a:chOff x="7959" y="668714"/>
            <a:chExt cx="6610554" cy="4714196"/>
          </a:xfrm>
        </p:grpSpPr>
        <p:sp>
          <p:nvSpPr>
            <p:cNvPr id="57" name="Google Shape;237;p4">
              <a:extLst>
                <a:ext uri="{FF2B5EF4-FFF2-40B4-BE49-F238E27FC236}">
                  <a16:creationId xmlns:a16="http://schemas.microsoft.com/office/drawing/2014/main" id="{97480A26-81A8-4B9C-9E4F-B18CAC3663C0}"/>
                </a:ext>
              </a:extLst>
            </p:cNvPr>
            <p:cNvSpPr/>
            <p:nvPr/>
          </p:nvSpPr>
          <p:spPr>
            <a:xfrm>
              <a:off x="595665" y="732506"/>
              <a:ext cx="5758107" cy="4298711"/>
            </a:xfrm>
            <a:prstGeom prst="rect">
              <a:avLst/>
            </a:prstGeom>
            <a:solidFill>
              <a:srgbClr val="EDE2BC"/>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8;p4">
              <a:extLst>
                <a:ext uri="{FF2B5EF4-FFF2-40B4-BE49-F238E27FC236}">
                  <a16:creationId xmlns:a16="http://schemas.microsoft.com/office/drawing/2014/main" id="{7CFBD19F-3D53-4D9E-93A2-7013EE133081}"/>
                </a:ext>
              </a:extLst>
            </p:cNvPr>
            <p:cNvSpPr/>
            <p:nvPr/>
          </p:nvSpPr>
          <p:spPr>
            <a:xfrm>
              <a:off x="767747" y="1639339"/>
              <a:ext cx="2673879" cy="25457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9;p4">
              <a:extLst>
                <a:ext uri="{FF2B5EF4-FFF2-40B4-BE49-F238E27FC236}">
                  <a16:creationId xmlns:a16="http://schemas.microsoft.com/office/drawing/2014/main" id="{950418DB-9E7A-4459-8656-A4BB9E6FA036}"/>
                </a:ext>
              </a:extLst>
            </p:cNvPr>
            <p:cNvSpPr txBox="1"/>
            <p:nvPr/>
          </p:nvSpPr>
          <p:spPr>
            <a:xfrm>
              <a:off x="1005224" y="948639"/>
              <a:ext cx="2706026" cy="4434271"/>
            </a:xfrm>
            <a:prstGeom prst="rect">
              <a:avLst/>
            </a:prstGeom>
            <a:noFill/>
            <a:ln>
              <a:noFill/>
            </a:ln>
          </p:spPr>
          <p:txBody>
            <a:bodyPr spcFirstLastPara="1" wrap="square" lIns="47625" tIns="47625" rIns="47625" bIns="47625" anchor="t" anchorCtr="0">
              <a:noAutofit/>
            </a:bodyPr>
            <a:lstStyle/>
            <a:p>
              <a:pPr marL="0" marR="0" lvl="0" indent="0" algn="ctr" rtl="0">
                <a:lnSpc>
                  <a:spcPct val="90000"/>
                </a:lnSpc>
                <a:spcBef>
                  <a:spcPts val="0"/>
                </a:spcBef>
                <a:spcAft>
                  <a:spcPts val="0"/>
                </a:spcAft>
                <a:buNone/>
              </a:pPr>
              <a:r>
                <a:rPr lang="en-US" sz="1800" b="0" i="0" u="none" strike="noStrike" cap="none" dirty="0">
                  <a:solidFill>
                    <a:schemeClr val="dk1"/>
                  </a:solidFill>
                  <a:latin typeface="Calibri"/>
                  <a:ea typeface="Calibri"/>
                  <a:cs typeface="Calibri"/>
                  <a:sym typeface="Calibri"/>
                </a:rPr>
                <a:t>emotions are the important driving force of learning environments and that students' emotional experiences can be shaped by the characteristics of these environments</a:t>
              </a:r>
              <a:endParaRPr lang="tr-T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18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sz="1800" b="0" i="0" u="none" strike="noStrike" cap="none" dirty="0">
                  <a:solidFill>
                    <a:schemeClr val="dk1"/>
                  </a:solidFill>
                  <a:latin typeface="Calibri"/>
                  <a:ea typeface="Calibri"/>
                  <a:cs typeface="Calibri"/>
                  <a:sym typeface="Calibri"/>
                </a:rPr>
                <a:t>designing learning environments at the most appropriate level according to learners' subjective control and value of learning tasks creates higher levels of curiosity and pleasure and less anxiety</a:t>
              </a:r>
              <a:endParaRPr lang="tr-T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tr-TR" sz="18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GB" sz="1800" b="0" i="0" u="none" strike="noStrike" cap="none" dirty="0">
                  <a:solidFill>
                    <a:schemeClr val="dk1"/>
                  </a:solidFill>
                  <a:latin typeface="Calibri"/>
                  <a:ea typeface="Calibri"/>
                  <a:cs typeface="Calibri"/>
                  <a:sym typeface="Calibri"/>
                </a:rPr>
                <a:t>For gifted </a:t>
              </a:r>
              <a:r>
                <a:rPr lang="tr-TR" sz="1800" b="0" i="0" u="none" strike="noStrike" cap="none" dirty="0" err="1">
                  <a:solidFill>
                    <a:schemeClr val="dk1"/>
                  </a:solidFill>
                  <a:latin typeface="Calibri"/>
                  <a:ea typeface="Calibri"/>
                  <a:cs typeface="Calibri"/>
                  <a:sym typeface="Calibri"/>
                </a:rPr>
                <a:t>students</a:t>
              </a:r>
              <a:r>
                <a:rPr lang="tr-TR" sz="18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complex task, incomplete teacher guidance and high expectations increase students' anxiety and insecurity, however, these factors create struggle, increase their efforts and perceived learning</a:t>
              </a:r>
              <a:endParaRPr sz="1800" b="0" i="0" u="none" strike="noStrike" cap="none" dirty="0">
                <a:solidFill>
                  <a:schemeClr val="dk1"/>
                </a:solidFill>
                <a:latin typeface="Calibri"/>
                <a:ea typeface="Calibri"/>
                <a:cs typeface="Calibri"/>
                <a:sym typeface="Calibri"/>
              </a:endParaRPr>
            </a:p>
          </p:txBody>
        </p:sp>
        <p:sp>
          <p:nvSpPr>
            <p:cNvPr id="60" name="Google Shape;240;p4">
              <a:extLst>
                <a:ext uri="{FF2B5EF4-FFF2-40B4-BE49-F238E27FC236}">
                  <a16:creationId xmlns:a16="http://schemas.microsoft.com/office/drawing/2014/main" id="{C6DED02D-3021-4ABC-BEED-407142816CE2}"/>
                </a:ext>
              </a:extLst>
            </p:cNvPr>
            <p:cNvSpPr/>
            <p:nvPr/>
          </p:nvSpPr>
          <p:spPr>
            <a:xfrm>
              <a:off x="3944634" y="2401731"/>
              <a:ext cx="2673879" cy="25457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1;p4">
              <a:extLst>
                <a:ext uri="{FF2B5EF4-FFF2-40B4-BE49-F238E27FC236}">
                  <a16:creationId xmlns:a16="http://schemas.microsoft.com/office/drawing/2014/main" id="{D4ECA88A-A0E8-46D1-9B66-7933C40546B0}"/>
                </a:ext>
              </a:extLst>
            </p:cNvPr>
            <p:cNvSpPr/>
            <p:nvPr/>
          </p:nvSpPr>
          <p:spPr>
            <a:xfrm>
              <a:off x="7959" y="668714"/>
              <a:ext cx="1025461" cy="1125147"/>
            </a:xfrm>
            <a:prstGeom prst="plus">
              <a:avLst>
                <a:gd name="adj" fmla="val 32810"/>
              </a:avLst>
            </a:prstGeom>
            <a:solidFill>
              <a:srgbClr val="DBC137"/>
            </a:solidFill>
            <a:ln w="12700" cap="flat" cmpd="sng">
              <a:solidFill>
                <a:srgbClr val="DBC1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2;p4">
              <a:extLst>
                <a:ext uri="{FF2B5EF4-FFF2-40B4-BE49-F238E27FC236}">
                  <a16:creationId xmlns:a16="http://schemas.microsoft.com/office/drawing/2014/main" id="{90D8AE19-422A-4ED7-8C2E-6EBD2B010339}"/>
                </a:ext>
              </a:extLst>
            </p:cNvPr>
            <p:cNvSpPr/>
            <p:nvPr/>
          </p:nvSpPr>
          <p:spPr>
            <a:xfrm>
              <a:off x="5559551" y="1100437"/>
              <a:ext cx="1058962" cy="362896"/>
            </a:xfrm>
            <a:prstGeom prst="rect">
              <a:avLst/>
            </a:prstGeom>
            <a:solidFill>
              <a:srgbClr val="DBC137"/>
            </a:solidFill>
            <a:ln w="12700" cap="flat" cmpd="sng">
              <a:solidFill>
                <a:srgbClr val="DBC1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243;p4">
              <a:extLst>
                <a:ext uri="{FF2B5EF4-FFF2-40B4-BE49-F238E27FC236}">
                  <a16:creationId xmlns:a16="http://schemas.microsoft.com/office/drawing/2014/main" id="{7F675ECA-CEF7-4192-8ADE-80D3B5F711AC}"/>
                </a:ext>
              </a:extLst>
            </p:cNvPr>
            <p:cNvCxnSpPr>
              <a:cxnSpLocks/>
            </p:cNvCxnSpPr>
            <p:nvPr/>
          </p:nvCxnSpPr>
          <p:spPr>
            <a:xfrm>
              <a:off x="3770091" y="1142010"/>
              <a:ext cx="0" cy="3547378"/>
            </a:xfrm>
            <a:prstGeom prst="straightConnector1">
              <a:avLst/>
            </a:prstGeom>
            <a:noFill/>
            <a:ln w="12700" cap="flat" cmpd="sng">
              <a:solidFill>
                <a:srgbClr val="AF9928"/>
              </a:solidFill>
              <a:prstDash val="solid"/>
              <a:miter lim="800000"/>
              <a:headEnd type="none" w="sm" len="sm"/>
              <a:tailEnd type="none" w="sm" len="sm"/>
            </a:ln>
          </p:spPr>
        </p:cxnSp>
        <p:sp>
          <p:nvSpPr>
            <p:cNvPr id="64" name="Google Shape;239;p4">
              <a:extLst>
                <a:ext uri="{FF2B5EF4-FFF2-40B4-BE49-F238E27FC236}">
                  <a16:creationId xmlns:a16="http://schemas.microsoft.com/office/drawing/2014/main" id="{E4663DED-06C0-4779-97DF-84ED8B9F1B67}"/>
                </a:ext>
              </a:extLst>
            </p:cNvPr>
            <p:cNvSpPr txBox="1"/>
            <p:nvPr/>
          </p:nvSpPr>
          <p:spPr>
            <a:xfrm>
              <a:off x="3996008" y="1988315"/>
              <a:ext cx="2342291" cy="1611465"/>
            </a:xfrm>
            <a:prstGeom prst="rect">
              <a:avLst/>
            </a:prstGeom>
            <a:noFill/>
            <a:ln>
              <a:noFill/>
            </a:ln>
          </p:spPr>
          <p:txBody>
            <a:bodyPr spcFirstLastPara="1" wrap="square" lIns="47625" tIns="47625" rIns="47625" bIns="47625" anchor="t" anchorCtr="0">
              <a:noAutofit/>
            </a:bodyPr>
            <a:lstStyle/>
            <a:p>
              <a:pPr marL="0" marR="0" lvl="0" indent="0" algn="ctr" rtl="0">
                <a:lnSpc>
                  <a:spcPct val="90000"/>
                </a:lnSpc>
                <a:spcBef>
                  <a:spcPts val="0"/>
                </a:spcBef>
                <a:spcAft>
                  <a:spcPts val="0"/>
                </a:spcAft>
                <a:buNone/>
              </a:pPr>
              <a:endParaRPr lang="tr-TR" sz="18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sz="1800" b="0" i="0" u="none" strike="noStrike" cap="none" dirty="0">
                  <a:solidFill>
                    <a:schemeClr val="dk1"/>
                  </a:solidFill>
                  <a:latin typeface="Calibri"/>
                  <a:ea typeface="Calibri"/>
                  <a:cs typeface="Calibri"/>
                  <a:sym typeface="Calibri"/>
                </a:rPr>
                <a:t>the studies with gifted students are limited, and there is no study that deals with gifted students online learning and emotions together</a:t>
              </a:r>
              <a:endParaRPr sz="1800" b="0" i="0" u="none" strike="noStrike" cap="none" dirty="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pSp>
        <p:nvGrpSpPr>
          <p:cNvPr id="385" name="Google Shape;385;p6"/>
          <p:cNvGrpSpPr/>
          <p:nvPr/>
        </p:nvGrpSpPr>
        <p:grpSpPr>
          <a:xfrm>
            <a:off x="231494" y="1996408"/>
            <a:ext cx="11960505" cy="4191987"/>
            <a:chOff x="4380628" y="16174"/>
            <a:chExt cx="9518645" cy="4191987"/>
          </a:xfrm>
        </p:grpSpPr>
        <p:sp>
          <p:nvSpPr>
            <p:cNvPr id="386" name="Google Shape;386;p6"/>
            <p:cNvSpPr/>
            <p:nvPr/>
          </p:nvSpPr>
          <p:spPr>
            <a:xfrm rot="5400000">
              <a:off x="4824523" y="1873456"/>
              <a:ext cx="1675461" cy="1907453"/>
            </a:xfrm>
            <a:prstGeom prst="bentUpArrow">
              <a:avLst>
                <a:gd name="adj1" fmla="val 32840"/>
                <a:gd name="adj2" fmla="val 25000"/>
                <a:gd name="adj3" fmla="val 35780"/>
              </a:avLst>
            </a:prstGeom>
            <a:solidFill>
              <a:srgbClr val="D1C7D0"/>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4380628" y="16174"/>
              <a:ext cx="2820490" cy="1974251"/>
            </a:xfrm>
            <a:prstGeom prst="roundRect">
              <a:avLst>
                <a:gd name="adj" fmla="val 1667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4400" b="1" i="0" u="none" strike="noStrike" cap="none">
                  <a:solidFill>
                    <a:schemeClr val="lt2"/>
                  </a:solidFill>
                  <a:latin typeface="Calibri"/>
                  <a:ea typeface="Calibri"/>
                  <a:cs typeface="Calibri"/>
                  <a:sym typeface="Calibri"/>
                </a:rPr>
                <a:t>Aim</a:t>
              </a:r>
              <a:endParaRPr/>
            </a:p>
          </p:txBody>
        </p:sp>
        <p:sp>
          <p:nvSpPr>
            <p:cNvPr id="389" name="Google Shape;389;p6"/>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txBox="1"/>
            <p:nvPr/>
          </p:nvSpPr>
          <p:spPr>
            <a:xfrm>
              <a:off x="7197857" y="204464"/>
              <a:ext cx="6505280"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en-GB" sz="1800" dirty="0">
                  <a:solidFill>
                    <a:schemeClr val="dk1"/>
                  </a:solidFill>
                  <a:latin typeface="Calibri"/>
                  <a:cs typeface="Calibri"/>
                </a:rPr>
                <a:t>to determine the emotions experienced by gifted students in the online programming learning process </a:t>
              </a:r>
            </a:p>
            <a:p>
              <a:pPr marL="171450" marR="0" lvl="1" indent="-171450" algn="l" rtl="0">
                <a:lnSpc>
                  <a:spcPct val="150000"/>
                </a:lnSpc>
                <a:spcBef>
                  <a:spcPts val="0"/>
                </a:spcBef>
                <a:spcAft>
                  <a:spcPts val="0"/>
                </a:spcAft>
                <a:buClr>
                  <a:schemeClr val="dk1"/>
                </a:buClr>
                <a:buSzPts val="1800"/>
                <a:buFont typeface="Calibri"/>
                <a:buChar char="•"/>
              </a:pPr>
              <a:r>
                <a:rPr lang="en-GB" sz="1800" dirty="0">
                  <a:solidFill>
                    <a:schemeClr val="dk1"/>
                  </a:solidFill>
                  <a:latin typeface="Calibri"/>
                  <a:cs typeface="Calibri"/>
                </a:rPr>
                <a:t>to examine the interaction between the learner, the learning environment and the learning task in the online programming learning process in the context of emotions</a:t>
              </a:r>
              <a:endParaRPr lang="en-GB" sz="1800" dirty="0">
                <a:solidFill>
                  <a:schemeClr val="dk1"/>
                </a:solidFill>
                <a:latin typeface="Calibri"/>
                <a:cs typeface="Calibri"/>
                <a:sym typeface="Calibri"/>
              </a:endParaRPr>
            </a:p>
          </p:txBody>
        </p:sp>
        <p:sp>
          <p:nvSpPr>
            <p:cNvPr id="391" name="Google Shape;391;p6"/>
            <p:cNvSpPr/>
            <p:nvPr/>
          </p:nvSpPr>
          <p:spPr>
            <a:xfrm>
              <a:off x="6841959" y="2233910"/>
              <a:ext cx="2820490" cy="1974251"/>
            </a:xfrm>
            <a:prstGeom prst="roundRect">
              <a:avLst>
                <a:gd name="adj" fmla="val 16670"/>
              </a:avLst>
            </a:prstGeom>
            <a:solidFill>
              <a:srgbClr val="949F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txBox="1"/>
            <p:nvPr/>
          </p:nvSpPr>
          <p:spPr>
            <a:xfrm>
              <a:off x="6938351" y="2330302"/>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4400" b="1" i="0" u="none" strike="noStrike" cap="none">
                  <a:solidFill>
                    <a:schemeClr val="lt2"/>
                  </a:solidFill>
                  <a:latin typeface="Calibri"/>
                  <a:ea typeface="Calibri"/>
                  <a:cs typeface="Calibri"/>
                  <a:sym typeface="Calibri"/>
                </a:rPr>
                <a:t>Research questions</a:t>
              </a:r>
              <a:endParaRPr/>
            </a:p>
          </p:txBody>
        </p:sp>
        <p:sp>
          <p:nvSpPr>
            <p:cNvPr id="393" name="Google Shape;393;p6"/>
            <p:cNvSpPr/>
            <p:nvPr/>
          </p:nvSpPr>
          <p:spPr>
            <a:xfrm>
              <a:off x="9589473" y="2491788"/>
              <a:ext cx="2943264"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txBox="1"/>
            <p:nvPr/>
          </p:nvSpPr>
          <p:spPr>
            <a:xfrm>
              <a:off x="9755215" y="2491788"/>
              <a:ext cx="4144058" cy="1595677"/>
            </a:xfrm>
            <a:prstGeom prst="rect">
              <a:avLst/>
            </a:prstGeom>
            <a:noFill/>
            <a:ln>
              <a:noFill/>
            </a:ln>
          </p:spPr>
          <p:txBody>
            <a:bodyPr spcFirstLastPara="1" wrap="square" lIns="68575" tIns="68575" rIns="68575" bIns="68575" anchor="ctr" anchorCtr="0">
              <a:noAutofit/>
            </a:bodyPr>
            <a:lstStyle/>
            <a:p>
              <a:pPr marR="0" lvl="1" algn="l" rtl="0">
                <a:lnSpc>
                  <a:spcPct val="9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1.What emotions do gifted students experience during OPL?</a:t>
              </a:r>
            </a:p>
            <a:p>
              <a:pPr marL="171450" marR="0" lvl="1" indent="-171450" algn="l" rtl="0">
                <a:lnSpc>
                  <a:spcPct val="90000"/>
                </a:lnSpc>
                <a:spcBef>
                  <a:spcPts val="0"/>
                </a:spcBef>
                <a:spcAft>
                  <a:spcPts val="0"/>
                </a:spcAft>
                <a:buClr>
                  <a:schemeClr val="dk1"/>
                </a:buClr>
                <a:buSzPts val="1800"/>
                <a:buFont typeface="Calibri"/>
                <a:buChar char="•"/>
              </a:pPr>
              <a:endParaRPr lang="en-US" sz="1800" b="0" i="0" u="none" strike="noStrike" cap="none" dirty="0">
                <a:solidFill>
                  <a:schemeClr val="dk1"/>
                </a:solidFill>
                <a:latin typeface="Calibri"/>
                <a:ea typeface="Calibri"/>
                <a:cs typeface="Calibri"/>
                <a:sym typeface="Calibri"/>
              </a:endParaRPr>
            </a:p>
            <a:p>
              <a:pPr marR="0" lvl="1" algn="l" rtl="0">
                <a:lnSpc>
                  <a:spcPct val="9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2.What attributes does an online learning environments  have that considers interaction between GS and the learning environment in an emotional context?</a:t>
              </a:r>
            </a:p>
          </p:txBody>
        </p:sp>
      </p:grpSp>
      <p:pic>
        <p:nvPicPr>
          <p:cNvPr id="397" name="Google Shape;397;p6" descr="Hacettepe Üniversitesi logo vector"/>
          <p:cNvPicPr preferRelativeResize="0"/>
          <p:nvPr/>
        </p:nvPicPr>
        <p:blipFill rotWithShape="1">
          <a:blip r:embed="rId3">
            <a:alphaModFix/>
          </a:blip>
          <a:srcRect/>
          <a:stretch/>
        </p:blipFill>
        <p:spPr>
          <a:xfrm>
            <a:off x="417968" y="6067701"/>
            <a:ext cx="1084828" cy="1084828"/>
          </a:xfrm>
          <a:prstGeom prst="rect">
            <a:avLst/>
          </a:prstGeom>
          <a:noFill/>
          <a:ln>
            <a:noFill/>
          </a:ln>
        </p:spPr>
      </p:pic>
      <p:sp>
        <p:nvSpPr>
          <p:cNvPr id="65" name="Google Shape;107;p2">
            <a:extLst>
              <a:ext uri="{FF2B5EF4-FFF2-40B4-BE49-F238E27FC236}">
                <a16:creationId xmlns:a16="http://schemas.microsoft.com/office/drawing/2014/main" id="{9D11AFFE-BAC9-40C7-8FFD-96ECCF60EA62}"/>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a:t>
            </a:fld>
            <a:endParaRPr/>
          </a:p>
        </p:txBody>
      </p:sp>
      <p:sp>
        <p:nvSpPr>
          <p:cNvPr id="66" name="Google Shape;108;p2">
            <a:extLst>
              <a:ext uri="{FF2B5EF4-FFF2-40B4-BE49-F238E27FC236}">
                <a16:creationId xmlns:a16="http://schemas.microsoft.com/office/drawing/2014/main" id="{62EEB57E-1C3A-41F2-AF91-78E46F5F46FA}"/>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67" name="Google Shape;155;p2">
            <a:extLst>
              <a:ext uri="{FF2B5EF4-FFF2-40B4-BE49-F238E27FC236}">
                <a16:creationId xmlns:a16="http://schemas.microsoft.com/office/drawing/2014/main" id="{7213A78F-DBCD-4C23-B462-AAA468491EFE}"/>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68" name="Google Shape;158;p2">
            <a:extLst>
              <a:ext uri="{FF2B5EF4-FFF2-40B4-BE49-F238E27FC236}">
                <a16:creationId xmlns:a16="http://schemas.microsoft.com/office/drawing/2014/main" id="{AF705F11-4068-41E5-A148-15F05746F25F}"/>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69" name="Grup 68">
            <a:extLst>
              <a:ext uri="{FF2B5EF4-FFF2-40B4-BE49-F238E27FC236}">
                <a16:creationId xmlns:a16="http://schemas.microsoft.com/office/drawing/2014/main" id="{C4E95057-BA24-400D-B10F-55C49D196CF0}"/>
              </a:ext>
            </a:extLst>
          </p:cNvPr>
          <p:cNvGrpSpPr/>
          <p:nvPr/>
        </p:nvGrpSpPr>
        <p:grpSpPr>
          <a:xfrm>
            <a:off x="-3811" y="-334119"/>
            <a:ext cx="11723094" cy="2526969"/>
            <a:chOff x="-3811" y="-334119"/>
            <a:chExt cx="11723094" cy="2526969"/>
          </a:xfrm>
        </p:grpSpPr>
        <p:grpSp>
          <p:nvGrpSpPr>
            <p:cNvPr id="70" name="Grup 69">
              <a:extLst>
                <a:ext uri="{FF2B5EF4-FFF2-40B4-BE49-F238E27FC236}">
                  <a16:creationId xmlns:a16="http://schemas.microsoft.com/office/drawing/2014/main" id="{C3B4A94E-9B5A-4160-8115-E122895CA033}"/>
                </a:ext>
              </a:extLst>
            </p:cNvPr>
            <p:cNvGrpSpPr/>
            <p:nvPr/>
          </p:nvGrpSpPr>
          <p:grpSpPr>
            <a:xfrm>
              <a:off x="-3811" y="-334119"/>
              <a:ext cx="11723094" cy="2526969"/>
              <a:chOff x="-3811" y="-334119"/>
              <a:chExt cx="11723094" cy="2526969"/>
            </a:xfrm>
          </p:grpSpPr>
          <p:sp>
            <p:nvSpPr>
              <p:cNvPr id="77" name="Google Shape;181;p3">
                <a:extLst>
                  <a:ext uri="{FF2B5EF4-FFF2-40B4-BE49-F238E27FC236}">
                    <a16:creationId xmlns:a16="http://schemas.microsoft.com/office/drawing/2014/main" id="{23940207-BF25-489F-B34D-A1750B6AF896}"/>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2;p3">
                <a:extLst>
                  <a:ext uri="{FF2B5EF4-FFF2-40B4-BE49-F238E27FC236}">
                    <a16:creationId xmlns:a16="http://schemas.microsoft.com/office/drawing/2014/main" id="{DF106E3F-775B-4C4B-9E5E-138FD9586525}"/>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3;p3">
                <a:extLst>
                  <a:ext uri="{FF2B5EF4-FFF2-40B4-BE49-F238E27FC236}">
                    <a16:creationId xmlns:a16="http://schemas.microsoft.com/office/drawing/2014/main" id="{1C6BF3CE-5CCB-466E-98D2-DB88D07B0C79}"/>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0" name="Google Shape;184;p3">
                <a:extLst>
                  <a:ext uri="{FF2B5EF4-FFF2-40B4-BE49-F238E27FC236}">
                    <a16:creationId xmlns:a16="http://schemas.microsoft.com/office/drawing/2014/main" id="{FD131723-A93F-48CC-AB31-16AD331DDCDF}"/>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5;p3">
                <a:extLst>
                  <a:ext uri="{FF2B5EF4-FFF2-40B4-BE49-F238E27FC236}">
                    <a16:creationId xmlns:a16="http://schemas.microsoft.com/office/drawing/2014/main" id="{CF34D66B-CF27-4F04-90FC-952B8B3A56FB}"/>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6;p3">
                <a:extLst>
                  <a:ext uri="{FF2B5EF4-FFF2-40B4-BE49-F238E27FC236}">
                    <a16:creationId xmlns:a16="http://schemas.microsoft.com/office/drawing/2014/main" id="{B95829ED-C076-4F80-93CB-1D0E74B394B8}"/>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3" name="Google Shape;187;p3">
                <a:extLst>
                  <a:ext uri="{FF2B5EF4-FFF2-40B4-BE49-F238E27FC236}">
                    <a16:creationId xmlns:a16="http://schemas.microsoft.com/office/drawing/2014/main" id="{09635B33-5A73-4A12-AB95-95F77761D81E}"/>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8;p3">
                <a:extLst>
                  <a:ext uri="{FF2B5EF4-FFF2-40B4-BE49-F238E27FC236}">
                    <a16:creationId xmlns:a16="http://schemas.microsoft.com/office/drawing/2014/main" id="{88197533-83FA-4046-8615-6AD0BE5340A0}"/>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9;p3">
                <a:extLst>
                  <a:ext uri="{FF2B5EF4-FFF2-40B4-BE49-F238E27FC236}">
                    <a16:creationId xmlns:a16="http://schemas.microsoft.com/office/drawing/2014/main" id="{3FFAC316-8E5D-4892-BFBC-72D31CF7970D}"/>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0;p3">
                <a:extLst>
                  <a:ext uri="{FF2B5EF4-FFF2-40B4-BE49-F238E27FC236}">
                    <a16:creationId xmlns:a16="http://schemas.microsoft.com/office/drawing/2014/main" id="{C2288E67-F20B-4635-BD2B-DF05550B9AFA}"/>
                  </a:ext>
                </a:extLst>
              </p:cNvPr>
              <p:cNvSpPr txBox="1"/>
              <p:nvPr/>
            </p:nvSpPr>
            <p:spPr>
              <a:xfrm rot="18710739">
                <a:off x="2106787" y="1320601"/>
                <a:ext cx="1231457" cy="44685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2000" b="1" i="0" u="none" strike="noStrike" cap="none" dirty="0" err="1">
                    <a:solidFill>
                      <a:schemeClr val="tx2"/>
                    </a:solidFill>
                    <a:latin typeface="Calibri"/>
                    <a:ea typeface="Calibri"/>
                    <a:cs typeface="Calibri"/>
                    <a:sym typeface="Calibri"/>
                  </a:rPr>
                  <a:t>Aim</a:t>
                </a:r>
                <a:r>
                  <a:rPr lang="tr-TR" sz="2000" b="1" i="0" u="none" strike="noStrike" cap="none" dirty="0">
                    <a:solidFill>
                      <a:schemeClr val="tx2"/>
                    </a:solidFill>
                    <a:latin typeface="Calibri"/>
                    <a:ea typeface="Calibri"/>
                    <a:cs typeface="Calibri"/>
                    <a:sym typeface="Calibri"/>
                  </a:rPr>
                  <a:t> </a:t>
                </a:r>
                <a:endParaRPr sz="2000" dirty="0">
                  <a:solidFill>
                    <a:schemeClr val="tx2"/>
                  </a:solidFill>
                </a:endParaRPr>
              </a:p>
            </p:txBody>
          </p:sp>
          <p:sp>
            <p:nvSpPr>
              <p:cNvPr id="87" name="Google Shape;191;p3">
                <a:extLst>
                  <a:ext uri="{FF2B5EF4-FFF2-40B4-BE49-F238E27FC236}">
                    <a16:creationId xmlns:a16="http://schemas.microsoft.com/office/drawing/2014/main" id="{EAC2B617-15FF-4E52-B0A5-C5AA113C38C5}"/>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2;p3">
                <a:extLst>
                  <a:ext uri="{FF2B5EF4-FFF2-40B4-BE49-F238E27FC236}">
                    <a16:creationId xmlns:a16="http://schemas.microsoft.com/office/drawing/2014/main" id="{F7E16B9E-DEA4-4967-99E5-3E45D15FD5D2}"/>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3;p3">
                <a:extLst>
                  <a:ext uri="{FF2B5EF4-FFF2-40B4-BE49-F238E27FC236}">
                    <a16:creationId xmlns:a16="http://schemas.microsoft.com/office/drawing/2014/main" id="{1CD93EE3-B9B1-4857-B67F-BC464A9F439B}"/>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4;p3">
                <a:extLst>
                  <a:ext uri="{FF2B5EF4-FFF2-40B4-BE49-F238E27FC236}">
                    <a16:creationId xmlns:a16="http://schemas.microsoft.com/office/drawing/2014/main" id="{7D868CE8-3F66-4AB4-AC75-C742C2581974}"/>
                  </a:ext>
                </a:extLst>
              </p:cNvPr>
              <p:cNvSpPr txBox="1"/>
              <p:nvPr/>
            </p:nvSpPr>
            <p:spPr>
              <a:xfrm rot="18710739">
                <a:off x="2799423" y="1107008"/>
                <a:ext cx="1311278" cy="556242"/>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sz="2000" b="1">
                    <a:solidFill>
                      <a:schemeClr val="tx2"/>
                    </a:solidFill>
                    <a:latin typeface="Calibri"/>
                    <a:ea typeface="Calibri"/>
                    <a:cs typeface="Calibri"/>
                  </a:defRPr>
                </a:lvl1pPr>
              </a:lstStyle>
              <a:p>
                <a:r>
                  <a:rPr lang="tr-TR" dirty="0" err="1">
                    <a:sym typeface="Calibri"/>
                  </a:rPr>
                  <a:t>Research</a:t>
                </a:r>
                <a:r>
                  <a:rPr lang="tr-TR" dirty="0">
                    <a:sym typeface="Calibri"/>
                  </a:rPr>
                  <a:t> </a:t>
                </a:r>
                <a:r>
                  <a:rPr lang="tr-TR" dirty="0" err="1">
                    <a:sym typeface="Calibri"/>
                  </a:rPr>
                  <a:t>questions</a:t>
                </a:r>
                <a:endParaRPr dirty="0"/>
              </a:p>
            </p:txBody>
          </p:sp>
          <p:sp>
            <p:nvSpPr>
              <p:cNvPr id="91" name="Google Shape;195;p3">
                <a:extLst>
                  <a:ext uri="{FF2B5EF4-FFF2-40B4-BE49-F238E27FC236}">
                    <a16:creationId xmlns:a16="http://schemas.microsoft.com/office/drawing/2014/main" id="{ABE4AEBB-BACB-4FF9-8664-EBBE17254141}"/>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6;p3">
                <a:extLst>
                  <a:ext uri="{FF2B5EF4-FFF2-40B4-BE49-F238E27FC236}">
                    <a16:creationId xmlns:a16="http://schemas.microsoft.com/office/drawing/2014/main" id="{692B3D41-B3C0-4B48-9088-E632FC936A8C}"/>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p3">
                <a:extLst>
                  <a:ext uri="{FF2B5EF4-FFF2-40B4-BE49-F238E27FC236}">
                    <a16:creationId xmlns:a16="http://schemas.microsoft.com/office/drawing/2014/main" id="{3542C40C-8197-4FDF-BCC1-728DC4B262FE}"/>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8;p3">
                <a:extLst>
                  <a:ext uri="{FF2B5EF4-FFF2-40B4-BE49-F238E27FC236}">
                    <a16:creationId xmlns:a16="http://schemas.microsoft.com/office/drawing/2014/main" id="{B5D5F1A8-6ABD-4DC4-BB54-BDFD33A65135}"/>
                  </a:ext>
                </a:extLst>
              </p:cNvPr>
              <p:cNvSpPr txBox="1"/>
              <p:nvPr/>
            </p:nvSpPr>
            <p:spPr>
              <a:xfrm rot="20481564">
                <a:off x="4137062" y="1278952"/>
                <a:ext cx="1138714" cy="434997"/>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Method</a:t>
                </a:r>
                <a:endParaRPr dirty="0"/>
              </a:p>
            </p:txBody>
          </p:sp>
          <p:sp>
            <p:nvSpPr>
              <p:cNvPr id="95" name="Google Shape;199;p3">
                <a:extLst>
                  <a:ext uri="{FF2B5EF4-FFF2-40B4-BE49-F238E27FC236}">
                    <a16:creationId xmlns:a16="http://schemas.microsoft.com/office/drawing/2014/main" id="{C4AE7F58-1B43-4825-87CA-F77D723F7F5C}"/>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0;p3">
                <a:extLst>
                  <a:ext uri="{FF2B5EF4-FFF2-40B4-BE49-F238E27FC236}">
                    <a16:creationId xmlns:a16="http://schemas.microsoft.com/office/drawing/2014/main" id="{50A9071A-ED4F-4957-979A-F3102A937749}"/>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2;p3">
                <a:extLst>
                  <a:ext uri="{FF2B5EF4-FFF2-40B4-BE49-F238E27FC236}">
                    <a16:creationId xmlns:a16="http://schemas.microsoft.com/office/drawing/2014/main" id="{C6DD4C69-70F6-4217-8E74-CB07B837F43B}"/>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3;p3">
                <a:extLst>
                  <a:ext uri="{FF2B5EF4-FFF2-40B4-BE49-F238E27FC236}">
                    <a16:creationId xmlns:a16="http://schemas.microsoft.com/office/drawing/2014/main" id="{1B0E2479-C0A4-4295-A1BF-3FEEC2613B76}"/>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4;p3">
                <a:extLst>
                  <a:ext uri="{FF2B5EF4-FFF2-40B4-BE49-F238E27FC236}">
                    <a16:creationId xmlns:a16="http://schemas.microsoft.com/office/drawing/2014/main" id="{D2BA0E93-A9DA-49E3-80CA-4C44221C491F}"/>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6;p3">
                <a:extLst>
                  <a:ext uri="{FF2B5EF4-FFF2-40B4-BE49-F238E27FC236}">
                    <a16:creationId xmlns:a16="http://schemas.microsoft.com/office/drawing/2014/main" id="{D3C8CFE7-992F-44F5-82B2-800278D5C052}"/>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7;p3">
                <a:extLst>
                  <a:ext uri="{FF2B5EF4-FFF2-40B4-BE49-F238E27FC236}">
                    <a16:creationId xmlns:a16="http://schemas.microsoft.com/office/drawing/2014/main" id="{11A031C2-B014-4336-A9D1-04F911831FAC}"/>
                  </a:ext>
                </a:extLst>
              </p:cNvPr>
              <p:cNvSpPr/>
              <p:nvPr/>
            </p:nvSpPr>
            <p:spPr>
              <a:xfrm>
                <a:off x="7442271" y="463849"/>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8;p3">
                <a:extLst>
                  <a:ext uri="{FF2B5EF4-FFF2-40B4-BE49-F238E27FC236}">
                    <a16:creationId xmlns:a16="http://schemas.microsoft.com/office/drawing/2014/main" id="{19A37EED-155B-47AA-9B6D-E962ED396647}"/>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0;p3">
                <a:extLst>
                  <a:ext uri="{FF2B5EF4-FFF2-40B4-BE49-F238E27FC236}">
                    <a16:creationId xmlns:a16="http://schemas.microsoft.com/office/drawing/2014/main" id="{32296B5B-DD10-4A9D-9065-1997AA17459D}"/>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p3">
                <a:extLst>
                  <a:ext uri="{FF2B5EF4-FFF2-40B4-BE49-F238E27FC236}">
                    <a16:creationId xmlns:a16="http://schemas.microsoft.com/office/drawing/2014/main" id="{29F5B4D4-CD1D-453F-A7A9-DFF6D278151E}"/>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4;p3">
                <a:extLst>
                  <a:ext uri="{FF2B5EF4-FFF2-40B4-BE49-F238E27FC236}">
                    <a16:creationId xmlns:a16="http://schemas.microsoft.com/office/drawing/2014/main" id="{C5194618-0487-4C64-B0CD-6A91C921FD19}"/>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8;p3">
                <a:extLst>
                  <a:ext uri="{FF2B5EF4-FFF2-40B4-BE49-F238E27FC236}">
                    <a16:creationId xmlns:a16="http://schemas.microsoft.com/office/drawing/2014/main" id="{B848D592-BE4B-40D4-9B3C-E730E694C9F6}"/>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0;p3">
                <a:extLst>
                  <a:ext uri="{FF2B5EF4-FFF2-40B4-BE49-F238E27FC236}">
                    <a16:creationId xmlns:a16="http://schemas.microsoft.com/office/drawing/2014/main" id="{E353D57F-DB66-4F97-A94E-A6197E241EE9}"/>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p3">
                <a:extLst>
                  <a:ext uri="{FF2B5EF4-FFF2-40B4-BE49-F238E27FC236}">
                    <a16:creationId xmlns:a16="http://schemas.microsoft.com/office/drawing/2014/main" id="{9A540CD6-4AA4-445C-9361-AE5E26E6CD23}"/>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p3">
                <a:extLst>
                  <a:ext uri="{FF2B5EF4-FFF2-40B4-BE49-F238E27FC236}">
                    <a16:creationId xmlns:a16="http://schemas.microsoft.com/office/drawing/2014/main" id="{F62E473F-EA6C-4442-AD8C-6FC5EC9BD7EE}"/>
                  </a:ext>
                </a:extLst>
              </p:cNvPr>
              <p:cNvSpPr/>
              <p:nvPr/>
            </p:nvSpPr>
            <p:spPr>
              <a:xfrm>
                <a:off x="10168550" y="429319"/>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4;p3">
                <a:extLst>
                  <a:ext uri="{FF2B5EF4-FFF2-40B4-BE49-F238E27FC236}">
                    <a16:creationId xmlns:a16="http://schemas.microsoft.com/office/drawing/2014/main" id="{A7637AAD-803F-43FD-B41F-1F51C98E601D}"/>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p3">
                <a:extLst>
                  <a:ext uri="{FF2B5EF4-FFF2-40B4-BE49-F238E27FC236}">
                    <a16:creationId xmlns:a16="http://schemas.microsoft.com/office/drawing/2014/main" id="{005D55C0-ADA9-4AF6-9042-B4421AEA1B3D}"/>
                  </a:ext>
                </a:extLst>
              </p:cNvPr>
              <p:cNvSpPr txBox="1"/>
              <p:nvPr/>
            </p:nvSpPr>
            <p:spPr>
              <a:xfrm rot="20187929">
                <a:off x="8221239" y="1013432"/>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Results</a:t>
                </a:r>
                <a:endParaRPr lang="tr-TR" sz="2000" dirty="0"/>
              </a:p>
            </p:txBody>
          </p:sp>
        </p:grpSp>
        <p:grpSp>
          <p:nvGrpSpPr>
            <p:cNvPr id="71" name="Grup 70">
              <a:extLst>
                <a:ext uri="{FF2B5EF4-FFF2-40B4-BE49-F238E27FC236}">
                  <a16:creationId xmlns:a16="http://schemas.microsoft.com/office/drawing/2014/main" id="{C5B2EAC7-A9BD-4E6F-A47D-A41B515C9E6E}"/>
                </a:ext>
              </a:extLst>
            </p:cNvPr>
            <p:cNvGrpSpPr/>
            <p:nvPr/>
          </p:nvGrpSpPr>
          <p:grpSpPr>
            <a:xfrm>
              <a:off x="5269029" y="455136"/>
              <a:ext cx="5431883" cy="1665993"/>
              <a:chOff x="5269029" y="455136"/>
              <a:chExt cx="5431883" cy="1665993"/>
            </a:xfrm>
          </p:grpSpPr>
          <p:sp>
            <p:nvSpPr>
              <p:cNvPr id="72" name="Google Shape;130;p2">
                <a:extLst>
                  <a:ext uri="{FF2B5EF4-FFF2-40B4-BE49-F238E27FC236}">
                    <a16:creationId xmlns:a16="http://schemas.microsoft.com/office/drawing/2014/main" id="{194B98B8-B5CA-46E6-81B5-441A71CB6EE7}"/>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dirty="0">
                    <a:sym typeface="Calibri"/>
                  </a:rPr>
                  <a:t> </a:t>
                </a:r>
                <a:r>
                  <a:rPr lang="tr-TR" dirty="0" err="1">
                    <a:sym typeface="Calibri"/>
                  </a:rPr>
                  <a:t>Method</a:t>
                </a:r>
                <a:r>
                  <a:rPr lang="tr-TR" dirty="0">
                    <a:sym typeface="Calibri"/>
                  </a:rPr>
                  <a:t> </a:t>
                </a:r>
                <a:endParaRPr lang="tr-TR" dirty="0"/>
              </a:p>
            </p:txBody>
          </p:sp>
          <p:sp>
            <p:nvSpPr>
              <p:cNvPr id="73" name="Google Shape;134;p2">
                <a:extLst>
                  <a:ext uri="{FF2B5EF4-FFF2-40B4-BE49-F238E27FC236}">
                    <a16:creationId xmlns:a16="http://schemas.microsoft.com/office/drawing/2014/main" id="{C728AA5C-7F1D-4E12-BBE8-2454A1FD006D}"/>
                  </a:ext>
                </a:extLst>
              </p:cNvPr>
              <p:cNvSpPr txBox="1"/>
              <p:nvPr/>
            </p:nvSpPr>
            <p:spPr>
              <a:xfrm rot="18256502">
                <a:off x="5824588" y="1254564"/>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a:solidFill>
                      <a:srgbClr val="BFBFBF"/>
                    </a:solidFill>
                    <a:latin typeface="Calibri"/>
                    <a:cs typeface="Calibri"/>
                    <a:sym typeface="Calibri"/>
                  </a:rPr>
                  <a:t>Data</a:t>
                </a:r>
                <a:endParaRPr lang="tr-TR" sz="1800" dirty="0">
                  <a:solidFill>
                    <a:schemeClr val="tx2"/>
                  </a:solidFill>
                  <a:latin typeface="Calibri"/>
                  <a:cs typeface="Calibri"/>
                  <a:sym typeface="Calibri"/>
                </a:endParaRPr>
              </a:p>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collection</a:t>
                </a:r>
                <a:endParaRPr b="1" dirty="0">
                  <a:solidFill>
                    <a:srgbClr val="BFBFBF"/>
                  </a:solidFill>
                  <a:latin typeface="Calibri"/>
                  <a:cs typeface="Calibri"/>
                </a:endParaRPr>
              </a:p>
            </p:txBody>
          </p:sp>
          <p:sp>
            <p:nvSpPr>
              <p:cNvPr id="74" name="Google Shape;138;p2">
                <a:extLst>
                  <a:ext uri="{FF2B5EF4-FFF2-40B4-BE49-F238E27FC236}">
                    <a16:creationId xmlns:a16="http://schemas.microsoft.com/office/drawing/2014/main" id="{DE5212D2-CD91-4E7B-A558-9DC116DFA6CC}"/>
                  </a:ext>
                </a:extLst>
              </p:cNvPr>
              <p:cNvSpPr txBox="1"/>
              <p:nvPr/>
            </p:nvSpPr>
            <p:spPr>
              <a:xfrm rot="18532076">
                <a:off x="6680864" y="1180137"/>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study</a:t>
                </a:r>
                <a:r>
                  <a:rPr lang="tr-TR" b="1" dirty="0">
                    <a:solidFill>
                      <a:srgbClr val="BFBFBF"/>
                    </a:solidFill>
                    <a:latin typeface="Calibri"/>
                    <a:cs typeface="Calibri"/>
                    <a:sym typeface="Calibri"/>
                  </a:rPr>
                  <a:t> </a:t>
                </a:r>
                <a:r>
                  <a:rPr lang="tr-TR" b="1" dirty="0" err="1">
                    <a:solidFill>
                      <a:srgbClr val="BFBFBF"/>
                    </a:solidFill>
                    <a:latin typeface="Calibri"/>
                    <a:cs typeface="Calibri"/>
                    <a:sym typeface="Calibri"/>
                  </a:rPr>
                  <a:t>group</a:t>
                </a:r>
                <a:endParaRPr b="1" dirty="0">
                  <a:solidFill>
                    <a:srgbClr val="BFBFBF"/>
                  </a:solidFill>
                  <a:latin typeface="Calibri"/>
                  <a:cs typeface="Calibri"/>
                </a:endParaRPr>
              </a:p>
            </p:txBody>
          </p:sp>
          <p:sp>
            <p:nvSpPr>
              <p:cNvPr id="75" name="Google Shape;223;p3">
                <a:extLst>
                  <a:ext uri="{FF2B5EF4-FFF2-40B4-BE49-F238E27FC236}">
                    <a16:creationId xmlns:a16="http://schemas.microsoft.com/office/drawing/2014/main" id="{3B42789C-CC80-4059-AFFF-D40E49CA42F9}"/>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p3">
                <a:extLst>
                  <a:ext uri="{FF2B5EF4-FFF2-40B4-BE49-F238E27FC236}">
                    <a16:creationId xmlns:a16="http://schemas.microsoft.com/office/drawing/2014/main" id="{29148908-87F7-4FE9-AF7A-942A137E299C}"/>
                  </a:ext>
                </a:extLst>
              </p:cNvPr>
              <p:cNvSpPr txBox="1"/>
              <p:nvPr/>
            </p:nvSpPr>
            <p:spPr>
              <a:xfrm rot="20187929">
                <a:off x="9277341" y="1078751"/>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444" name="Google Shape;444;p6"/>
          <p:cNvSpPr/>
          <p:nvPr/>
        </p:nvSpPr>
        <p:spPr>
          <a:xfrm>
            <a:off x="3011575" y="452215"/>
            <a:ext cx="563479" cy="528888"/>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444;p6">
            <a:extLst>
              <a:ext uri="{FF2B5EF4-FFF2-40B4-BE49-F238E27FC236}">
                <a16:creationId xmlns:a16="http://schemas.microsoft.com/office/drawing/2014/main" id="{55FF0C4B-67E1-4A8C-BECE-B76B4AEFE27C}"/>
              </a:ext>
            </a:extLst>
          </p:cNvPr>
          <p:cNvSpPr/>
          <p:nvPr/>
        </p:nvSpPr>
        <p:spPr>
          <a:xfrm>
            <a:off x="3701558" y="463917"/>
            <a:ext cx="571434" cy="498065"/>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500"/>
                                        <p:tgtEl>
                                          <p:spTgt spid="4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501" name="Google Shape;501;p7" descr="Hacettepe Üniversitesi logo vector"/>
          <p:cNvPicPr preferRelativeResize="0"/>
          <p:nvPr/>
        </p:nvPicPr>
        <p:blipFill rotWithShape="1">
          <a:blip r:embed="rId3">
            <a:alphaModFix/>
          </a:blip>
          <a:srcRect/>
          <a:stretch/>
        </p:blipFill>
        <p:spPr>
          <a:xfrm>
            <a:off x="417968" y="6067701"/>
            <a:ext cx="1084828" cy="1084828"/>
          </a:xfrm>
          <a:prstGeom prst="rect">
            <a:avLst/>
          </a:prstGeom>
          <a:noFill/>
          <a:ln>
            <a:noFill/>
          </a:ln>
        </p:spPr>
      </p:pic>
      <p:sp>
        <p:nvSpPr>
          <p:cNvPr id="502" name="Google Shape;502;p7"/>
          <p:cNvSpPr txBox="1"/>
          <p:nvPr/>
        </p:nvSpPr>
        <p:spPr>
          <a:xfrm>
            <a:off x="1432560" y="618743"/>
            <a:ext cx="9628632" cy="1362113"/>
          </a:xfrm>
          <a:prstGeom prst="rect">
            <a:avLst/>
          </a:prstGeom>
          <a:noFill/>
          <a:ln>
            <a:noFill/>
          </a:ln>
        </p:spPr>
        <p:txBody>
          <a:bodyPr spcFirstLastPara="1" wrap="square" lIns="91425" tIns="45700" rIns="91425" bIns="45700" anchor="ctr" anchorCtr="0">
            <a:normAutofit/>
          </a:bodyPr>
          <a:lstStyle/>
          <a:p>
            <a:pPr marL="0" marR="0" lvl="0" indent="0" algn="l" rtl="0">
              <a:lnSpc>
                <a:spcPct val="95000"/>
              </a:lnSpc>
              <a:spcBef>
                <a:spcPts val="0"/>
              </a:spcBef>
              <a:spcAft>
                <a:spcPts val="0"/>
              </a:spcAft>
              <a:buClr>
                <a:schemeClr val="lt1"/>
              </a:buClr>
              <a:buSzPts val="3000"/>
              <a:buFont typeface="Calibri"/>
              <a:buNone/>
            </a:pPr>
            <a:r>
              <a:rPr lang="tr-TR" sz="3000" b="1" i="0" u="none" strike="noStrike" cap="none">
                <a:solidFill>
                  <a:schemeClr val="lt1"/>
                </a:solidFill>
                <a:latin typeface="Calibri"/>
                <a:ea typeface="Calibri"/>
                <a:cs typeface="Calibri"/>
                <a:sym typeface="Calibri"/>
              </a:rPr>
              <a:t>Method</a:t>
            </a:r>
            <a:endParaRPr sz="3000" b="1" i="0" u="none" strike="noStrike" cap="none">
              <a:solidFill>
                <a:schemeClr val="lt1"/>
              </a:solidFill>
              <a:latin typeface="Calibri"/>
              <a:ea typeface="Calibri"/>
              <a:cs typeface="Calibri"/>
              <a:sym typeface="Calibri"/>
            </a:endParaRPr>
          </a:p>
        </p:txBody>
      </p:sp>
      <p:sp>
        <p:nvSpPr>
          <p:cNvPr id="55" name="Google Shape;107;p2">
            <a:extLst>
              <a:ext uri="{FF2B5EF4-FFF2-40B4-BE49-F238E27FC236}">
                <a16:creationId xmlns:a16="http://schemas.microsoft.com/office/drawing/2014/main" id="{9EAB2D8B-06C9-41DF-A040-38FE8F1A50AC}"/>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a:t>
            </a:fld>
            <a:endParaRPr/>
          </a:p>
        </p:txBody>
      </p:sp>
      <p:sp>
        <p:nvSpPr>
          <p:cNvPr id="56" name="Google Shape;108;p2">
            <a:extLst>
              <a:ext uri="{FF2B5EF4-FFF2-40B4-BE49-F238E27FC236}">
                <a16:creationId xmlns:a16="http://schemas.microsoft.com/office/drawing/2014/main" id="{1EF0D160-92F4-489A-92B7-11FB0CFCF497}"/>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57" name="Google Shape;155;p2">
            <a:extLst>
              <a:ext uri="{FF2B5EF4-FFF2-40B4-BE49-F238E27FC236}">
                <a16:creationId xmlns:a16="http://schemas.microsoft.com/office/drawing/2014/main" id="{E1682CD6-200F-49EF-9CE4-3AB49F9420F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58" name="Google Shape;158;p2">
            <a:extLst>
              <a:ext uri="{FF2B5EF4-FFF2-40B4-BE49-F238E27FC236}">
                <a16:creationId xmlns:a16="http://schemas.microsoft.com/office/drawing/2014/main" id="{E20FF520-6CEE-4102-840B-B7F97895F98B}"/>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500" name="Google Shape;500;p7"/>
          <p:cNvSpPr/>
          <p:nvPr/>
        </p:nvSpPr>
        <p:spPr>
          <a:xfrm>
            <a:off x="4337909" y="3838610"/>
            <a:ext cx="1057275" cy="1066800"/>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 name="Grup 1">
            <a:extLst>
              <a:ext uri="{FF2B5EF4-FFF2-40B4-BE49-F238E27FC236}">
                <a16:creationId xmlns:a16="http://schemas.microsoft.com/office/drawing/2014/main" id="{2ED91F3C-4392-4BAB-8E45-EFC6F0DBE11A}"/>
              </a:ext>
            </a:extLst>
          </p:cNvPr>
          <p:cNvGrpSpPr/>
          <p:nvPr/>
        </p:nvGrpSpPr>
        <p:grpSpPr>
          <a:xfrm>
            <a:off x="693429" y="2285248"/>
            <a:ext cx="10961542" cy="3785876"/>
            <a:chOff x="693429" y="2285248"/>
            <a:chExt cx="10961542" cy="3785876"/>
          </a:xfrm>
        </p:grpSpPr>
        <p:grpSp>
          <p:nvGrpSpPr>
            <p:cNvPr id="102" name="Google Shape;109;p2">
              <a:extLst>
                <a:ext uri="{FF2B5EF4-FFF2-40B4-BE49-F238E27FC236}">
                  <a16:creationId xmlns:a16="http://schemas.microsoft.com/office/drawing/2014/main" id="{4AF48233-C2C7-49E2-81FB-51680769FA80}"/>
                </a:ext>
              </a:extLst>
            </p:cNvPr>
            <p:cNvGrpSpPr/>
            <p:nvPr/>
          </p:nvGrpSpPr>
          <p:grpSpPr>
            <a:xfrm>
              <a:off x="693429" y="2285248"/>
              <a:ext cx="10961542" cy="3785876"/>
              <a:chOff x="6000" y="1408319"/>
              <a:chExt cx="7904606" cy="2670345"/>
            </a:xfrm>
          </p:grpSpPr>
          <p:sp>
            <p:nvSpPr>
              <p:cNvPr id="103" name="Google Shape;110;p2">
                <a:extLst>
                  <a:ext uri="{FF2B5EF4-FFF2-40B4-BE49-F238E27FC236}">
                    <a16:creationId xmlns:a16="http://schemas.microsoft.com/office/drawing/2014/main" id="{03FF4587-E63F-4A09-BEE5-F511ABDE8D8E}"/>
                  </a:ext>
                </a:extLst>
              </p:cNvPr>
              <p:cNvSpPr/>
              <p:nvPr/>
            </p:nvSpPr>
            <p:spPr>
              <a:xfrm>
                <a:off x="6000"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11;p2">
                <a:extLst>
                  <a:ext uri="{FF2B5EF4-FFF2-40B4-BE49-F238E27FC236}">
                    <a16:creationId xmlns:a16="http://schemas.microsoft.com/office/drawing/2014/main" id="{70734451-0806-4921-BD23-6BF044E733D9}"/>
                  </a:ext>
                </a:extLst>
              </p:cNvPr>
              <p:cNvSpPr/>
              <p:nvPr/>
            </p:nvSpPr>
            <p:spPr>
              <a:xfrm rot="-3900000">
                <a:off x="323477"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12;p2">
                <a:extLst>
                  <a:ext uri="{FF2B5EF4-FFF2-40B4-BE49-F238E27FC236}">
                    <a16:creationId xmlns:a16="http://schemas.microsoft.com/office/drawing/2014/main" id="{DC8A930E-2C8E-43E3-99F1-017AA9D4507B}"/>
                  </a:ext>
                </a:extLst>
              </p:cNvPr>
              <p:cNvSpPr txBox="1"/>
              <p:nvPr/>
            </p:nvSpPr>
            <p:spPr>
              <a:xfrm rot="-3900000">
                <a:off x="323477"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Introduction</a:t>
                </a:r>
                <a:endParaRPr sz="1800"/>
              </a:p>
            </p:txBody>
          </p:sp>
          <p:sp>
            <p:nvSpPr>
              <p:cNvPr id="106" name="Google Shape;113;p2">
                <a:extLst>
                  <a:ext uri="{FF2B5EF4-FFF2-40B4-BE49-F238E27FC236}">
                    <a16:creationId xmlns:a16="http://schemas.microsoft.com/office/drawing/2014/main" id="{1CDC6363-414F-4C43-A943-BC88F62A7D13}"/>
                  </a:ext>
                </a:extLst>
              </p:cNvPr>
              <p:cNvSpPr/>
              <p:nvPr/>
            </p:nvSpPr>
            <p:spPr>
              <a:xfrm>
                <a:off x="974881" y="2649632"/>
                <a:ext cx="467682" cy="467682"/>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14;p2">
                <a:extLst>
                  <a:ext uri="{FF2B5EF4-FFF2-40B4-BE49-F238E27FC236}">
                    <a16:creationId xmlns:a16="http://schemas.microsoft.com/office/drawing/2014/main" id="{DA6C04AF-1AA9-429E-A50B-BBD8BE0E5406}"/>
                  </a:ext>
                </a:extLst>
              </p:cNvPr>
              <p:cNvSpPr/>
              <p:nvPr/>
            </p:nvSpPr>
            <p:spPr>
              <a:xfrm rot="-3900000">
                <a:off x="420974"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15;p2">
                <a:extLst>
                  <a:ext uri="{FF2B5EF4-FFF2-40B4-BE49-F238E27FC236}">
                    <a16:creationId xmlns:a16="http://schemas.microsoft.com/office/drawing/2014/main" id="{E68EB841-1C1A-44E2-BAA0-392FF3FE2843}"/>
                  </a:ext>
                </a:extLst>
              </p:cNvPr>
              <p:cNvSpPr txBox="1"/>
              <p:nvPr/>
            </p:nvSpPr>
            <p:spPr>
              <a:xfrm rot="-3900000">
                <a:off x="420974"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Problem </a:t>
                </a:r>
                <a:r>
                  <a:rPr lang="tr-TR" sz="1800" b="0" i="0" u="none" strike="noStrike" cap="none" dirty="0" err="1">
                    <a:solidFill>
                      <a:schemeClr val="dk1"/>
                    </a:solidFill>
                    <a:latin typeface="Calibri"/>
                    <a:ea typeface="Calibri"/>
                    <a:cs typeface="Calibri"/>
                    <a:sym typeface="Calibri"/>
                  </a:rPr>
                  <a:t>situation</a:t>
                </a:r>
                <a:endParaRPr sz="1800" dirty="0"/>
              </a:p>
            </p:txBody>
          </p:sp>
          <p:sp>
            <p:nvSpPr>
              <p:cNvPr id="109" name="Google Shape;116;p2">
                <a:extLst>
                  <a:ext uri="{FF2B5EF4-FFF2-40B4-BE49-F238E27FC236}">
                    <a16:creationId xmlns:a16="http://schemas.microsoft.com/office/drawing/2014/main" id="{EEBEC674-4F1C-4A54-8115-D8F340BDBAEA}"/>
                  </a:ext>
                </a:extLst>
              </p:cNvPr>
              <p:cNvSpPr/>
              <p:nvPr/>
            </p:nvSpPr>
            <p:spPr>
              <a:xfrm rot="-3900000">
                <a:off x="10275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7;p2">
                <a:extLst>
                  <a:ext uri="{FF2B5EF4-FFF2-40B4-BE49-F238E27FC236}">
                    <a16:creationId xmlns:a16="http://schemas.microsoft.com/office/drawing/2014/main" id="{DF2FD29D-1AE0-404C-B085-B1DA7A8D3C0E}"/>
                  </a:ext>
                </a:extLst>
              </p:cNvPr>
              <p:cNvSpPr/>
              <p:nvPr/>
            </p:nvSpPr>
            <p:spPr>
              <a:xfrm>
                <a:off x="1510359" y="2649632"/>
                <a:ext cx="467682" cy="467682"/>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8;p2">
                <a:extLst>
                  <a:ext uri="{FF2B5EF4-FFF2-40B4-BE49-F238E27FC236}">
                    <a16:creationId xmlns:a16="http://schemas.microsoft.com/office/drawing/2014/main" id="{19CD096C-13F8-4A0C-948E-9A0AA69FB106}"/>
                  </a:ext>
                </a:extLst>
              </p:cNvPr>
              <p:cNvSpPr/>
              <p:nvPr/>
            </p:nvSpPr>
            <p:spPr>
              <a:xfrm rot="-3900000">
                <a:off x="9564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9;p2">
                <a:extLst>
                  <a:ext uri="{FF2B5EF4-FFF2-40B4-BE49-F238E27FC236}">
                    <a16:creationId xmlns:a16="http://schemas.microsoft.com/office/drawing/2014/main" id="{69A31CC9-5060-4D71-9946-96B3F75435D1}"/>
                  </a:ext>
                </a:extLst>
              </p:cNvPr>
              <p:cNvSpPr txBox="1"/>
              <p:nvPr/>
            </p:nvSpPr>
            <p:spPr>
              <a:xfrm rot="-3900000">
                <a:off x="956453"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Aim </a:t>
                </a:r>
                <a:endParaRPr sz="1800"/>
              </a:p>
            </p:txBody>
          </p:sp>
          <p:sp>
            <p:nvSpPr>
              <p:cNvPr id="113" name="Google Shape;120;p2">
                <a:extLst>
                  <a:ext uri="{FF2B5EF4-FFF2-40B4-BE49-F238E27FC236}">
                    <a16:creationId xmlns:a16="http://schemas.microsoft.com/office/drawing/2014/main" id="{15F46936-7E5D-4948-90AC-D02FCBC9674A}"/>
                  </a:ext>
                </a:extLst>
              </p:cNvPr>
              <p:cNvSpPr/>
              <p:nvPr/>
            </p:nvSpPr>
            <p:spPr>
              <a:xfrm rot="-3900000">
                <a:off x="1563044"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21;p2">
                <a:extLst>
                  <a:ext uri="{FF2B5EF4-FFF2-40B4-BE49-F238E27FC236}">
                    <a16:creationId xmlns:a16="http://schemas.microsoft.com/office/drawing/2014/main" id="{B7F7887E-3FD9-417B-B2CD-D210BF97B618}"/>
                  </a:ext>
                </a:extLst>
              </p:cNvPr>
              <p:cNvSpPr/>
              <p:nvPr/>
            </p:nvSpPr>
            <p:spPr>
              <a:xfrm>
                <a:off x="2045837" y="2649632"/>
                <a:ext cx="467682" cy="467682"/>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22;p2">
                <a:extLst>
                  <a:ext uri="{FF2B5EF4-FFF2-40B4-BE49-F238E27FC236}">
                    <a16:creationId xmlns:a16="http://schemas.microsoft.com/office/drawing/2014/main" id="{C639EF23-9E7C-46D3-9DAE-72B4B579AC34}"/>
                  </a:ext>
                </a:extLst>
              </p:cNvPr>
              <p:cNvSpPr/>
              <p:nvPr/>
            </p:nvSpPr>
            <p:spPr>
              <a:xfrm rot="-3900000">
                <a:off x="1491931"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23;p2">
                <a:extLst>
                  <a:ext uri="{FF2B5EF4-FFF2-40B4-BE49-F238E27FC236}">
                    <a16:creationId xmlns:a16="http://schemas.microsoft.com/office/drawing/2014/main" id="{5DDE4682-6AE1-4552-B17A-4C4E1F0A304C}"/>
                  </a:ext>
                </a:extLst>
              </p:cNvPr>
              <p:cNvSpPr txBox="1"/>
              <p:nvPr/>
            </p:nvSpPr>
            <p:spPr>
              <a:xfrm rot="-3900000">
                <a:off x="1491931" y="3300573"/>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Research questions</a:t>
                </a:r>
                <a:endParaRPr sz="1800"/>
              </a:p>
            </p:txBody>
          </p:sp>
          <p:sp>
            <p:nvSpPr>
              <p:cNvPr id="117" name="Google Shape;124;p2">
                <a:extLst>
                  <a:ext uri="{FF2B5EF4-FFF2-40B4-BE49-F238E27FC236}">
                    <a16:creationId xmlns:a16="http://schemas.microsoft.com/office/drawing/2014/main" id="{323723E3-3E70-43CC-A0EE-CBB171ACA220}"/>
                  </a:ext>
                </a:extLst>
              </p:cNvPr>
              <p:cNvSpPr/>
              <p:nvPr/>
            </p:nvSpPr>
            <p:spPr>
              <a:xfrm rot="-3900000">
                <a:off x="2098522"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25;p2">
                <a:extLst>
                  <a:ext uri="{FF2B5EF4-FFF2-40B4-BE49-F238E27FC236}">
                    <a16:creationId xmlns:a16="http://schemas.microsoft.com/office/drawing/2014/main" id="{605AE28A-26B8-400E-BD15-042ADB0A4D98}"/>
                  </a:ext>
                </a:extLst>
              </p:cNvPr>
              <p:cNvSpPr/>
              <p:nvPr/>
            </p:nvSpPr>
            <p:spPr>
              <a:xfrm>
                <a:off x="2581388" y="243296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26;p2">
                <a:extLst>
                  <a:ext uri="{FF2B5EF4-FFF2-40B4-BE49-F238E27FC236}">
                    <a16:creationId xmlns:a16="http://schemas.microsoft.com/office/drawing/2014/main" id="{457AB770-C9CB-4E2A-A740-1FE6ED3D61E1}"/>
                  </a:ext>
                </a:extLst>
              </p:cNvPr>
              <p:cNvSpPr/>
              <p:nvPr/>
            </p:nvSpPr>
            <p:spPr>
              <a:xfrm rot="-3900000">
                <a:off x="2898864"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7;p2">
                <a:extLst>
                  <a:ext uri="{FF2B5EF4-FFF2-40B4-BE49-F238E27FC236}">
                    <a16:creationId xmlns:a16="http://schemas.microsoft.com/office/drawing/2014/main" id="{646A1B65-D2E6-45A1-8688-20E8CE299F50}"/>
                  </a:ext>
                </a:extLst>
              </p:cNvPr>
              <p:cNvSpPr txBox="1"/>
              <p:nvPr/>
            </p:nvSpPr>
            <p:spPr>
              <a:xfrm rot="-3900000">
                <a:off x="2898864" y="1698458"/>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a:solidFill>
                      <a:schemeClr val="dk1"/>
                    </a:solidFill>
                    <a:latin typeface="Calibri"/>
                    <a:ea typeface="Calibri"/>
                    <a:cs typeface="Calibri"/>
                    <a:sym typeface="Calibri"/>
                  </a:rPr>
                  <a:t>Method</a:t>
                </a:r>
                <a:endParaRPr sz="1800"/>
              </a:p>
            </p:txBody>
          </p:sp>
          <p:sp>
            <p:nvSpPr>
              <p:cNvPr id="121" name="Google Shape;128;p2">
                <a:extLst>
                  <a:ext uri="{FF2B5EF4-FFF2-40B4-BE49-F238E27FC236}">
                    <a16:creationId xmlns:a16="http://schemas.microsoft.com/office/drawing/2014/main" id="{CA85CBDF-537C-4AD4-8232-B9C0EB5BFB81}"/>
                  </a:ext>
                </a:extLst>
              </p:cNvPr>
              <p:cNvSpPr/>
              <p:nvPr/>
            </p:nvSpPr>
            <p:spPr>
              <a:xfrm>
                <a:off x="3658404" y="2649632"/>
                <a:ext cx="467682" cy="467682"/>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9;p2">
                <a:extLst>
                  <a:ext uri="{FF2B5EF4-FFF2-40B4-BE49-F238E27FC236}">
                    <a16:creationId xmlns:a16="http://schemas.microsoft.com/office/drawing/2014/main" id="{8ECF031A-F58A-4F5A-8E89-04F32551C647}"/>
                  </a:ext>
                </a:extLst>
              </p:cNvPr>
              <p:cNvSpPr/>
              <p:nvPr/>
            </p:nvSpPr>
            <p:spPr>
              <a:xfrm rot="-3900000">
                <a:off x="2996362"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30;p2">
                <a:extLst>
                  <a:ext uri="{FF2B5EF4-FFF2-40B4-BE49-F238E27FC236}">
                    <a16:creationId xmlns:a16="http://schemas.microsoft.com/office/drawing/2014/main" id="{4E0E91A0-5DF6-4542-83F4-CF07619580BB}"/>
                  </a:ext>
                </a:extLst>
              </p:cNvPr>
              <p:cNvSpPr txBox="1"/>
              <p:nvPr/>
            </p:nvSpPr>
            <p:spPr>
              <a:xfrm rot="17700000">
                <a:off x="3121244" y="3360628"/>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Research</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Method</a:t>
                </a:r>
                <a:r>
                  <a:rPr lang="tr-TR" sz="1800" b="0" i="0" u="none" strike="noStrike" cap="none" dirty="0">
                    <a:solidFill>
                      <a:schemeClr val="dk1"/>
                    </a:solidFill>
                    <a:latin typeface="Calibri"/>
                    <a:ea typeface="Calibri"/>
                    <a:cs typeface="Calibri"/>
                    <a:sym typeface="Calibri"/>
                  </a:rPr>
                  <a:t> </a:t>
                </a:r>
                <a:endParaRPr lang="tr-TR" sz="1800" dirty="0"/>
              </a:p>
            </p:txBody>
          </p:sp>
          <p:sp>
            <p:nvSpPr>
              <p:cNvPr id="124" name="Google Shape;131;p2">
                <a:extLst>
                  <a:ext uri="{FF2B5EF4-FFF2-40B4-BE49-F238E27FC236}">
                    <a16:creationId xmlns:a16="http://schemas.microsoft.com/office/drawing/2014/main" id="{1042EDF7-4430-4856-9B19-9D2842B88944}"/>
                  </a:ext>
                </a:extLst>
              </p:cNvPr>
              <p:cNvSpPr/>
              <p:nvPr/>
            </p:nvSpPr>
            <p:spPr>
              <a:xfrm rot="-3900000">
                <a:off x="3602953"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32;p2">
                <a:extLst>
                  <a:ext uri="{FF2B5EF4-FFF2-40B4-BE49-F238E27FC236}">
                    <a16:creationId xmlns:a16="http://schemas.microsoft.com/office/drawing/2014/main" id="{2FC8DC1C-F53A-472F-85BF-9E395255A354}"/>
                  </a:ext>
                </a:extLst>
              </p:cNvPr>
              <p:cNvSpPr/>
              <p:nvPr/>
            </p:nvSpPr>
            <p:spPr>
              <a:xfrm>
                <a:off x="4268862" y="2649632"/>
                <a:ext cx="467682" cy="467682"/>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33;p2">
                <a:extLst>
                  <a:ext uri="{FF2B5EF4-FFF2-40B4-BE49-F238E27FC236}">
                    <a16:creationId xmlns:a16="http://schemas.microsoft.com/office/drawing/2014/main" id="{ADD4CE69-B62F-4A40-86E0-9909C8651D62}"/>
                  </a:ext>
                </a:extLst>
              </p:cNvPr>
              <p:cNvSpPr/>
              <p:nvPr/>
            </p:nvSpPr>
            <p:spPr>
              <a:xfrm rot="-3900000">
                <a:off x="3531840"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34;p2">
                <a:extLst>
                  <a:ext uri="{FF2B5EF4-FFF2-40B4-BE49-F238E27FC236}">
                    <a16:creationId xmlns:a16="http://schemas.microsoft.com/office/drawing/2014/main" id="{C68DA602-61B6-4E67-96EB-16253947C4B4}"/>
                  </a:ext>
                </a:extLst>
              </p:cNvPr>
              <p:cNvSpPr txBox="1"/>
              <p:nvPr/>
            </p:nvSpPr>
            <p:spPr>
              <a:xfrm rot="17700000">
                <a:off x="3792092" y="3330600"/>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a:solidFill>
                      <a:schemeClr val="dk1"/>
                    </a:solidFill>
                    <a:latin typeface="Calibri"/>
                    <a:ea typeface="Calibri"/>
                    <a:cs typeface="Calibri"/>
                    <a:sym typeface="Calibri"/>
                  </a:rPr>
                  <a:t>Data </a:t>
                </a:r>
                <a:r>
                  <a:rPr lang="tr-TR" sz="1800" b="0" i="0" u="none" strike="noStrike" cap="none" dirty="0" err="1">
                    <a:solidFill>
                      <a:schemeClr val="dk1"/>
                    </a:solidFill>
                    <a:latin typeface="Calibri"/>
                    <a:ea typeface="Calibri"/>
                    <a:cs typeface="Calibri"/>
                    <a:sym typeface="Calibri"/>
                  </a:rPr>
                  <a:t>collection</a:t>
                </a:r>
                <a:endParaRPr sz="1800" dirty="0"/>
              </a:p>
            </p:txBody>
          </p:sp>
          <p:sp>
            <p:nvSpPr>
              <p:cNvPr id="128" name="Google Shape;135;p2">
                <a:extLst>
                  <a:ext uri="{FF2B5EF4-FFF2-40B4-BE49-F238E27FC236}">
                    <a16:creationId xmlns:a16="http://schemas.microsoft.com/office/drawing/2014/main" id="{6D9E5FDE-7295-42AC-B130-DC55A5832CA9}"/>
                  </a:ext>
                </a:extLst>
              </p:cNvPr>
              <p:cNvSpPr/>
              <p:nvPr/>
            </p:nvSpPr>
            <p:spPr>
              <a:xfrm rot="-3900000">
                <a:off x="4138431"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36;p2">
                <a:extLst>
                  <a:ext uri="{FF2B5EF4-FFF2-40B4-BE49-F238E27FC236}">
                    <a16:creationId xmlns:a16="http://schemas.microsoft.com/office/drawing/2014/main" id="{1EE481E1-B41F-48DC-8659-17BB265F1723}"/>
                  </a:ext>
                </a:extLst>
              </p:cNvPr>
              <p:cNvSpPr/>
              <p:nvPr/>
            </p:nvSpPr>
            <p:spPr>
              <a:xfrm>
                <a:off x="4879320" y="2673065"/>
                <a:ext cx="467682" cy="467682"/>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7;p2">
                <a:extLst>
                  <a:ext uri="{FF2B5EF4-FFF2-40B4-BE49-F238E27FC236}">
                    <a16:creationId xmlns:a16="http://schemas.microsoft.com/office/drawing/2014/main" id="{2463CFEA-9448-4ABF-9E96-0FB3B9841FF9}"/>
                  </a:ext>
                </a:extLst>
              </p:cNvPr>
              <p:cNvSpPr/>
              <p:nvPr/>
            </p:nvSpPr>
            <p:spPr>
              <a:xfrm rot="-3900000">
                <a:off x="4067318"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8;p2">
                <a:extLst>
                  <a:ext uri="{FF2B5EF4-FFF2-40B4-BE49-F238E27FC236}">
                    <a16:creationId xmlns:a16="http://schemas.microsoft.com/office/drawing/2014/main" id="{0DA4FDEB-4463-4853-A65A-D758C26F23D5}"/>
                  </a:ext>
                </a:extLst>
              </p:cNvPr>
              <p:cNvSpPr txBox="1"/>
              <p:nvPr/>
            </p:nvSpPr>
            <p:spPr>
              <a:xfrm rot="17700000">
                <a:off x="4448362" y="3352195"/>
                <a:ext cx="968903" cy="467169"/>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study</a:t>
                </a:r>
                <a:r>
                  <a:rPr lang="tr-TR" sz="1800" b="0" i="0" u="none" strike="noStrike" cap="none" dirty="0">
                    <a:solidFill>
                      <a:schemeClr val="dk1"/>
                    </a:solidFill>
                    <a:latin typeface="Calibri"/>
                    <a:ea typeface="Calibri"/>
                    <a:cs typeface="Calibri"/>
                    <a:sym typeface="Calibri"/>
                  </a:rPr>
                  <a:t> </a:t>
                </a:r>
                <a:r>
                  <a:rPr lang="tr-TR" sz="1800" b="0" i="0" u="none" strike="noStrike" cap="none" dirty="0" err="1">
                    <a:solidFill>
                      <a:schemeClr val="dk1"/>
                    </a:solidFill>
                    <a:latin typeface="Calibri"/>
                    <a:ea typeface="Calibri"/>
                    <a:cs typeface="Calibri"/>
                    <a:sym typeface="Calibri"/>
                  </a:rPr>
                  <a:t>group</a:t>
                </a:r>
                <a:endParaRPr sz="1800" dirty="0"/>
              </a:p>
            </p:txBody>
          </p:sp>
          <p:sp>
            <p:nvSpPr>
              <p:cNvPr id="132" name="Google Shape;139;p2">
                <a:extLst>
                  <a:ext uri="{FF2B5EF4-FFF2-40B4-BE49-F238E27FC236}">
                    <a16:creationId xmlns:a16="http://schemas.microsoft.com/office/drawing/2014/main" id="{4A6FBA2C-5DF2-4FE3-B2C8-2D238D0029BF}"/>
                  </a:ext>
                </a:extLst>
              </p:cNvPr>
              <p:cNvSpPr/>
              <p:nvPr/>
            </p:nvSpPr>
            <p:spPr>
              <a:xfrm rot="-3900000">
                <a:off x="4673910"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41;p2">
                <a:extLst>
                  <a:ext uri="{FF2B5EF4-FFF2-40B4-BE49-F238E27FC236}">
                    <a16:creationId xmlns:a16="http://schemas.microsoft.com/office/drawing/2014/main" id="{55366FFE-3510-4CB2-BC8D-9CF69BE631BB}"/>
                  </a:ext>
                </a:extLst>
              </p:cNvPr>
              <p:cNvSpPr/>
              <p:nvPr/>
            </p:nvSpPr>
            <p:spPr>
              <a:xfrm rot="-3900000">
                <a:off x="4602797"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43;p2">
                <a:extLst>
                  <a:ext uri="{FF2B5EF4-FFF2-40B4-BE49-F238E27FC236}">
                    <a16:creationId xmlns:a16="http://schemas.microsoft.com/office/drawing/2014/main" id="{D9838077-44F7-4AE1-AF00-333EF273B960}"/>
                  </a:ext>
                </a:extLst>
              </p:cNvPr>
              <p:cNvSpPr/>
              <p:nvPr/>
            </p:nvSpPr>
            <p:spPr>
              <a:xfrm rot="-3900000">
                <a:off x="5209388"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45;p2">
                <a:extLst>
                  <a:ext uri="{FF2B5EF4-FFF2-40B4-BE49-F238E27FC236}">
                    <a16:creationId xmlns:a16="http://schemas.microsoft.com/office/drawing/2014/main" id="{6A8B3344-20BB-4519-A621-3838F244C0E7}"/>
                  </a:ext>
                </a:extLst>
              </p:cNvPr>
              <p:cNvSpPr/>
              <p:nvPr/>
            </p:nvSpPr>
            <p:spPr>
              <a:xfrm rot="-3900000">
                <a:off x="5138275"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47;p2">
                <a:extLst>
                  <a:ext uri="{FF2B5EF4-FFF2-40B4-BE49-F238E27FC236}">
                    <a16:creationId xmlns:a16="http://schemas.microsoft.com/office/drawing/2014/main" id="{537B19CA-47C4-4C3D-9A02-5DB503F55D9E}"/>
                  </a:ext>
                </a:extLst>
              </p:cNvPr>
              <p:cNvSpPr/>
              <p:nvPr/>
            </p:nvSpPr>
            <p:spPr>
              <a:xfrm rot="-3900000">
                <a:off x="5744866"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49;p2">
                <a:extLst>
                  <a:ext uri="{FF2B5EF4-FFF2-40B4-BE49-F238E27FC236}">
                    <a16:creationId xmlns:a16="http://schemas.microsoft.com/office/drawing/2014/main" id="{E92F78BE-579E-4AB7-B464-32566397B1DE}"/>
                  </a:ext>
                </a:extLst>
              </p:cNvPr>
              <p:cNvSpPr/>
              <p:nvPr/>
            </p:nvSpPr>
            <p:spPr>
              <a:xfrm rot="-3900000">
                <a:off x="5673753" y="3300573"/>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51;p2">
                <a:extLst>
                  <a:ext uri="{FF2B5EF4-FFF2-40B4-BE49-F238E27FC236}">
                    <a16:creationId xmlns:a16="http://schemas.microsoft.com/office/drawing/2014/main" id="{5BFD31C3-9021-40CD-B364-993D4E703937}"/>
                  </a:ext>
                </a:extLst>
              </p:cNvPr>
              <p:cNvSpPr/>
              <p:nvPr/>
            </p:nvSpPr>
            <p:spPr>
              <a:xfrm rot="-3900000">
                <a:off x="6280345" y="1999206"/>
                <a:ext cx="968903" cy="4671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52;p2">
                <a:extLst>
                  <a:ext uri="{FF2B5EF4-FFF2-40B4-BE49-F238E27FC236}">
                    <a16:creationId xmlns:a16="http://schemas.microsoft.com/office/drawing/2014/main" id="{D47C4B21-C24C-47A0-9EEC-D473B6C7B650}"/>
                  </a:ext>
                </a:extLst>
              </p:cNvPr>
              <p:cNvSpPr/>
              <p:nvPr/>
            </p:nvSpPr>
            <p:spPr>
              <a:xfrm>
                <a:off x="5438501" y="2547317"/>
                <a:ext cx="901012" cy="901012"/>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53;p2">
                <a:extLst>
                  <a:ext uri="{FF2B5EF4-FFF2-40B4-BE49-F238E27FC236}">
                    <a16:creationId xmlns:a16="http://schemas.microsoft.com/office/drawing/2014/main" id="{73190CBF-A179-4268-AD2F-F67E4D4B8ED1}"/>
                  </a:ext>
                </a:extLst>
              </p:cNvPr>
              <p:cNvSpPr/>
              <p:nvPr/>
            </p:nvSpPr>
            <p:spPr>
              <a:xfrm rot="-3900000">
                <a:off x="7080686" y="1698458"/>
                <a:ext cx="1120059" cy="539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54;p2">
                <a:extLst>
                  <a:ext uri="{FF2B5EF4-FFF2-40B4-BE49-F238E27FC236}">
                    <a16:creationId xmlns:a16="http://schemas.microsoft.com/office/drawing/2014/main" id="{2F4E00BB-0509-43A0-BF87-80E89F7A8D7F}"/>
                  </a:ext>
                </a:extLst>
              </p:cNvPr>
              <p:cNvSpPr txBox="1"/>
              <p:nvPr/>
            </p:nvSpPr>
            <p:spPr>
              <a:xfrm rot="17700000">
                <a:off x="5750272" y="1722691"/>
                <a:ext cx="1120059" cy="539781"/>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1800" b="0" i="0" u="none" strike="noStrike" cap="none" dirty="0" err="1">
                    <a:solidFill>
                      <a:schemeClr val="dk1"/>
                    </a:solidFill>
                    <a:latin typeface="Calibri"/>
                    <a:ea typeface="Calibri"/>
                    <a:cs typeface="Calibri"/>
                    <a:sym typeface="Calibri"/>
                  </a:rPr>
                  <a:t>Results</a:t>
                </a:r>
                <a:endParaRPr lang="tr-TR" sz="1800" dirty="0"/>
              </a:p>
            </p:txBody>
          </p:sp>
        </p:grpSp>
        <p:sp>
          <p:nvSpPr>
            <p:cNvPr id="142" name="Google Shape;152;p2">
              <a:extLst>
                <a:ext uri="{FF2B5EF4-FFF2-40B4-BE49-F238E27FC236}">
                  <a16:creationId xmlns:a16="http://schemas.microsoft.com/office/drawing/2014/main" id="{667B8D45-0FDE-474E-B92C-1F1B0B86E07A}"/>
                </a:ext>
              </a:extLst>
            </p:cNvPr>
            <p:cNvSpPr/>
            <p:nvPr/>
          </p:nvSpPr>
          <p:spPr>
            <a:xfrm>
              <a:off x="9696737" y="4008217"/>
              <a:ext cx="1249459" cy="127740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54;p2">
              <a:extLst>
                <a:ext uri="{FF2B5EF4-FFF2-40B4-BE49-F238E27FC236}">
                  <a16:creationId xmlns:a16="http://schemas.microsoft.com/office/drawing/2014/main" id="{D3A26385-CEF3-43C9-9E78-A7C0F0298C82}"/>
                </a:ext>
              </a:extLst>
            </p:cNvPr>
            <p:cNvSpPr txBox="1"/>
            <p:nvPr/>
          </p:nvSpPr>
          <p:spPr>
            <a:xfrm rot="17700000">
              <a:off x="9794534" y="2902451"/>
              <a:ext cx="1587963" cy="748529"/>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en-GB" sz="1800" b="0" i="0" u="none" strike="noStrike" cap="none" dirty="0">
                  <a:solidFill>
                    <a:schemeClr val="dk1"/>
                  </a:solidFill>
                  <a:latin typeface="Calibri"/>
                  <a:ea typeface="Calibri"/>
                  <a:cs typeface="Calibri"/>
                  <a:sym typeface="Calibri"/>
                </a:rPr>
                <a:t>Conclusions</a:t>
              </a:r>
              <a:endParaRPr lang="en-GB" sz="18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811" y="-334119"/>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481564">
                <a:off x="4137062" y="1278952"/>
                <a:ext cx="1138714" cy="434997"/>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chemeClr val="tx2"/>
                    </a:solidFill>
                    <a:latin typeface="Calibri"/>
                    <a:ea typeface="Calibri"/>
                    <a:cs typeface="Calibri"/>
                    <a:sym typeface="Calibri"/>
                  </a:rPr>
                  <a:t>Method</a:t>
                </a:r>
                <a:endParaRPr dirty="0">
                  <a:solidFill>
                    <a:schemeClr val="tx2"/>
                  </a:solidFill>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42271" y="463849"/>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9876354" y="463849"/>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7817437" y="966637"/>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Results</a:t>
                </a:r>
                <a:endParaRPr lang="tr-TR" sz="2000"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5131274" cy="1665993"/>
              <a:chOff x="5269029" y="455136"/>
              <a:chExt cx="5131274" cy="1665993"/>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sz="1800" dirty="0" err="1">
                    <a:solidFill>
                      <a:schemeClr val="tx2"/>
                    </a:solidFill>
                    <a:sym typeface="Calibri"/>
                  </a:rPr>
                  <a:t>Research</a:t>
                </a:r>
                <a:r>
                  <a:rPr lang="tr-TR" sz="1800" dirty="0">
                    <a:solidFill>
                      <a:schemeClr val="tx2"/>
                    </a:solidFill>
                    <a:sym typeface="Calibri"/>
                  </a:rPr>
                  <a:t> </a:t>
                </a:r>
                <a:r>
                  <a:rPr lang="tr-TR" sz="1800" dirty="0" err="1">
                    <a:solidFill>
                      <a:schemeClr val="tx2"/>
                    </a:solidFill>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256502">
                <a:off x="5824588" y="1254564"/>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a:solidFill>
                      <a:srgbClr val="BFBFBF"/>
                    </a:solidFill>
                    <a:latin typeface="Calibri"/>
                    <a:cs typeface="Calibri"/>
                    <a:sym typeface="Calibri"/>
                  </a:rPr>
                  <a:t>Data</a:t>
                </a:r>
                <a:endParaRPr lang="tr-TR" sz="1800" dirty="0">
                  <a:solidFill>
                    <a:schemeClr val="tx2"/>
                  </a:solidFill>
                  <a:latin typeface="Calibri"/>
                  <a:cs typeface="Calibri"/>
                  <a:sym typeface="Calibri"/>
                </a:endParaRPr>
              </a:p>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collection</a:t>
                </a:r>
                <a:endParaRPr b="1" dirty="0">
                  <a:solidFill>
                    <a:srgbClr val="BFBFBF"/>
                  </a:solidFill>
                  <a:latin typeface="Calibri"/>
                  <a:cs typeface="Calibri"/>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80864" y="1180137"/>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study</a:t>
                </a:r>
                <a:r>
                  <a:rPr lang="tr-TR" b="1" dirty="0">
                    <a:solidFill>
                      <a:srgbClr val="BFBFBF"/>
                    </a:solidFill>
                    <a:latin typeface="Calibri"/>
                    <a:cs typeface="Calibri"/>
                    <a:sym typeface="Calibri"/>
                  </a:rPr>
                  <a:t> </a:t>
                </a:r>
                <a:r>
                  <a:rPr lang="tr-TR" b="1" dirty="0" err="1">
                    <a:solidFill>
                      <a:srgbClr val="BFBFBF"/>
                    </a:solidFill>
                    <a:latin typeface="Calibri"/>
                    <a:cs typeface="Calibri"/>
                    <a:sym typeface="Calibri"/>
                  </a:rPr>
                  <a:t>group</a:t>
                </a:r>
                <a:endParaRPr b="1" dirty="0">
                  <a:solidFill>
                    <a:srgbClr val="BFBFBF"/>
                  </a:solidFill>
                  <a:latin typeface="Calibri"/>
                  <a:cs typeface="Calibri"/>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8976732" y="1078135"/>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5648437" y="476346"/>
            <a:ext cx="561396" cy="490183"/>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Metin kutusu 118">
            <a:extLst>
              <a:ext uri="{FF2B5EF4-FFF2-40B4-BE49-F238E27FC236}">
                <a16:creationId xmlns:a16="http://schemas.microsoft.com/office/drawing/2014/main" id="{91D780D4-D69E-4CD2-B335-613B709E9E9B}"/>
              </a:ext>
            </a:extLst>
          </p:cNvPr>
          <p:cNvSpPr txBox="1"/>
          <p:nvPr/>
        </p:nvSpPr>
        <p:spPr>
          <a:xfrm>
            <a:off x="331571" y="2119637"/>
            <a:ext cx="11528858" cy="3365024"/>
          </a:xfrm>
          <a:prstGeom prst="rect">
            <a:avLst/>
          </a:prstGeom>
          <a:noFill/>
        </p:spPr>
        <p:txBody>
          <a:bodyPr wrap="square">
            <a:spAutoFit/>
          </a:bodyPr>
          <a:lstStyle/>
          <a:p>
            <a:pPr>
              <a:lnSpc>
                <a:spcPct val="1500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Design Based Research (DBR) model. </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DBRs are researches that try to explore with sub-questions such as the effects of the methods used on the learning situation, the thoughts of the students about the learning process, and their emotions, based on a purpose to determine the appropriate learning and teaching strategies.</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tr-TR" sz="1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this study, while investigating how to learn programming activities better by students in the online environment, it was aimed to discover the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emotio</a:t>
            </a:r>
            <a:r>
              <a:rPr lang="tr-TR" sz="1800" dirty="0" err="1">
                <a:effectLst/>
                <a:latin typeface="Arial" panose="020B0604020202020204" pitchFamily="34" charset="0"/>
                <a:ea typeface="Times New Roman" panose="02020603050405020304" pitchFamily="18" charset="0"/>
                <a:cs typeface="Times New Roman" panose="02020603050405020304" pitchFamily="18" charset="0"/>
              </a:rPr>
              <a:t>ns</a:t>
            </a:r>
            <a:r>
              <a:rPr lang="tr-T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 the students about the learning process.</a:t>
            </a:r>
            <a:endParaRPr lang="tr-TR" sz="2000" dirty="0"/>
          </a:p>
        </p:txBody>
      </p:sp>
    </p:spTree>
    <p:extLst>
      <p:ext uri="{BB962C8B-B14F-4D97-AF65-F5344CB8AC3E}">
        <p14:creationId xmlns:p14="http://schemas.microsoft.com/office/powerpoint/2010/main" val="23661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3811" y="-334119"/>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481564">
                <a:off x="4137062" y="1278952"/>
                <a:ext cx="1138714" cy="434997"/>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chemeClr val="tx2"/>
                    </a:solidFill>
                    <a:latin typeface="Calibri"/>
                    <a:ea typeface="Calibri"/>
                    <a:cs typeface="Calibri"/>
                    <a:sym typeface="Calibri"/>
                  </a:rPr>
                  <a:t>Method</a:t>
                </a:r>
                <a:endParaRPr dirty="0">
                  <a:solidFill>
                    <a:schemeClr val="tx2"/>
                  </a:solidFill>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42271" y="463849"/>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10168550" y="429319"/>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8221239" y="1013432"/>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Results</a:t>
                </a:r>
                <a:endParaRPr lang="tr-TR" sz="2000"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5431883" cy="1665450"/>
              <a:chOff x="5269029" y="455136"/>
              <a:chExt cx="5431883" cy="1665450"/>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a:sym typeface="Calibri"/>
                  </a:rPr>
                  <a:t>Data</a:t>
                </a:r>
              </a:p>
              <a:p>
                <a:r>
                  <a:rPr lang="tr-TR" dirty="0" err="1">
                    <a:sym typeface="Calibri"/>
                  </a:rPr>
                  <a:t>collection</a:t>
                </a:r>
                <a:endParaRPr dirty="0"/>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680864" y="1180137"/>
                <a:ext cx="1205662" cy="52746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None/>
                </a:pPr>
                <a:r>
                  <a:rPr lang="tr-TR" b="1" dirty="0" err="1">
                    <a:solidFill>
                      <a:srgbClr val="BFBFBF"/>
                    </a:solidFill>
                    <a:latin typeface="Calibri"/>
                    <a:cs typeface="Calibri"/>
                    <a:sym typeface="Calibri"/>
                  </a:rPr>
                  <a:t>study</a:t>
                </a:r>
                <a:r>
                  <a:rPr lang="tr-TR" b="1" dirty="0">
                    <a:solidFill>
                      <a:srgbClr val="BFBFBF"/>
                    </a:solidFill>
                    <a:latin typeface="Calibri"/>
                    <a:cs typeface="Calibri"/>
                    <a:sym typeface="Calibri"/>
                  </a:rPr>
                  <a:t> </a:t>
                </a:r>
                <a:r>
                  <a:rPr lang="tr-TR" b="1" dirty="0" err="1">
                    <a:solidFill>
                      <a:srgbClr val="BFBFBF"/>
                    </a:solidFill>
                    <a:latin typeface="Calibri"/>
                    <a:cs typeface="Calibri"/>
                    <a:sym typeface="Calibri"/>
                  </a:rPr>
                  <a:t>group</a:t>
                </a:r>
                <a:endParaRPr b="1" dirty="0">
                  <a:solidFill>
                    <a:srgbClr val="BFBFBF"/>
                  </a:solidFill>
                  <a:latin typeface="Calibri"/>
                  <a:cs typeface="Calibri"/>
                </a:endParaRPr>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9277341" y="1078751"/>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6587463" y="477088"/>
            <a:ext cx="561396" cy="490183"/>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Metin kutusu 118">
            <a:extLst>
              <a:ext uri="{FF2B5EF4-FFF2-40B4-BE49-F238E27FC236}">
                <a16:creationId xmlns:a16="http://schemas.microsoft.com/office/drawing/2014/main" id="{91D780D4-D69E-4CD2-B335-613B709E9E9B}"/>
              </a:ext>
            </a:extLst>
          </p:cNvPr>
          <p:cNvSpPr txBox="1"/>
          <p:nvPr/>
        </p:nvSpPr>
        <p:spPr>
          <a:xfrm>
            <a:off x="416689" y="2570842"/>
            <a:ext cx="11528858" cy="1800493"/>
          </a:xfrm>
          <a:prstGeom prst="rect">
            <a:avLst/>
          </a:prstGeom>
          <a:noFill/>
        </p:spPr>
        <p:txBody>
          <a:bodyPr wrap="square">
            <a:spAutoFit/>
          </a:bodyPr>
          <a:lstStyle/>
          <a:p>
            <a:pPr algn="just">
              <a:spcBef>
                <a:spcPts val="60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data were collected: </a:t>
            </a:r>
          </a:p>
          <a:p>
            <a:pPr marL="285750" indent="-285750" algn="just">
              <a:spcBef>
                <a:spcPts val="600"/>
              </a:spcBef>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spring term of the 2020-2021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academic year, </a:t>
            </a:r>
          </a:p>
          <a:p>
            <a:pPr marL="285750" indent="-285750" algn="just">
              <a:lnSpc>
                <a:spcPct val="150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within the scope of the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online Information Technologies lesson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285750" indent="-285750" algn="just">
              <a:spcBef>
                <a:spcPts val="600"/>
              </a:spcBef>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2 hours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week for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5 weeks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71" name="Google Shape;107;p2">
            <a:extLst>
              <a:ext uri="{FF2B5EF4-FFF2-40B4-BE49-F238E27FC236}">
                <a16:creationId xmlns:a16="http://schemas.microsoft.com/office/drawing/2014/main" id="{6688EFCD-221C-4E17-BFEE-45E24FE2616B}"/>
              </a:ext>
            </a:extLst>
          </p:cNvPr>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a:t>
            </a:fld>
            <a:endParaRPr/>
          </a:p>
        </p:txBody>
      </p:sp>
      <p:sp>
        <p:nvSpPr>
          <p:cNvPr id="72" name="Google Shape;108;p2">
            <a:extLst>
              <a:ext uri="{FF2B5EF4-FFF2-40B4-BE49-F238E27FC236}">
                <a16:creationId xmlns:a16="http://schemas.microsoft.com/office/drawing/2014/main" id="{0684FF72-FC85-4D11-B682-23A521FA7951}"/>
              </a:ext>
            </a:extLst>
          </p:cNvPr>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b="1" i="0" dirty="0" err="1">
                <a:solidFill>
                  <a:srgbClr val="35728C"/>
                </a:solidFill>
                <a:effectLst/>
                <a:latin typeface="Oxygen" panose="02000503000000000000" pitchFamily="2" charset="-94"/>
              </a:rPr>
              <a:t>March</a:t>
            </a:r>
            <a:r>
              <a:rPr lang="tr-TR" b="1" i="0" dirty="0">
                <a:solidFill>
                  <a:srgbClr val="35728C"/>
                </a:solidFill>
                <a:effectLst/>
                <a:latin typeface="Oxygen" panose="02000503000000000000" pitchFamily="2" charset="-94"/>
              </a:rPr>
              <a:t> 7-8, 202</a:t>
            </a:r>
            <a:endParaRPr dirty="0"/>
          </a:p>
        </p:txBody>
      </p:sp>
      <p:sp>
        <p:nvSpPr>
          <p:cNvPr id="73" name="Google Shape;155;p2">
            <a:extLst>
              <a:ext uri="{FF2B5EF4-FFF2-40B4-BE49-F238E27FC236}">
                <a16:creationId xmlns:a16="http://schemas.microsoft.com/office/drawing/2014/main" id="{AE10AAC3-BA96-455D-B6E3-B5648665F27C}"/>
              </a:ext>
            </a:extLst>
          </p:cNvPr>
          <p:cNvSpPr txBox="1">
            <a:spLocks noGrp="1"/>
          </p:cNvSpPr>
          <p:nvPr>
            <p:ph type="ftr" idx="11"/>
          </p:nvPr>
        </p:nvSpPr>
        <p:spPr>
          <a:xfrm>
            <a:off x="10845603" y="6351656"/>
            <a:ext cx="134639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INTED 2022</a:t>
            </a:r>
            <a:endParaRPr dirty="0"/>
          </a:p>
        </p:txBody>
      </p:sp>
      <p:sp>
        <p:nvSpPr>
          <p:cNvPr id="74" name="Google Shape;158;p2">
            <a:extLst>
              <a:ext uri="{FF2B5EF4-FFF2-40B4-BE49-F238E27FC236}">
                <a16:creationId xmlns:a16="http://schemas.microsoft.com/office/drawing/2014/main" id="{9CEE428C-E8DD-4828-9D3B-E774D9E66DF4}"/>
              </a:ext>
            </a:extLst>
          </p:cNvPr>
          <p:cNvSpPr txBox="1"/>
          <p:nvPr/>
        </p:nvSpPr>
        <p:spPr>
          <a:xfrm>
            <a:off x="2061377" y="6375516"/>
            <a:ext cx="8289341" cy="289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200" b="0" i="0" u="none" strike="noStrike" cap="none" dirty="0">
                <a:solidFill>
                  <a:schemeClr val="dk1"/>
                </a:solidFill>
                <a:latin typeface="Calibri"/>
                <a:ea typeface="Calibri"/>
                <a:cs typeface="Calibri"/>
                <a:sym typeface="Calibri"/>
              </a:rPr>
              <a:t>Yavuz, G. &amp; </a:t>
            </a:r>
            <a:r>
              <a:rPr lang="tr-TR" sz="1200" b="0" i="0" u="none" strike="noStrike" cap="none" dirty="0" err="1">
                <a:solidFill>
                  <a:schemeClr val="dk1"/>
                </a:solidFill>
                <a:latin typeface="Calibri"/>
                <a:ea typeface="Calibri"/>
                <a:cs typeface="Calibri"/>
                <a:sym typeface="Calibri"/>
              </a:rPr>
              <a:t>Usluel</a:t>
            </a:r>
            <a:r>
              <a:rPr lang="tr-TR" sz="1200" b="0" i="0" u="none" strike="noStrike" cap="none" dirty="0">
                <a:solidFill>
                  <a:schemeClr val="dk1"/>
                </a:solidFill>
                <a:latin typeface="Calibri"/>
                <a:ea typeface="Calibri"/>
                <a:cs typeface="Calibri"/>
                <a:sym typeface="Calibri"/>
              </a:rPr>
              <a:t>, Y.K. Hacettepe </a:t>
            </a:r>
            <a:r>
              <a:rPr lang="tr-TR" sz="1200" b="0" i="0" u="none" strike="noStrike" cap="none" dirty="0" err="1">
                <a:solidFill>
                  <a:schemeClr val="dk1"/>
                </a:solidFill>
                <a:latin typeface="Calibri"/>
                <a:ea typeface="Calibri"/>
                <a:cs typeface="Calibri"/>
                <a:sym typeface="Calibri"/>
              </a:rPr>
              <a:t>University</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Computer</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Education</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and</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Instructional</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Technology</a:t>
            </a:r>
            <a:r>
              <a:rPr lang="tr-T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nvGrpSpPr>
          <p:cNvPr id="75" name="Grup 74">
            <a:extLst>
              <a:ext uri="{FF2B5EF4-FFF2-40B4-BE49-F238E27FC236}">
                <a16:creationId xmlns:a16="http://schemas.microsoft.com/office/drawing/2014/main" id="{CD651C8B-7B10-42E6-BD2B-E7445A7552F9}"/>
              </a:ext>
            </a:extLst>
          </p:cNvPr>
          <p:cNvGrpSpPr/>
          <p:nvPr/>
        </p:nvGrpSpPr>
        <p:grpSpPr>
          <a:xfrm>
            <a:off x="0" y="-329403"/>
            <a:ext cx="11723094" cy="2586585"/>
            <a:chOff x="-3811" y="-334119"/>
            <a:chExt cx="11723094" cy="2586585"/>
          </a:xfrm>
        </p:grpSpPr>
        <p:grpSp>
          <p:nvGrpSpPr>
            <p:cNvPr id="76" name="Grup 75">
              <a:extLst>
                <a:ext uri="{FF2B5EF4-FFF2-40B4-BE49-F238E27FC236}">
                  <a16:creationId xmlns:a16="http://schemas.microsoft.com/office/drawing/2014/main" id="{BB3D70E7-A95B-4D3F-B787-89E21952F7B8}"/>
                </a:ext>
              </a:extLst>
            </p:cNvPr>
            <p:cNvGrpSpPr/>
            <p:nvPr/>
          </p:nvGrpSpPr>
          <p:grpSpPr>
            <a:xfrm>
              <a:off x="-3811" y="-334119"/>
              <a:ext cx="11723094" cy="2586585"/>
              <a:chOff x="-3811" y="-334119"/>
              <a:chExt cx="11723094" cy="2586585"/>
            </a:xfrm>
          </p:grpSpPr>
          <p:sp>
            <p:nvSpPr>
              <p:cNvPr id="83" name="Google Shape;181;p3">
                <a:extLst>
                  <a:ext uri="{FF2B5EF4-FFF2-40B4-BE49-F238E27FC236}">
                    <a16:creationId xmlns:a16="http://schemas.microsoft.com/office/drawing/2014/main" id="{9EA7B8B4-69CD-485F-9A81-F98C1FB565BD}"/>
                  </a:ext>
                </a:extLst>
              </p:cNvPr>
              <p:cNvSpPr/>
              <p:nvPr/>
            </p:nvSpPr>
            <p:spPr>
              <a:xfrm>
                <a:off x="1215724" y="467900"/>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2;p3">
                <a:extLst>
                  <a:ext uri="{FF2B5EF4-FFF2-40B4-BE49-F238E27FC236}">
                    <a16:creationId xmlns:a16="http://schemas.microsoft.com/office/drawing/2014/main" id="{A344018D-AC09-4220-BAC2-38B4F02FC199}"/>
                  </a:ext>
                </a:extLst>
              </p:cNvPr>
              <p:cNvSpPr/>
              <p:nvPr/>
            </p:nvSpPr>
            <p:spPr>
              <a:xfrm rot="18911538">
                <a:off x="8724" y="459028"/>
                <a:ext cx="1737722" cy="686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3;p3">
                <a:extLst>
                  <a:ext uri="{FF2B5EF4-FFF2-40B4-BE49-F238E27FC236}">
                    <a16:creationId xmlns:a16="http://schemas.microsoft.com/office/drawing/2014/main" id="{D2CB9C17-248C-4969-9B80-65CEE3D1CD36}"/>
                  </a:ext>
                </a:extLst>
              </p:cNvPr>
              <p:cNvSpPr txBox="1"/>
              <p:nvPr/>
            </p:nvSpPr>
            <p:spPr>
              <a:xfrm rot="19028519">
                <a:off x="-3811" y="699059"/>
                <a:ext cx="1737722" cy="686052"/>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dirty="0" err="1">
                    <a:solidFill>
                      <a:srgbClr val="BFBFBF"/>
                    </a:solidFill>
                    <a:latin typeface="Calibri"/>
                    <a:cs typeface="Calibri"/>
                    <a:sym typeface="Calibri"/>
                  </a:rPr>
                  <a:t>Introduction</a:t>
                </a:r>
                <a:endParaRPr sz="2000" b="1" dirty="0">
                  <a:solidFill>
                    <a:srgbClr val="BFBFBF"/>
                  </a:solidFill>
                  <a:latin typeface="Calibri"/>
                  <a:cs typeface="Calibri"/>
                </a:endParaRPr>
              </a:p>
            </p:txBody>
          </p:sp>
          <p:sp>
            <p:nvSpPr>
              <p:cNvPr id="86" name="Google Shape;184;p3">
                <a:extLst>
                  <a:ext uri="{FF2B5EF4-FFF2-40B4-BE49-F238E27FC236}">
                    <a16:creationId xmlns:a16="http://schemas.microsoft.com/office/drawing/2014/main" id="{EBDEFA60-3645-40F1-A16F-120D3AB0B154}"/>
                  </a:ext>
                </a:extLst>
              </p:cNvPr>
              <p:cNvSpPr/>
              <p:nvPr/>
            </p:nvSpPr>
            <p:spPr>
              <a:xfrm>
                <a:off x="2331048" y="503249"/>
                <a:ext cx="503101" cy="428745"/>
              </a:xfrm>
              <a:prstGeom prst="ellipse">
                <a:avLst/>
              </a:prstGeom>
              <a:solidFill>
                <a:schemeClr val="accent5"/>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p3">
                <a:extLst>
                  <a:ext uri="{FF2B5EF4-FFF2-40B4-BE49-F238E27FC236}">
                    <a16:creationId xmlns:a16="http://schemas.microsoft.com/office/drawing/2014/main" id="{4C2A16C0-1C6F-4D47-A67D-B07D144112BF}"/>
                  </a:ext>
                </a:extLst>
              </p:cNvPr>
              <p:cNvSpPr/>
              <p:nvPr/>
            </p:nvSpPr>
            <p:spPr>
              <a:xfrm rot="18710739">
                <a:off x="2048800" y="1144754"/>
                <a:ext cx="633284" cy="360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p3">
                <a:extLst>
                  <a:ext uri="{FF2B5EF4-FFF2-40B4-BE49-F238E27FC236}">
                    <a16:creationId xmlns:a16="http://schemas.microsoft.com/office/drawing/2014/main" id="{8FB163DE-34FE-4EFE-82A0-E1F38A2802BD}"/>
                  </a:ext>
                </a:extLst>
              </p:cNvPr>
              <p:cNvSpPr txBox="1"/>
              <p:nvPr/>
            </p:nvSpPr>
            <p:spPr>
              <a:xfrm rot="18710739">
                <a:off x="1720504" y="1372851"/>
                <a:ext cx="1063504" cy="279071"/>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a:solidFill>
                      <a:srgbClr val="BFBFBF"/>
                    </a:solidFill>
                    <a:latin typeface="Calibri"/>
                    <a:ea typeface="Calibri"/>
                    <a:cs typeface="Calibri"/>
                    <a:sym typeface="Calibri"/>
                  </a:rPr>
                  <a:t>Problem </a:t>
                </a:r>
                <a:r>
                  <a:rPr lang="tr-TR" sz="1400" b="1" i="0" u="none" strike="noStrike" cap="none" dirty="0" err="1">
                    <a:solidFill>
                      <a:srgbClr val="BFBFBF"/>
                    </a:solidFill>
                    <a:latin typeface="Calibri"/>
                    <a:ea typeface="Calibri"/>
                    <a:cs typeface="Calibri"/>
                    <a:sym typeface="Calibri"/>
                  </a:rPr>
                  <a:t>situation</a:t>
                </a:r>
                <a:endParaRPr dirty="0"/>
              </a:p>
            </p:txBody>
          </p:sp>
          <p:sp>
            <p:nvSpPr>
              <p:cNvPr id="89" name="Google Shape;187;p3">
                <a:extLst>
                  <a:ext uri="{FF2B5EF4-FFF2-40B4-BE49-F238E27FC236}">
                    <a16:creationId xmlns:a16="http://schemas.microsoft.com/office/drawing/2014/main" id="{685B2968-8912-43A5-8E7F-046405A058CF}"/>
                  </a:ext>
                </a:extLst>
              </p:cNvPr>
              <p:cNvSpPr/>
              <p:nvPr/>
            </p:nvSpPr>
            <p:spPr>
              <a:xfrm rot="17700000">
                <a:off x="10741158" y="78281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8;p3">
                <a:extLst>
                  <a:ext uri="{FF2B5EF4-FFF2-40B4-BE49-F238E27FC236}">
                    <a16:creationId xmlns:a16="http://schemas.microsoft.com/office/drawing/2014/main" id="{1240C063-2B66-446E-94FD-05D1F57CEB9E}"/>
                  </a:ext>
                </a:extLst>
              </p:cNvPr>
              <p:cNvSpPr/>
              <p:nvPr/>
            </p:nvSpPr>
            <p:spPr>
              <a:xfrm rot="20984274">
                <a:off x="3042742" y="529235"/>
                <a:ext cx="503101" cy="428745"/>
              </a:xfrm>
              <a:prstGeom prst="ellipse">
                <a:avLst/>
              </a:prstGeom>
              <a:solidFill>
                <a:srgbClr val="94A7A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p3">
                <a:extLst>
                  <a:ext uri="{FF2B5EF4-FFF2-40B4-BE49-F238E27FC236}">
                    <a16:creationId xmlns:a16="http://schemas.microsoft.com/office/drawing/2014/main" id="{9AD17052-0713-405D-8B32-805DDC942697}"/>
                  </a:ext>
                </a:extLst>
              </p:cNvPr>
              <p:cNvSpPr/>
              <p:nvPr/>
            </p:nvSpPr>
            <p:spPr>
              <a:xfrm rot="18710739">
                <a:off x="2050282" y="1181631"/>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p3">
                <a:extLst>
                  <a:ext uri="{FF2B5EF4-FFF2-40B4-BE49-F238E27FC236}">
                    <a16:creationId xmlns:a16="http://schemas.microsoft.com/office/drawing/2014/main" id="{6F6B19B5-D634-42DF-B5FC-B22E372291A8}"/>
                  </a:ext>
                </a:extLst>
              </p:cNvPr>
              <p:cNvSpPr txBox="1"/>
              <p:nvPr/>
            </p:nvSpPr>
            <p:spPr>
              <a:xfrm rot="18710739">
                <a:off x="2153807" y="1413312"/>
                <a:ext cx="1231457" cy="446851"/>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Aim</a:t>
                </a:r>
                <a:r>
                  <a:rPr lang="tr-TR" dirty="0">
                    <a:sym typeface="Calibri"/>
                  </a:rPr>
                  <a:t> </a:t>
                </a:r>
                <a:endParaRPr dirty="0"/>
              </a:p>
            </p:txBody>
          </p:sp>
          <p:sp>
            <p:nvSpPr>
              <p:cNvPr id="93" name="Google Shape;191;p3">
                <a:extLst>
                  <a:ext uri="{FF2B5EF4-FFF2-40B4-BE49-F238E27FC236}">
                    <a16:creationId xmlns:a16="http://schemas.microsoft.com/office/drawing/2014/main" id="{15522006-2FC0-40FB-823D-E8C8FA93EACF}"/>
                  </a:ext>
                </a:extLst>
              </p:cNvPr>
              <p:cNvSpPr/>
              <p:nvPr/>
            </p:nvSpPr>
            <p:spPr>
              <a:xfrm rot="17700000">
                <a:off x="2625026" y="-7064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p3">
                <a:extLst>
                  <a:ext uri="{FF2B5EF4-FFF2-40B4-BE49-F238E27FC236}">
                    <a16:creationId xmlns:a16="http://schemas.microsoft.com/office/drawing/2014/main" id="{8AC45CDB-6BE6-445D-9DBD-B3DB09C30153}"/>
                  </a:ext>
                </a:extLst>
              </p:cNvPr>
              <p:cNvSpPr/>
              <p:nvPr/>
            </p:nvSpPr>
            <p:spPr>
              <a:xfrm>
                <a:off x="3707384" y="517144"/>
                <a:ext cx="503101" cy="428745"/>
              </a:xfrm>
              <a:prstGeom prst="ellipse">
                <a:avLst/>
              </a:prstGeom>
              <a:solidFill>
                <a:srgbClr val="92A9A2"/>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3;p3">
                <a:extLst>
                  <a:ext uri="{FF2B5EF4-FFF2-40B4-BE49-F238E27FC236}">
                    <a16:creationId xmlns:a16="http://schemas.microsoft.com/office/drawing/2014/main" id="{FB14E7AA-E1E2-4FE1-88DB-06E91AE9C477}"/>
                  </a:ext>
                </a:extLst>
              </p:cNvPr>
              <p:cNvSpPr/>
              <p:nvPr/>
            </p:nvSpPr>
            <p:spPr>
              <a:xfrm rot="18710739">
                <a:off x="2843189" y="1259440"/>
                <a:ext cx="977216" cy="556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4;p3">
                <a:extLst>
                  <a:ext uri="{FF2B5EF4-FFF2-40B4-BE49-F238E27FC236}">
                    <a16:creationId xmlns:a16="http://schemas.microsoft.com/office/drawing/2014/main" id="{CD75B17D-49F0-4FFE-8008-AB3E706E7AB4}"/>
                  </a:ext>
                </a:extLst>
              </p:cNvPr>
              <p:cNvSpPr txBox="1"/>
              <p:nvPr/>
            </p:nvSpPr>
            <p:spPr>
              <a:xfrm rot="18710739">
                <a:off x="3135430" y="1155104"/>
                <a:ext cx="977216" cy="556242"/>
              </a:xfrm>
              <a:prstGeom prst="rect">
                <a:avLst/>
              </a:prstGeom>
              <a:noFill/>
              <a:ln>
                <a:noFill/>
              </a:ln>
            </p:spPr>
            <p:txBody>
              <a:bodyPr spcFirstLastPara="1" wrap="square" lIns="0" tIns="0" rIns="35550" bIns="0" anchor="ctr" anchorCtr="0">
                <a:noAutofit/>
              </a:bodyPr>
              <a:lstStyle/>
              <a:p>
                <a:pPr marL="0" marR="0" lvl="0" indent="0" algn="r" rtl="0">
                  <a:lnSpc>
                    <a:spcPct val="90000"/>
                  </a:lnSpc>
                  <a:spcBef>
                    <a:spcPts val="0"/>
                  </a:spcBef>
                  <a:spcAft>
                    <a:spcPts val="0"/>
                  </a:spcAft>
                  <a:buNone/>
                </a:pPr>
                <a:r>
                  <a:rPr lang="tr-TR" sz="1400" b="1" i="0" u="none" strike="noStrike" cap="none" dirty="0" err="1">
                    <a:solidFill>
                      <a:srgbClr val="BFBFBF"/>
                    </a:solidFill>
                    <a:latin typeface="Calibri"/>
                    <a:ea typeface="Calibri"/>
                    <a:cs typeface="Calibri"/>
                    <a:sym typeface="Calibri"/>
                  </a:rPr>
                  <a:t>Research</a:t>
                </a:r>
                <a:r>
                  <a:rPr lang="tr-TR" sz="1400" b="1" i="0" u="none" strike="noStrike" cap="none" dirty="0">
                    <a:solidFill>
                      <a:srgbClr val="BFBFBF"/>
                    </a:solidFill>
                    <a:latin typeface="Calibri"/>
                    <a:ea typeface="Calibri"/>
                    <a:cs typeface="Calibri"/>
                    <a:sym typeface="Calibri"/>
                  </a:rPr>
                  <a:t> </a:t>
                </a:r>
                <a:r>
                  <a:rPr lang="tr-TR" sz="1400" b="1" i="0" u="none" strike="noStrike" cap="none" dirty="0" err="1">
                    <a:solidFill>
                      <a:srgbClr val="BFBFBF"/>
                    </a:solidFill>
                    <a:latin typeface="Calibri"/>
                    <a:ea typeface="Calibri"/>
                    <a:cs typeface="Calibri"/>
                    <a:sym typeface="Calibri"/>
                  </a:rPr>
                  <a:t>questions</a:t>
                </a:r>
                <a:endParaRPr dirty="0"/>
              </a:p>
            </p:txBody>
          </p:sp>
          <p:sp>
            <p:nvSpPr>
              <p:cNvPr id="97" name="Google Shape;195;p3">
                <a:extLst>
                  <a:ext uri="{FF2B5EF4-FFF2-40B4-BE49-F238E27FC236}">
                    <a16:creationId xmlns:a16="http://schemas.microsoft.com/office/drawing/2014/main" id="{FD85DAA8-DD2D-47AE-BDB4-AA993D4E694D}"/>
                  </a:ext>
                </a:extLst>
              </p:cNvPr>
              <p:cNvSpPr/>
              <p:nvPr/>
            </p:nvSpPr>
            <p:spPr>
              <a:xfrm rot="17700000">
                <a:off x="3519153" y="-21649"/>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6;p3">
                <a:extLst>
                  <a:ext uri="{FF2B5EF4-FFF2-40B4-BE49-F238E27FC236}">
                    <a16:creationId xmlns:a16="http://schemas.microsoft.com/office/drawing/2014/main" id="{ED43C245-6B08-404F-97DC-94258932B488}"/>
                  </a:ext>
                </a:extLst>
              </p:cNvPr>
              <p:cNvSpPr/>
              <p:nvPr/>
            </p:nvSpPr>
            <p:spPr>
              <a:xfrm>
                <a:off x="4351864" y="442283"/>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p3">
                <a:extLst>
                  <a:ext uri="{FF2B5EF4-FFF2-40B4-BE49-F238E27FC236}">
                    <a16:creationId xmlns:a16="http://schemas.microsoft.com/office/drawing/2014/main" id="{7A4B8193-6E8A-420C-BC89-39FC1D0F4AD3}"/>
                  </a:ext>
                </a:extLst>
              </p:cNvPr>
              <p:cNvSpPr/>
              <p:nvPr/>
            </p:nvSpPr>
            <p:spPr>
              <a:xfrm rot="18993251">
                <a:off x="3557841" y="1063636"/>
                <a:ext cx="1138714" cy="4349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8;p3">
                <a:extLst>
                  <a:ext uri="{FF2B5EF4-FFF2-40B4-BE49-F238E27FC236}">
                    <a16:creationId xmlns:a16="http://schemas.microsoft.com/office/drawing/2014/main" id="{27552B7C-C157-4A20-A674-0A01A88F9919}"/>
                  </a:ext>
                </a:extLst>
              </p:cNvPr>
              <p:cNvSpPr txBox="1"/>
              <p:nvPr/>
            </p:nvSpPr>
            <p:spPr>
              <a:xfrm rot="20481564">
                <a:off x="4137062" y="1278952"/>
                <a:ext cx="1138714" cy="434997"/>
              </a:xfrm>
              <a:prstGeom prst="rect">
                <a:avLst/>
              </a:prstGeom>
              <a:noFill/>
              <a:ln>
                <a:noFill/>
              </a:ln>
            </p:spPr>
            <p:txBody>
              <a:bodyPr spcFirstLastPara="1" wrap="square" lIns="50800"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chemeClr val="tx2"/>
                    </a:solidFill>
                    <a:latin typeface="Calibri"/>
                    <a:ea typeface="Calibri"/>
                    <a:cs typeface="Calibri"/>
                    <a:sym typeface="Calibri"/>
                  </a:rPr>
                  <a:t>Method</a:t>
                </a:r>
                <a:endParaRPr dirty="0">
                  <a:solidFill>
                    <a:schemeClr val="tx2"/>
                  </a:solidFill>
                </a:endParaRPr>
              </a:p>
            </p:txBody>
          </p:sp>
          <p:sp>
            <p:nvSpPr>
              <p:cNvPr id="101" name="Google Shape;199;p3">
                <a:extLst>
                  <a:ext uri="{FF2B5EF4-FFF2-40B4-BE49-F238E27FC236}">
                    <a16:creationId xmlns:a16="http://schemas.microsoft.com/office/drawing/2014/main" id="{2AF84509-E972-4E6B-8A07-C5FD631B43E8}"/>
                  </a:ext>
                </a:extLst>
              </p:cNvPr>
              <p:cNvSpPr/>
              <p:nvPr/>
            </p:nvSpPr>
            <p:spPr>
              <a:xfrm>
                <a:off x="5663825" y="490522"/>
                <a:ext cx="503101" cy="428745"/>
              </a:xfrm>
              <a:prstGeom prst="ellipse">
                <a:avLst/>
              </a:prstGeom>
              <a:solidFill>
                <a:srgbClr val="91A899"/>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0;p3">
                <a:extLst>
                  <a:ext uri="{FF2B5EF4-FFF2-40B4-BE49-F238E27FC236}">
                    <a16:creationId xmlns:a16="http://schemas.microsoft.com/office/drawing/2014/main" id="{378C12A2-5725-4892-AFE6-1122EF4F18A1}"/>
                  </a:ext>
                </a:extLst>
              </p:cNvPr>
              <p:cNvSpPr/>
              <p:nvPr/>
            </p:nvSpPr>
            <p:spPr>
              <a:xfrm rot="18710739">
                <a:off x="4486473" y="121472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3">
                <a:extLst>
                  <a:ext uri="{FF2B5EF4-FFF2-40B4-BE49-F238E27FC236}">
                    <a16:creationId xmlns:a16="http://schemas.microsoft.com/office/drawing/2014/main" id="{799DAB8C-6BFE-4314-9871-F43F049FA5B2}"/>
                  </a:ext>
                </a:extLst>
              </p:cNvPr>
              <p:cNvSpPr/>
              <p:nvPr/>
            </p:nvSpPr>
            <p:spPr>
              <a:xfrm rot="17700000">
                <a:off x="5586290" y="-3150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3;p3">
                <a:extLst>
                  <a:ext uri="{FF2B5EF4-FFF2-40B4-BE49-F238E27FC236}">
                    <a16:creationId xmlns:a16="http://schemas.microsoft.com/office/drawing/2014/main" id="{BC431F24-D58E-4C29-81C6-51D667F30BC1}"/>
                  </a:ext>
                </a:extLst>
              </p:cNvPr>
              <p:cNvSpPr/>
              <p:nvPr/>
            </p:nvSpPr>
            <p:spPr>
              <a:xfrm>
                <a:off x="6589088" y="498565"/>
                <a:ext cx="503101" cy="428745"/>
              </a:xfrm>
              <a:prstGeom prst="ellipse">
                <a:avLst/>
              </a:prstGeom>
              <a:solidFill>
                <a:srgbClr val="8FA9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p3">
                <a:extLst>
                  <a:ext uri="{FF2B5EF4-FFF2-40B4-BE49-F238E27FC236}">
                    <a16:creationId xmlns:a16="http://schemas.microsoft.com/office/drawing/2014/main" id="{A1D1C847-1DB8-4720-9BE9-A52D41979696}"/>
                  </a:ext>
                </a:extLst>
              </p:cNvPr>
              <p:cNvSpPr/>
              <p:nvPr/>
            </p:nvSpPr>
            <p:spPr>
              <a:xfrm rot="18710739">
                <a:off x="5260776" y="1191610"/>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p3">
                <a:extLst>
                  <a:ext uri="{FF2B5EF4-FFF2-40B4-BE49-F238E27FC236}">
                    <a16:creationId xmlns:a16="http://schemas.microsoft.com/office/drawing/2014/main" id="{A8CB087B-7763-4AB2-9EE2-BEB1D66F4568}"/>
                  </a:ext>
                </a:extLst>
              </p:cNvPr>
              <p:cNvSpPr/>
              <p:nvPr/>
            </p:nvSpPr>
            <p:spPr>
              <a:xfrm rot="17700000">
                <a:off x="633431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7;p3">
                <a:extLst>
                  <a:ext uri="{FF2B5EF4-FFF2-40B4-BE49-F238E27FC236}">
                    <a16:creationId xmlns:a16="http://schemas.microsoft.com/office/drawing/2014/main" id="{5E49C89B-0318-42AF-B831-4035715F441A}"/>
                  </a:ext>
                </a:extLst>
              </p:cNvPr>
              <p:cNvSpPr/>
              <p:nvPr/>
            </p:nvSpPr>
            <p:spPr>
              <a:xfrm>
                <a:off x="7466899" y="498565"/>
                <a:ext cx="503101" cy="428745"/>
              </a:xfrm>
              <a:prstGeom prst="ellipse">
                <a:avLst/>
              </a:prstGeom>
              <a:solidFill>
                <a:srgbClr val="95A88E"/>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8;p3">
                <a:extLst>
                  <a:ext uri="{FF2B5EF4-FFF2-40B4-BE49-F238E27FC236}">
                    <a16:creationId xmlns:a16="http://schemas.microsoft.com/office/drawing/2014/main" id="{C804E143-F5DA-4470-A7CD-A952C27CE7B1}"/>
                  </a:ext>
                </a:extLst>
              </p:cNvPr>
              <p:cNvSpPr/>
              <p:nvPr/>
            </p:nvSpPr>
            <p:spPr>
              <a:xfrm rot="18710739">
                <a:off x="6182176" y="1168254"/>
                <a:ext cx="916187" cy="5215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0;p3">
                <a:extLst>
                  <a:ext uri="{FF2B5EF4-FFF2-40B4-BE49-F238E27FC236}">
                    <a16:creationId xmlns:a16="http://schemas.microsoft.com/office/drawing/2014/main" id="{F107EC08-1D86-4A89-AD2F-A61291E730FE}"/>
                  </a:ext>
                </a:extLst>
              </p:cNvPr>
              <p:cNvSpPr/>
              <p:nvPr/>
            </p:nvSpPr>
            <p:spPr>
              <a:xfrm rot="17700000">
                <a:off x="6991640"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p3">
                <a:extLst>
                  <a:ext uri="{FF2B5EF4-FFF2-40B4-BE49-F238E27FC236}">
                    <a16:creationId xmlns:a16="http://schemas.microsoft.com/office/drawing/2014/main" id="{6F460627-B2E5-43EE-9D00-728CF42997C2}"/>
                  </a:ext>
                </a:extLst>
              </p:cNvPr>
              <p:cNvSpPr/>
              <p:nvPr/>
            </p:nvSpPr>
            <p:spPr>
              <a:xfrm rot="18710739">
                <a:off x="6968503" y="1138777"/>
                <a:ext cx="851889" cy="4849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4;p3">
                <a:extLst>
                  <a:ext uri="{FF2B5EF4-FFF2-40B4-BE49-F238E27FC236}">
                    <a16:creationId xmlns:a16="http://schemas.microsoft.com/office/drawing/2014/main" id="{DDFB6454-3877-47AB-AC34-311F4F289530}"/>
                  </a:ext>
                </a:extLst>
              </p:cNvPr>
              <p:cNvSpPr/>
              <p:nvPr/>
            </p:nvSpPr>
            <p:spPr>
              <a:xfrm rot="17700000">
                <a:off x="7684272" y="-69562"/>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3">
                <a:extLst>
                  <a:ext uri="{FF2B5EF4-FFF2-40B4-BE49-F238E27FC236}">
                    <a16:creationId xmlns:a16="http://schemas.microsoft.com/office/drawing/2014/main" id="{7878FAC7-9341-4D4E-B8E3-96168A08F333}"/>
                  </a:ext>
                </a:extLst>
              </p:cNvPr>
              <p:cNvSpPr/>
              <p:nvPr/>
            </p:nvSpPr>
            <p:spPr>
              <a:xfrm rot="17700000">
                <a:off x="8446571"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p3">
                <a:extLst>
                  <a:ext uri="{FF2B5EF4-FFF2-40B4-BE49-F238E27FC236}">
                    <a16:creationId xmlns:a16="http://schemas.microsoft.com/office/drawing/2014/main" id="{1BCAA2C1-B777-4B6D-93D2-5A67C7923982}"/>
                  </a:ext>
                </a:extLst>
              </p:cNvPr>
              <p:cNvSpPr/>
              <p:nvPr/>
            </p:nvSpPr>
            <p:spPr>
              <a:xfrm rot="18710739">
                <a:off x="8383523" y="1206975"/>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3">
                <a:extLst>
                  <a:ext uri="{FF2B5EF4-FFF2-40B4-BE49-F238E27FC236}">
                    <a16:creationId xmlns:a16="http://schemas.microsoft.com/office/drawing/2014/main" id="{4788E9AC-1AF6-4B16-907B-BDCAC123BB6A}"/>
                  </a:ext>
                </a:extLst>
              </p:cNvPr>
              <p:cNvSpPr/>
              <p:nvPr/>
            </p:nvSpPr>
            <p:spPr>
              <a:xfrm rot="17700000">
                <a:off x="9277342" y="-80786"/>
                <a:ext cx="1231457" cy="7247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3">
                <a:extLst>
                  <a:ext uri="{FF2B5EF4-FFF2-40B4-BE49-F238E27FC236}">
                    <a16:creationId xmlns:a16="http://schemas.microsoft.com/office/drawing/2014/main" id="{20E1E452-DBF4-4B67-B9F0-4F8580142443}"/>
                  </a:ext>
                </a:extLst>
              </p:cNvPr>
              <p:cNvSpPr/>
              <p:nvPr/>
            </p:nvSpPr>
            <p:spPr>
              <a:xfrm>
                <a:off x="10168550" y="429319"/>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3">
                <a:extLst>
                  <a:ext uri="{FF2B5EF4-FFF2-40B4-BE49-F238E27FC236}">
                    <a16:creationId xmlns:a16="http://schemas.microsoft.com/office/drawing/2014/main" id="{85CBFF5B-5D4D-4755-BC80-C63D8943D948}"/>
                  </a:ext>
                </a:extLst>
              </p:cNvPr>
              <p:cNvSpPr/>
              <p:nvPr/>
            </p:nvSpPr>
            <p:spPr>
              <a:xfrm rot="18797704">
                <a:off x="9643460" y="654211"/>
                <a:ext cx="1423571" cy="8374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3">
                <a:extLst>
                  <a:ext uri="{FF2B5EF4-FFF2-40B4-BE49-F238E27FC236}">
                    <a16:creationId xmlns:a16="http://schemas.microsoft.com/office/drawing/2014/main" id="{72099903-CC68-43EB-9565-DE345AAFB675}"/>
                  </a:ext>
                </a:extLst>
              </p:cNvPr>
              <p:cNvSpPr txBox="1"/>
              <p:nvPr/>
            </p:nvSpPr>
            <p:spPr>
              <a:xfrm rot="20187929">
                <a:off x="8221239" y="1013432"/>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Results</a:t>
                </a:r>
                <a:endParaRPr lang="tr-TR" sz="2000" dirty="0"/>
              </a:p>
            </p:txBody>
          </p:sp>
        </p:grpSp>
        <p:grpSp>
          <p:nvGrpSpPr>
            <p:cNvPr id="77" name="Grup 76">
              <a:extLst>
                <a:ext uri="{FF2B5EF4-FFF2-40B4-BE49-F238E27FC236}">
                  <a16:creationId xmlns:a16="http://schemas.microsoft.com/office/drawing/2014/main" id="{6C855640-F805-480C-A068-8CA15831A6F5}"/>
                </a:ext>
              </a:extLst>
            </p:cNvPr>
            <p:cNvGrpSpPr/>
            <p:nvPr/>
          </p:nvGrpSpPr>
          <p:grpSpPr>
            <a:xfrm>
              <a:off x="5269029" y="455136"/>
              <a:ext cx="5431883" cy="1764082"/>
              <a:chOff x="5269029" y="455136"/>
              <a:chExt cx="5431883" cy="1764082"/>
            </a:xfrm>
          </p:grpSpPr>
          <p:sp>
            <p:nvSpPr>
              <p:cNvPr id="78" name="Google Shape;130;p2">
                <a:extLst>
                  <a:ext uri="{FF2B5EF4-FFF2-40B4-BE49-F238E27FC236}">
                    <a16:creationId xmlns:a16="http://schemas.microsoft.com/office/drawing/2014/main" id="{20EBE8D9-7631-4A2F-BF83-CF89977A5F72}"/>
                  </a:ext>
                </a:extLst>
              </p:cNvPr>
              <p:cNvSpPr txBox="1"/>
              <p:nvPr/>
            </p:nvSpPr>
            <p:spPr>
              <a:xfrm rot="18676768">
                <a:off x="4929932" y="1254021"/>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PPr>
                <a:lvl1pPr marL="0" indent="0" algn="r">
                  <a:lnSpc>
                    <a:spcPct val="90000"/>
                  </a:lnSpc>
                  <a:buNone/>
                  <a:defRPr b="1">
                    <a:solidFill>
                      <a:srgbClr val="BFBFBF"/>
                    </a:solidFill>
                    <a:latin typeface="Calibri"/>
                    <a:ea typeface="Calibri"/>
                    <a:cs typeface="Calibri"/>
                  </a:defRPr>
                </a:lvl1pPr>
              </a:lstStyle>
              <a:p>
                <a:r>
                  <a:rPr lang="tr-TR" dirty="0" err="1">
                    <a:sym typeface="Calibri"/>
                  </a:rPr>
                  <a:t>Research</a:t>
                </a:r>
                <a:r>
                  <a:rPr lang="tr-TR" sz="1800" dirty="0">
                    <a:solidFill>
                      <a:schemeClr val="tx2"/>
                    </a:solidFill>
                    <a:sym typeface="Calibri"/>
                  </a:rPr>
                  <a:t> </a:t>
                </a:r>
                <a:r>
                  <a:rPr lang="tr-TR" dirty="0" err="1">
                    <a:sym typeface="Calibri"/>
                  </a:rPr>
                  <a:t>Method</a:t>
                </a:r>
                <a:r>
                  <a:rPr lang="tr-TR" sz="1800" dirty="0">
                    <a:solidFill>
                      <a:schemeClr val="tx2"/>
                    </a:solidFill>
                    <a:sym typeface="Calibri"/>
                  </a:rPr>
                  <a:t> </a:t>
                </a:r>
                <a:endParaRPr lang="tr-TR" sz="1800" dirty="0">
                  <a:solidFill>
                    <a:schemeClr val="tx2"/>
                  </a:solidFill>
                </a:endParaRPr>
              </a:p>
            </p:txBody>
          </p:sp>
          <p:sp>
            <p:nvSpPr>
              <p:cNvPr id="79" name="Google Shape;134;p2">
                <a:extLst>
                  <a:ext uri="{FF2B5EF4-FFF2-40B4-BE49-F238E27FC236}">
                    <a16:creationId xmlns:a16="http://schemas.microsoft.com/office/drawing/2014/main" id="{4ADCADF5-EC08-41B5-9384-A37A020730FE}"/>
                  </a:ext>
                </a:extLst>
              </p:cNvPr>
              <p:cNvSpPr txBox="1"/>
              <p:nvPr/>
            </p:nvSpPr>
            <p:spPr>
              <a:xfrm rot="18528874">
                <a:off x="5741305" y="1147328"/>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sz="1400" dirty="0">
                    <a:solidFill>
                      <a:srgbClr val="BFBFBF"/>
                    </a:solidFill>
                    <a:sym typeface="Calibri"/>
                  </a:rPr>
                  <a:t>Data</a:t>
                </a:r>
              </a:p>
              <a:p>
                <a:r>
                  <a:rPr lang="tr-TR" sz="1400" dirty="0" err="1">
                    <a:solidFill>
                      <a:srgbClr val="BFBFBF"/>
                    </a:solidFill>
                    <a:sym typeface="Calibri"/>
                  </a:rPr>
                  <a:t>collection</a:t>
                </a:r>
                <a:endParaRPr sz="1400" dirty="0">
                  <a:solidFill>
                    <a:srgbClr val="BFBFBF"/>
                  </a:solidFill>
                </a:endParaRPr>
              </a:p>
            </p:txBody>
          </p:sp>
          <p:sp>
            <p:nvSpPr>
              <p:cNvPr id="80" name="Google Shape;138;p2">
                <a:extLst>
                  <a:ext uri="{FF2B5EF4-FFF2-40B4-BE49-F238E27FC236}">
                    <a16:creationId xmlns:a16="http://schemas.microsoft.com/office/drawing/2014/main" id="{99BC5A59-6C39-47AA-9A49-5F5D105AA215}"/>
                  </a:ext>
                </a:extLst>
              </p:cNvPr>
              <p:cNvSpPr txBox="1"/>
              <p:nvPr/>
            </p:nvSpPr>
            <p:spPr>
              <a:xfrm rot="18532076">
                <a:off x="6599360" y="1352653"/>
                <a:ext cx="1205662" cy="527468"/>
              </a:xfrm>
              <a:prstGeom prst="rect">
                <a:avLst/>
              </a:prstGeom>
              <a:noFill/>
              <a:ln>
                <a:noFill/>
              </a:ln>
            </p:spPr>
            <p:txBody>
              <a:bodyPr spcFirstLastPara="1" wrap="square" lIns="0" tIns="0" rIns="35550" bIns="0" anchor="ctr" anchorCtr="0">
                <a:noAutofit/>
              </a:bodyPr>
              <a:lstStyle>
                <a:defPPr marR="0" lvl="0" algn="l" rtl="0">
                  <a:lnSpc>
                    <a:spcPct val="100000"/>
                  </a:lnSpc>
                  <a:spcBef>
                    <a:spcPts val="0"/>
                  </a:spcBef>
                  <a:spcAft>
                    <a:spcPts val="0"/>
                  </a:spcAft>
                  <a:defRPr/>
                </a:defPPr>
                <a:lvl1pPr marL="0" indent="0" algn="r">
                  <a:lnSpc>
                    <a:spcPct val="90000"/>
                  </a:lnSpc>
                  <a:buNone/>
                  <a:defRPr sz="1800" b="1">
                    <a:solidFill>
                      <a:schemeClr val="tx2"/>
                    </a:solidFill>
                    <a:latin typeface="Calibri"/>
                    <a:ea typeface="Calibri"/>
                    <a:cs typeface="Calibri"/>
                  </a:defRPr>
                </a:lvl1pPr>
              </a:lstStyle>
              <a:p>
                <a:r>
                  <a:rPr lang="tr-TR" dirty="0" err="1">
                    <a:sym typeface="Calibri"/>
                  </a:rPr>
                  <a:t>study</a:t>
                </a:r>
                <a:r>
                  <a:rPr lang="tr-TR" dirty="0">
                    <a:sym typeface="Calibri"/>
                  </a:rPr>
                  <a:t> </a:t>
                </a:r>
              </a:p>
              <a:p>
                <a:r>
                  <a:rPr lang="tr-TR" dirty="0" err="1">
                    <a:sym typeface="Calibri"/>
                  </a:rPr>
                  <a:t>group</a:t>
                </a:r>
                <a:endParaRPr dirty="0"/>
              </a:p>
            </p:txBody>
          </p:sp>
          <p:sp>
            <p:nvSpPr>
              <p:cNvPr id="81" name="Google Shape;223;p3">
                <a:extLst>
                  <a:ext uri="{FF2B5EF4-FFF2-40B4-BE49-F238E27FC236}">
                    <a16:creationId xmlns:a16="http://schemas.microsoft.com/office/drawing/2014/main" id="{7AAFE88D-B970-40FA-87E6-F7520082C46C}"/>
                  </a:ext>
                </a:extLst>
              </p:cNvPr>
              <p:cNvSpPr/>
              <p:nvPr/>
            </p:nvSpPr>
            <p:spPr>
              <a:xfrm>
                <a:off x="8296173" y="455136"/>
                <a:ext cx="969249" cy="825998"/>
              </a:xfrm>
              <a:prstGeom prst="donut">
                <a:avLst>
                  <a:gd name="adj" fmla="val 20000"/>
                </a:avLst>
              </a:prstGeom>
              <a:solidFill>
                <a:srgbClr val="926B8F"/>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p3">
                <a:extLst>
                  <a:ext uri="{FF2B5EF4-FFF2-40B4-BE49-F238E27FC236}">
                    <a16:creationId xmlns:a16="http://schemas.microsoft.com/office/drawing/2014/main" id="{91D0D4BF-1677-4F7A-A749-F2A6F98F3DB2}"/>
                  </a:ext>
                </a:extLst>
              </p:cNvPr>
              <p:cNvSpPr txBox="1"/>
              <p:nvPr/>
            </p:nvSpPr>
            <p:spPr>
              <a:xfrm rot="20187929">
                <a:off x="9277341" y="1078751"/>
                <a:ext cx="1423571" cy="837448"/>
              </a:xfrm>
              <a:prstGeom prst="rect">
                <a:avLst/>
              </a:prstGeom>
              <a:noFill/>
              <a:ln>
                <a:noFill/>
              </a:ln>
            </p:spPr>
            <p:txBody>
              <a:bodyPr spcFirstLastPara="1" wrap="square" lIns="40625" tIns="0" rIns="0" bIns="0" anchor="ctr" anchorCtr="0">
                <a:noAutofit/>
              </a:bodyPr>
              <a:lstStyle/>
              <a:p>
                <a:pPr marL="0" marR="0" lvl="0" indent="0" algn="l" rtl="0">
                  <a:lnSpc>
                    <a:spcPct val="90000"/>
                  </a:lnSpc>
                  <a:spcBef>
                    <a:spcPts val="0"/>
                  </a:spcBef>
                  <a:spcAft>
                    <a:spcPts val="0"/>
                  </a:spcAft>
                  <a:buNone/>
                </a:pPr>
                <a:r>
                  <a:rPr lang="tr-TR" sz="2000" b="1" i="0" u="none" strike="noStrike" cap="none" dirty="0" err="1">
                    <a:solidFill>
                      <a:srgbClr val="BFBFBF"/>
                    </a:solidFill>
                    <a:latin typeface="Calibri"/>
                    <a:ea typeface="Calibri"/>
                    <a:cs typeface="Calibri"/>
                    <a:sym typeface="Calibri"/>
                  </a:rPr>
                  <a:t>Conclusions</a:t>
                </a:r>
                <a:endParaRPr lang="tr-TR" sz="2000" dirty="0"/>
              </a:p>
            </p:txBody>
          </p:sp>
        </p:grpSp>
      </p:grpSp>
      <p:sp>
        <p:nvSpPr>
          <p:cNvPr id="377" name="Google Shape;377;p5"/>
          <p:cNvSpPr/>
          <p:nvPr/>
        </p:nvSpPr>
        <p:spPr>
          <a:xfrm>
            <a:off x="7444738" y="499810"/>
            <a:ext cx="561396" cy="490183"/>
          </a:xfrm>
          <a:prstGeom prst="ellipse">
            <a:avLst/>
          </a:prstGeom>
          <a:solidFill>
            <a:schemeClr val="accent1"/>
          </a:solidFill>
          <a:ln w="12700" cap="flat" cmpd="sng">
            <a:solidFill>
              <a:srgbClr val="A18D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385;p6">
            <a:extLst>
              <a:ext uri="{FF2B5EF4-FFF2-40B4-BE49-F238E27FC236}">
                <a16:creationId xmlns:a16="http://schemas.microsoft.com/office/drawing/2014/main" id="{69497C08-4D32-4D3F-A06E-8B1F59E6EE62}"/>
              </a:ext>
            </a:extLst>
          </p:cNvPr>
          <p:cNvGrpSpPr/>
          <p:nvPr/>
        </p:nvGrpSpPr>
        <p:grpSpPr>
          <a:xfrm>
            <a:off x="313710" y="2630376"/>
            <a:ext cx="11714053" cy="1996449"/>
            <a:chOff x="4380628" y="16174"/>
            <a:chExt cx="9322509" cy="1974251"/>
          </a:xfrm>
        </p:grpSpPr>
        <p:sp>
          <p:nvSpPr>
            <p:cNvPr id="53" name="Google Shape;387;p6">
              <a:extLst>
                <a:ext uri="{FF2B5EF4-FFF2-40B4-BE49-F238E27FC236}">
                  <a16:creationId xmlns:a16="http://schemas.microsoft.com/office/drawing/2014/main" id="{B81B27CD-D15E-47F1-B9AC-96D33F39DADD}"/>
                </a:ext>
              </a:extLst>
            </p:cNvPr>
            <p:cNvSpPr/>
            <p:nvPr/>
          </p:nvSpPr>
          <p:spPr>
            <a:xfrm>
              <a:off x="4380628" y="16174"/>
              <a:ext cx="2820490" cy="1974251"/>
            </a:xfrm>
            <a:prstGeom prst="roundRect">
              <a:avLst>
                <a:gd name="adj" fmla="val 16670"/>
              </a:avLst>
            </a:prstGeom>
            <a:solidFill>
              <a:schemeClr val="accent1"/>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6">
              <a:extLst>
                <a:ext uri="{FF2B5EF4-FFF2-40B4-BE49-F238E27FC236}">
                  <a16:creationId xmlns:a16="http://schemas.microsoft.com/office/drawing/2014/main" id="{3EC83CCC-FE54-4DCB-9692-A63E749ED479}"/>
                </a:ext>
              </a:extLst>
            </p:cNvPr>
            <p:cNvSpPr txBox="1"/>
            <p:nvPr/>
          </p:nvSpPr>
          <p:spPr>
            <a:xfrm>
              <a:off x="4477020" y="112566"/>
              <a:ext cx="2627706" cy="178146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None/>
              </a:pPr>
              <a:r>
                <a:rPr lang="tr-TR" sz="2800" b="1" i="0" u="none" strike="noStrike" cap="none" dirty="0">
                  <a:solidFill>
                    <a:schemeClr val="lt2"/>
                  </a:solidFill>
                  <a:latin typeface="Calibri"/>
                  <a:ea typeface="Calibri"/>
                  <a:cs typeface="Calibri"/>
                  <a:sym typeface="Calibri"/>
                </a:rPr>
                <a:t>46 </a:t>
              </a:r>
              <a:r>
                <a:rPr lang="tr-TR" sz="2800" b="1" i="0" u="none" strike="noStrike" cap="none" dirty="0" err="1">
                  <a:solidFill>
                    <a:schemeClr val="lt2"/>
                  </a:solidFill>
                  <a:latin typeface="Calibri"/>
                  <a:ea typeface="Calibri"/>
                  <a:cs typeface="Calibri"/>
                  <a:sym typeface="Calibri"/>
                </a:rPr>
                <a:t>gifted</a:t>
              </a:r>
              <a:r>
                <a:rPr lang="tr-TR" sz="2800" b="1" i="0" u="none" strike="noStrike" cap="none" dirty="0">
                  <a:solidFill>
                    <a:schemeClr val="lt2"/>
                  </a:solidFill>
                  <a:latin typeface="Calibri"/>
                  <a:ea typeface="Calibri"/>
                  <a:cs typeface="Calibri"/>
                  <a:sym typeface="Calibri"/>
                </a:rPr>
                <a:t> </a:t>
              </a:r>
              <a:r>
                <a:rPr lang="tr-TR" sz="2800" b="1" i="0" u="none" strike="noStrike" cap="none" dirty="0" err="1">
                  <a:solidFill>
                    <a:schemeClr val="lt2"/>
                  </a:solidFill>
                  <a:latin typeface="Calibri"/>
                  <a:ea typeface="Calibri"/>
                  <a:cs typeface="Calibri"/>
                  <a:sym typeface="Calibri"/>
                </a:rPr>
                <a:t>students</a:t>
              </a:r>
              <a:endParaRPr sz="1000" dirty="0"/>
            </a:p>
          </p:txBody>
        </p:sp>
        <p:sp>
          <p:nvSpPr>
            <p:cNvPr id="55" name="Google Shape;389;p6">
              <a:extLst>
                <a:ext uri="{FF2B5EF4-FFF2-40B4-BE49-F238E27FC236}">
                  <a16:creationId xmlns:a16="http://schemas.microsoft.com/office/drawing/2014/main" id="{0CF505AA-CC84-4383-A649-9F39DBAA0EC0}"/>
                </a:ext>
              </a:extLst>
            </p:cNvPr>
            <p:cNvSpPr/>
            <p:nvPr/>
          </p:nvSpPr>
          <p:spPr>
            <a:xfrm>
              <a:off x="7197857" y="204464"/>
              <a:ext cx="2563210" cy="1595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6">
              <a:extLst>
                <a:ext uri="{FF2B5EF4-FFF2-40B4-BE49-F238E27FC236}">
                  <a16:creationId xmlns:a16="http://schemas.microsoft.com/office/drawing/2014/main" id="{BDE8611A-5544-4E75-984D-E84A82013471}"/>
                </a:ext>
              </a:extLst>
            </p:cNvPr>
            <p:cNvSpPr txBox="1"/>
            <p:nvPr/>
          </p:nvSpPr>
          <p:spPr>
            <a:xfrm>
              <a:off x="7197857" y="204464"/>
              <a:ext cx="6505280" cy="1740795"/>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between the </a:t>
              </a:r>
              <a:r>
                <a:rPr lang="en-US" sz="1800" b="1" dirty="0">
                  <a:solidFill>
                    <a:schemeClr val="dk1"/>
                  </a:solidFill>
                  <a:latin typeface="Calibri"/>
                  <a:cs typeface="Calibri"/>
                </a:rPr>
                <a:t>ages of 10-14 </a:t>
              </a:r>
            </a:p>
            <a:p>
              <a:pPr marL="171450" marR="0" lvl="1" indent="-171450" algn="l" rtl="0">
                <a:lnSpc>
                  <a:spcPct val="150000"/>
                </a:lnSpc>
                <a:spcBef>
                  <a:spcPts val="0"/>
                </a:spcBef>
                <a:spcAft>
                  <a:spcPts val="0"/>
                </a:spcAft>
                <a:buClr>
                  <a:schemeClr val="dk1"/>
                </a:buClr>
                <a:buSzPts val="1800"/>
                <a:buFont typeface="Calibri"/>
                <a:buChar char="•"/>
              </a:pPr>
              <a:r>
                <a:rPr lang="en-US" sz="1800" dirty="0">
                  <a:solidFill>
                    <a:schemeClr val="dk1"/>
                  </a:solidFill>
                  <a:latin typeface="Calibri"/>
                  <a:cs typeface="Calibri"/>
                </a:rPr>
                <a:t>who attend a state institution where gifted students are educated in Turkey-Izmir</a:t>
              </a:r>
              <a:endParaRPr lang="en-GB" sz="1800" dirty="0">
                <a:solidFill>
                  <a:schemeClr val="dk1"/>
                </a:solidFill>
                <a:latin typeface="Calibri"/>
                <a:cs typeface="Calibri"/>
                <a:sym typeface="Calibri"/>
              </a:endParaRPr>
            </a:p>
          </p:txBody>
        </p:sp>
      </p:grpSp>
    </p:spTree>
    <p:extLst>
      <p:ext uri="{BB962C8B-B14F-4D97-AF65-F5344CB8AC3E}">
        <p14:creationId xmlns:p14="http://schemas.microsoft.com/office/powerpoint/2010/main" val="356197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ğitim konuları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2046</Words>
  <Application>Microsoft Office PowerPoint</Application>
  <PresentationFormat>Geniş ekran</PresentationFormat>
  <Paragraphs>385</Paragraphs>
  <Slides>20</Slides>
  <Notes>20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Noto Sans Symbols</vt:lpstr>
      <vt:lpstr>Oxygen</vt:lpstr>
      <vt:lpstr>Eğitim konuları 16 x 9</vt:lpstr>
      <vt:lpstr>EMOTIONS OF GIFTED STUDENTS IN ONLINE LEARNING ENVIRONMENTS DURING LOCKDOWN: SUGGESTIONS FOR INSTRUCTIONAL METHODOLOGY IN ONLINE LEARNING ENVIRONMENTS</vt:lpstr>
      <vt:lpstr>Overview</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Conclusions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emotions be taken into consideration within online learning environments ? A systematic review study</dc:title>
  <dc:creator>Ayça Fidan</dc:creator>
  <cp:lastModifiedBy>Arbil.lab09</cp:lastModifiedBy>
  <cp:revision>29</cp:revision>
  <dcterms:created xsi:type="dcterms:W3CDTF">2021-03-26T06:44:59Z</dcterms:created>
  <dcterms:modified xsi:type="dcterms:W3CDTF">2022-02-09T07:42:00Z</dcterms:modified>
</cp:coreProperties>
</file>